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2.jpg" ContentType="image/jpg"/>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22"/>
  </p:notesMasterIdLst>
  <p:handoutMasterIdLst>
    <p:handoutMasterId r:id="rId23"/>
  </p:handoutMasterIdLst>
  <p:sldIdLst>
    <p:sldId id="256" r:id="rId6"/>
    <p:sldId id="570" r:id="rId7"/>
    <p:sldId id="552" r:id="rId8"/>
    <p:sldId id="553" r:id="rId9"/>
    <p:sldId id="569" r:id="rId10"/>
    <p:sldId id="571" r:id="rId11"/>
    <p:sldId id="288" r:id="rId12"/>
    <p:sldId id="278" r:id="rId13"/>
    <p:sldId id="289" r:id="rId14"/>
    <p:sldId id="290" r:id="rId15"/>
    <p:sldId id="281" r:id="rId16"/>
    <p:sldId id="283" r:id="rId17"/>
    <p:sldId id="292" r:id="rId18"/>
    <p:sldId id="565" r:id="rId19"/>
    <p:sldId id="291" r:id="rId20"/>
    <p:sldId id="27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046" autoAdjust="0"/>
    <p:restoredTop sz="92597" autoAdjust="0"/>
  </p:normalViewPr>
  <p:slideViewPr>
    <p:cSldViewPr snapToGrid="0">
      <p:cViewPr varScale="1">
        <p:scale>
          <a:sx n="102" d="100"/>
          <a:sy n="102" d="100"/>
        </p:scale>
        <p:origin x="1596" y="114"/>
      </p:cViewPr>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B2221F-B8A5-4B96-BC95-2B7EC7E6040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B2DAB482-E73C-43FA-86B9-EB1FB28E3C2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37EAEE-AD91-41D9-8FEE-3B37CC3E6FD2}" type="datetimeFigureOut">
              <a:rPr lang="en-US" smtClean="0"/>
              <a:t>12/13/2024</a:t>
            </a:fld>
            <a:endParaRPr lang="en-US" dirty="0"/>
          </a:p>
        </p:txBody>
      </p:sp>
      <p:sp>
        <p:nvSpPr>
          <p:cNvPr id="4" name="Footer Placeholder 3">
            <a:extLst>
              <a:ext uri="{FF2B5EF4-FFF2-40B4-BE49-F238E27FC236}">
                <a16:creationId xmlns:a16="http://schemas.microsoft.com/office/drawing/2014/main" id="{D152EDE1-C512-4F35-A034-452D77690A2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3A32E24-C652-47DC-A740-E4119AE5B1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10472E-B61F-492F-B87B-31C360B04D23}" type="slidenum">
              <a:rPr lang="en-US" smtClean="0"/>
              <a:t>‹#›</a:t>
            </a:fld>
            <a:endParaRPr lang="en-US" dirty="0"/>
          </a:p>
        </p:txBody>
      </p:sp>
    </p:spTree>
    <p:extLst>
      <p:ext uri="{BB962C8B-B14F-4D97-AF65-F5344CB8AC3E}">
        <p14:creationId xmlns:p14="http://schemas.microsoft.com/office/powerpoint/2010/main" val="540560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9C8175-4CDA-4C37-9294-D102208F748B}" type="datetimeFigureOut">
              <a:rPr lang="en-US" smtClean="0"/>
              <a:t>12/13/2024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4C369D-02CB-455E-A7A1-A8B549FE1714}" type="slidenum">
              <a:rPr lang="en-US" smtClean="0"/>
              <a:t>‹#›</a:t>
            </a:fld>
            <a:endParaRPr lang="en-US"/>
          </a:p>
        </p:txBody>
      </p:sp>
    </p:spTree>
    <p:extLst>
      <p:ext uri="{BB962C8B-B14F-4D97-AF65-F5344CB8AC3E}">
        <p14:creationId xmlns:p14="http://schemas.microsoft.com/office/powerpoint/2010/main" val="398921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FCC0-9E29-4E40-8D9B-9A9602EE06D6}"/>
              </a:ext>
            </a:extLst>
          </p:cNvPr>
          <p:cNvSpPr>
            <a:spLocks noGrp="1"/>
          </p:cNvSpPr>
          <p:nvPr>
            <p:ph type="ctrTitle"/>
          </p:nvPr>
        </p:nvSpPr>
        <p:spPr>
          <a:xfrm>
            <a:off x="1524000" y="1122363"/>
            <a:ext cx="9144000" cy="2387600"/>
          </a:xfrm>
        </p:spPr>
        <p:txBody>
          <a:bodyPr anchor="b"/>
          <a:lstStyle>
            <a:lvl1pPr algn="ctr">
              <a:defRPr sz="6000" b="1">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8D6F953-86E4-4AF6-876A-802B34A34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CDC4A01-4941-487E-A6A4-68AFECFF2C62}"/>
              </a:ext>
            </a:extLst>
          </p:cNvPr>
          <p:cNvSpPr>
            <a:spLocks noGrp="1"/>
          </p:cNvSpPr>
          <p:nvPr>
            <p:ph type="dt" sz="half" idx="10"/>
          </p:nvPr>
        </p:nvSpPr>
        <p:spPr/>
        <p:txBody>
          <a:bodyPr/>
          <a:lstStyle/>
          <a:p>
            <a:fld id="{47E55C8C-736A-41BE-8DF8-F1EBE7C8F930}" type="datetime1">
              <a:rPr lang="en-US" smtClean="0"/>
              <a:t>12/13/2024</a:t>
            </a:fld>
            <a:endParaRPr lang="en-US" dirty="0"/>
          </a:p>
        </p:txBody>
      </p:sp>
      <p:sp>
        <p:nvSpPr>
          <p:cNvPr id="5" name="Footer Placeholder 4">
            <a:extLst>
              <a:ext uri="{FF2B5EF4-FFF2-40B4-BE49-F238E27FC236}">
                <a16:creationId xmlns:a16="http://schemas.microsoft.com/office/drawing/2014/main" id="{57B52D62-D72C-4943-A483-9BEB789906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A282EE-25DF-4A4A-8001-9FB9EC8F5E30}"/>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81136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0546-1482-458E-B06D-586DE16F0F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CA0618-96C7-4EA4-92E9-8C5B396FCC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ABD85-A69F-4163-8308-8BD894EFEEC8}"/>
              </a:ext>
            </a:extLst>
          </p:cNvPr>
          <p:cNvSpPr>
            <a:spLocks noGrp="1"/>
          </p:cNvSpPr>
          <p:nvPr>
            <p:ph type="dt" sz="half" idx="10"/>
          </p:nvPr>
        </p:nvSpPr>
        <p:spPr/>
        <p:txBody>
          <a:bodyPr/>
          <a:lstStyle/>
          <a:p>
            <a:fld id="{6A5BAF3A-0349-4F39-859E-CCB5DDEB3C76}" type="datetime1">
              <a:rPr lang="en-US" smtClean="0"/>
              <a:t>12/13/2024</a:t>
            </a:fld>
            <a:endParaRPr lang="en-US" dirty="0"/>
          </a:p>
        </p:txBody>
      </p:sp>
      <p:sp>
        <p:nvSpPr>
          <p:cNvPr id="5" name="Footer Placeholder 4">
            <a:extLst>
              <a:ext uri="{FF2B5EF4-FFF2-40B4-BE49-F238E27FC236}">
                <a16:creationId xmlns:a16="http://schemas.microsoft.com/office/drawing/2014/main" id="{A7A4D0FB-6287-4383-B401-3199BA78C1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032286-BC61-455B-AF6F-7ED9BEAC8000}"/>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00880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1F303-2792-4559-AF21-1E305051F7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4063EC-943D-4E36-B3FF-A54F601EC0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B7EF4-53F3-4423-B519-E2A6FFF5B912}"/>
              </a:ext>
            </a:extLst>
          </p:cNvPr>
          <p:cNvSpPr>
            <a:spLocks noGrp="1"/>
          </p:cNvSpPr>
          <p:nvPr>
            <p:ph type="dt" sz="half" idx="10"/>
          </p:nvPr>
        </p:nvSpPr>
        <p:spPr/>
        <p:txBody>
          <a:bodyPr/>
          <a:lstStyle/>
          <a:p>
            <a:fld id="{4F853C3D-B415-43E3-AB62-2D146CE76658}" type="datetime1">
              <a:rPr lang="en-US" smtClean="0"/>
              <a:t>12/13/2024</a:t>
            </a:fld>
            <a:endParaRPr lang="en-US" dirty="0"/>
          </a:p>
        </p:txBody>
      </p:sp>
      <p:sp>
        <p:nvSpPr>
          <p:cNvPr id="5" name="Footer Placeholder 4">
            <a:extLst>
              <a:ext uri="{FF2B5EF4-FFF2-40B4-BE49-F238E27FC236}">
                <a16:creationId xmlns:a16="http://schemas.microsoft.com/office/drawing/2014/main" id="{890A83CF-8F0B-48AD-9459-F4E3D5CD8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0BF210-D5CB-4613-9D63-BEC135926C77}"/>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163736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5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80233" y="2072462"/>
            <a:ext cx="7431532" cy="1416050"/>
          </a:xfrm>
          <a:prstGeom prst="rect">
            <a:avLst/>
          </a:prstGeom>
        </p:spPr>
        <p:txBody>
          <a:bodyPr wrap="square" lIns="0" tIns="0" rIns="0" bIns="0">
            <a:spAutoFit/>
          </a:bodyPr>
          <a:lstStyle>
            <a:lvl1pPr>
              <a:defRPr sz="4800" b="1" i="0">
                <a:solidFill>
                  <a:schemeClr val="tx1"/>
                </a:solidFill>
                <a:latin typeface="Arial"/>
                <a:cs typeface="Arial"/>
              </a:defRPr>
            </a:lvl1pPr>
          </a:lstStyle>
          <a:p>
            <a:endParaRPr/>
          </a:p>
        </p:txBody>
      </p:sp>
      <p:sp>
        <p:nvSpPr>
          <p:cNvPr id="3" name="Holder 3"/>
          <p:cNvSpPr>
            <a:spLocks noGrp="1"/>
          </p:cNvSpPr>
          <p:nvPr>
            <p:ph type="subTitle" idx="4"/>
          </p:nvPr>
        </p:nvSpPr>
        <p:spPr>
          <a:xfrm>
            <a:off x="2305557" y="3910736"/>
            <a:ext cx="7580884" cy="995045"/>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337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8239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2326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8862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9460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FA0A-28B2-402C-8908-E6BC942DB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415894-A15A-40A2-8DB2-2198237647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CCEC7F-3BB3-470E-8B99-3405EB6D1D25}"/>
              </a:ext>
            </a:extLst>
          </p:cNvPr>
          <p:cNvSpPr>
            <a:spLocks noGrp="1"/>
          </p:cNvSpPr>
          <p:nvPr>
            <p:ph type="dt" sz="half" idx="10"/>
          </p:nvPr>
        </p:nvSpPr>
        <p:spPr/>
        <p:txBody>
          <a:bodyPr/>
          <a:lstStyle/>
          <a:p>
            <a:fld id="{C72895AC-2E16-47F5-A8C5-8178F82FBA7E}" type="datetime1">
              <a:rPr lang="en-US" smtClean="0"/>
              <a:t>12/13/2024</a:t>
            </a:fld>
            <a:endParaRPr lang="en-US" dirty="0"/>
          </a:p>
        </p:txBody>
      </p:sp>
      <p:sp>
        <p:nvSpPr>
          <p:cNvPr id="5" name="Footer Placeholder 4">
            <a:extLst>
              <a:ext uri="{FF2B5EF4-FFF2-40B4-BE49-F238E27FC236}">
                <a16:creationId xmlns:a16="http://schemas.microsoft.com/office/drawing/2014/main" id="{4ED7CB22-0FA1-4D21-920D-F4C9A0147B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ABCE62-17F5-484E-947B-0B4CC10A8EB9}"/>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5876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ACB8C-46A9-49E8-BD3F-F6194772F2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1FFC611A-DD25-4192-A814-1FED0FCB1D03}"/>
              </a:ext>
            </a:extLst>
          </p:cNvPr>
          <p:cNvSpPr>
            <a:spLocks noGrp="1"/>
          </p:cNvSpPr>
          <p:nvPr>
            <p:ph type="title"/>
          </p:nvPr>
        </p:nvSpPr>
        <p:spPr>
          <a:xfrm>
            <a:off x="4252609" y="18255"/>
            <a:ext cx="7939391"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FA85D20B-FA63-4107-8E02-DDEDF14C7ACA}"/>
              </a:ext>
            </a:extLst>
          </p:cNvPr>
          <p:cNvSpPr>
            <a:spLocks noGrp="1"/>
          </p:cNvSpPr>
          <p:nvPr>
            <p:ph type="dt" sz="half" idx="10"/>
          </p:nvPr>
        </p:nvSpPr>
        <p:spPr/>
        <p:txBody>
          <a:bodyPr/>
          <a:lstStyle/>
          <a:p>
            <a:fld id="{F5771A3E-7D0F-4330-9273-745AD09C4478}" type="datetime1">
              <a:rPr lang="en-US" smtClean="0"/>
              <a:t>12/13/2024</a:t>
            </a:fld>
            <a:endParaRPr lang="en-US" dirty="0"/>
          </a:p>
        </p:txBody>
      </p:sp>
      <p:sp>
        <p:nvSpPr>
          <p:cNvPr id="10" name="Footer Placeholder 9">
            <a:extLst>
              <a:ext uri="{FF2B5EF4-FFF2-40B4-BE49-F238E27FC236}">
                <a16:creationId xmlns:a16="http://schemas.microsoft.com/office/drawing/2014/main" id="{E18DBCFD-170E-4868-8C05-1802802A0D3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EAE114A0-9354-4568-B7B9-248746031C7C}"/>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46715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BE4F-946D-4A0A-A360-95999D746B2F}"/>
              </a:ext>
            </a:extLst>
          </p:cNvPr>
          <p:cNvSpPr>
            <a:spLocks noGrp="1"/>
          </p:cNvSpPr>
          <p:nvPr>
            <p:ph type="title" hasCustomPrompt="1"/>
          </p:nvPr>
        </p:nvSpPr>
        <p:spPr>
          <a:xfrm>
            <a:off x="4286794" y="136525"/>
            <a:ext cx="7315199" cy="715529"/>
          </a:xfrm>
        </p:spPr>
        <p:txBody>
          <a:bodyPr>
            <a:noAutofit/>
          </a:bodyPr>
          <a:lstStyle>
            <a:lvl1pPr algn="ctr">
              <a:defRPr sz="3600" b="1">
                <a:solidFill>
                  <a:schemeClr val="bg1"/>
                </a:solidFill>
              </a:defRPr>
            </a:lvl1pPr>
          </a:lstStyle>
          <a:p>
            <a:r>
              <a:rPr lang="en-US" dirty="0"/>
              <a:t>Click to edit title </a:t>
            </a:r>
          </a:p>
        </p:txBody>
      </p:sp>
      <p:sp>
        <p:nvSpPr>
          <p:cNvPr id="3" name="Content Placeholder 2">
            <a:extLst>
              <a:ext uri="{FF2B5EF4-FFF2-40B4-BE49-F238E27FC236}">
                <a16:creationId xmlns:a16="http://schemas.microsoft.com/office/drawing/2014/main" id="{02F66145-E558-4729-8177-BF3562AD8C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DBCE756-9EED-4A74-AF6A-066826DC24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394EB8-9BBB-4975-A790-301A6CAD8A01}"/>
              </a:ext>
            </a:extLst>
          </p:cNvPr>
          <p:cNvSpPr>
            <a:spLocks noGrp="1"/>
          </p:cNvSpPr>
          <p:nvPr>
            <p:ph type="dt" sz="half" idx="10"/>
          </p:nvPr>
        </p:nvSpPr>
        <p:spPr/>
        <p:txBody>
          <a:bodyPr/>
          <a:lstStyle/>
          <a:p>
            <a:fld id="{D4876994-EFB2-42BD-A5A1-06F38BD01CFF}" type="datetime1">
              <a:rPr lang="en-US" smtClean="0"/>
              <a:t>12/13/2024</a:t>
            </a:fld>
            <a:endParaRPr lang="en-US" dirty="0"/>
          </a:p>
        </p:txBody>
      </p:sp>
      <p:sp>
        <p:nvSpPr>
          <p:cNvPr id="6" name="Footer Placeholder 5">
            <a:extLst>
              <a:ext uri="{FF2B5EF4-FFF2-40B4-BE49-F238E27FC236}">
                <a16:creationId xmlns:a16="http://schemas.microsoft.com/office/drawing/2014/main" id="{84EA1C75-D1E5-44AC-87BF-7A3A2096FB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D10286-746F-43C6-88CB-9A72E9D1AA74}"/>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223690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3D52AA-1225-407A-ABD7-78794050843F}"/>
              </a:ext>
            </a:extLst>
          </p:cNvPr>
          <p:cNvSpPr>
            <a:spLocks noGrp="1"/>
          </p:cNvSpPr>
          <p:nvPr>
            <p:ph type="body" idx="1"/>
          </p:nvPr>
        </p:nvSpPr>
        <p:spPr>
          <a:xfrm>
            <a:off x="839788" y="1681163"/>
            <a:ext cx="5157787" cy="823912"/>
          </a:xfrm>
        </p:spPr>
        <p:txBody>
          <a:bodyPr anchor="b">
            <a:norm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49E715-C87E-4375-87AC-20FD60CACF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C1C97F3-948D-4AA5-A7DF-B526C4057DA1}"/>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DF1CAD-68F9-44F9-AB2F-8913AC52CE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E805C0B-CEB7-459F-8E3D-63D94A02FE46}"/>
              </a:ext>
            </a:extLst>
          </p:cNvPr>
          <p:cNvSpPr>
            <a:spLocks noGrp="1"/>
          </p:cNvSpPr>
          <p:nvPr>
            <p:ph type="dt" sz="half" idx="10"/>
          </p:nvPr>
        </p:nvSpPr>
        <p:spPr/>
        <p:txBody>
          <a:bodyPr/>
          <a:lstStyle/>
          <a:p>
            <a:fld id="{B766114F-5F14-4BF0-AA9E-95E5C1D2DA7C}" type="datetime1">
              <a:rPr lang="en-US" smtClean="0"/>
              <a:t>12/13/2024</a:t>
            </a:fld>
            <a:endParaRPr lang="en-US" dirty="0"/>
          </a:p>
        </p:txBody>
      </p:sp>
      <p:sp>
        <p:nvSpPr>
          <p:cNvPr id="8" name="Footer Placeholder 7">
            <a:extLst>
              <a:ext uri="{FF2B5EF4-FFF2-40B4-BE49-F238E27FC236}">
                <a16:creationId xmlns:a16="http://schemas.microsoft.com/office/drawing/2014/main" id="{9010953A-579A-44ED-A3BD-504E36C179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3666759-3596-4C1C-A5A3-3631BAEE8CAB}"/>
              </a:ext>
            </a:extLst>
          </p:cNvPr>
          <p:cNvSpPr>
            <a:spLocks noGrp="1"/>
          </p:cNvSpPr>
          <p:nvPr>
            <p:ph type="sldNum" sz="quarter" idx="12"/>
          </p:nvPr>
        </p:nvSpPr>
        <p:spPr/>
        <p:txBody>
          <a:bodyPr/>
          <a:lstStyle/>
          <a:p>
            <a:fld id="{AD526EDF-47C9-4D38-8F23-D55C707CF7DF}" type="slidenum">
              <a:rPr lang="en-US" smtClean="0"/>
              <a:t>‹#›</a:t>
            </a:fld>
            <a:endParaRPr lang="en-US" dirty="0"/>
          </a:p>
        </p:txBody>
      </p:sp>
      <p:sp>
        <p:nvSpPr>
          <p:cNvPr id="10" name="Title 9">
            <a:extLst>
              <a:ext uri="{FF2B5EF4-FFF2-40B4-BE49-F238E27FC236}">
                <a16:creationId xmlns:a16="http://schemas.microsoft.com/office/drawing/2014/main" id="{F61890A6-4349-4048-A507-C5C89BFCF690}"/>
              </a:ext>
            </a:extLst>
          </p:cNvPr>
          <p:cNvSpPr>
            <a:spLocks noGrp="1"/>
          </p:cNvSpPr>
          <p:nvPr>
            <p:ph type="title"/>
          </p:nvPr>
        </p:nvSpPr>
        <p:spPr>
          <a:xfrm>
            <a:off x="2937752" y="5555"/>
            <a:ext cx="9149269" cy="1325563"/>
          </a:xfrm>
        </p:spPr>
        <p:txBody>
          <a:bodyPr/>
          <a:lstStyle/>
          <a:p>
            <a:r>
              <a:rPr lang="en-US"/>
              <a:t>Click to edit Master title style</a:t>
            </a:r>
          </a:p>
        </p:txBody>
      </p:sp>
    </p:spTree>
    <p:extLst>
      <p:ext uri="{BB962C8B-B14F-4D97-AF65-F5344CB8AC3E}">
        <p14:creationId xmlns:p14="http://schemas.microsoft.com/office/powerpoint/2010/main" val="269543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36BD-824B-405C-AD29-CEBC77193A15}"/>
              </a:ext>
            </a:extLst>
          </p:cNvPr>
          <p:cNvSpPr>
            <a:spLocks noGrp="1"/>
          </p:cNvSpPr>
          <p:nvPr>
            <p:ph type="title"/>
          </p:nvPr>
        </p:nvSpPr>
        <p:spPr>
          <a:xfrm>
            <a:off x="4295775" y="69850"/>
            <a:ext cx="7896225" cy="1177925"/>
          </a:xfrm>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814DB20F-5908-4F3E-9725-B9D461D5E140}"/>
              </a:ext>
            </a:extLst>
          </p:cNvPr>
          <p:cNvSpPr>
            <a:spLocks noGrp="1"/>
          </p:cNvSpPr>
          <p:nvPr>
            <p:ph type="dt" sz="half" idx="10"/>
          </p:nvPr>
        </p:nvSpPr>
        <p:spPr/>
        <p:txBody>
          <a:bodyPr/>
          <a:lstStyle/>
          <a:p>
            <a:fld id="{F1FE37B7-DF7B-4F4E-8CC4-4F3A12AD8D33}" type="datetime1">
              <a:rPr lang="en-US" smtClean="0"/>
              <a:t>12/13/2024</a:t>
            </a:fld>
            <a:endParaRPr lang="en-US" dirty="0"/>
          </a:p>
        </p:txBody>
      </p:sp>
      <p:sp>
        <p:nvSpPr>
          <p:cNvPr id="4" name="Footer Placeholder 3">
            <a:extLst>
              <a:ext uri="{FF2B5EF4-FFF2-40B4-BE49-F238E27FC236}">
                <a16:creationId xmlns:a16="http://schemas.microsoft.com/office/drawing/2014/main" id="{98807829-3AFE-4CE3-A240-61F552247A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25F360-F5B7-4690-9D5B-E7C64516B4D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6810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1D31F-A123-43E6-9763-59DD44B67F2B}"/>
              </a:ext>
            </a:extLst>
          </p:cNvPr>
          <p:cNvSpPr>
            <a:spLocks noGrp="1"/>
          </p:cNvSpPr>
          <p:nvPr>
            <p:ph type="dt" sz="half" idx="10"/>
          </p:nvPr>
        </p:nvSpPr>
        <p:spPr/>
        <p:txBody>
          <a:bodyPr/>
          <a:lstStyle/>
          <a:p>
            <a:fld id="{C0B2D445-9BED-4367-BF9B-E6D57EF12CCD}" type="datetime1">
              <a:rPr lang="en-US" smtClean="0"/>
              <a:t>12/13/2024</a:t>
            </a:fld>
            <a:endParaRPr lang="en-US" dirty="0"/>
          </a:p>
        </p:txBody>
      </p:sp>
      <p:sp>
        <p:nvSpPr>
          <p:cNvPr id="3" name="Footer Placeholder 2">
            <a:extLst>
              <a:ext uri="{FF2B5EF4-FFF2-40B4-BE49-F238E27FC236}">
                <a16:creationId xmlns:a16="http://schemas.microsoft.com/office/drawing/2014/main" id="{0D06F949-F878-48C0-B88E-8DE124012E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1DAFB4-A7AD-44D9-A7FF-4D32278D4FDB}"/>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115074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B6B0-21E3-44DB-9624-0ADE6DB4A4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88A90D-E5C0-427A-B847-9BC6FB55C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2E203-DD98-470C-824C-E45E72AFA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537DBD-1038-4292-BD0E-FD36C01A5187}"/>
              </a:ext>
            </a:extLst>
          </p:cNvPr>
          <p:cNvSpPr>
            <a:spLocks noGrp="1"/>
          </p:cNvSpPr>
          <p:nvPr>
            <p:ph type="dt" sz="half" idx="10"/>
          </p:nvPr>
        </p:nvSpPr>
        <p:spPr/>
        <p:txBody>
          <a:bodyPr/>
          <a:lstStyle/>
          <a:p>
            <a:fld id="{3E004684-3620-45B7-B28D-28D27B0D8DD0}" type="datetime1">
              <a:rPr lang="en-US" smtClean="0"/>
              <a:t>12/13/2024</a:t>
            </a:fld>
            <a:endParaRPr lang="en-US" dirty="0"/>
          </a:p>
        </p:txBody>
      </p:sp>
      <p:sp>
        <p:nvSpPr>
          <p:cNvPr id="6" name="Footer Placeholder 5">
            <a:extLst>
              <a:ext uri="{FF2B5EF4-FFF2-40B4-BE49-F238E27FC236}">
                <a16:creationId xmlns:a16="http://schemas.microsoft.com/office/drawing/2014/main" id="{7C52066F-F8ED-4B08-B1FE-F120908B55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8DA814-021F-4F0A-A5A1-EF442E76C228}"/>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311669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EDC1-D019-4ADB-82B2-C92DA43CA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222C61-0012-44E9-AAFB-FA6E913E5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9214566-6349-4A79-9009-12D9E1034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E31D5A-05E0-4ECD-A59E-C77B01BA8A21}"/>
              </a:ext>
            </a:extLst>
          </p:cNvPr>
          <p:cNvSpPr>
            <a:spLocks noGrp="1"/>
          </p:cNvSpPr>
          <p:nvPr>
            <p:ph type="dt" sz="half" idx="10"/>
          </p:nvPr>
        </p:nvSpPr>
        <p:spPr/>
        <p:txBody>
          <a:bodyPr/>
          <a:lstStyle/>
          <a:p>
            <a:fld id="{D24AB52C-A066-452C-A24B-B1ABB90D382D}" type="datetime1">
              <a:rPr lang="en-US" smtClean="0"/>
              <a:t>12/13/2024</a:t>
            </a:fld>
            <a:endParaRPr lang="en-US" dirty="0"/>
          </a:p>
        </p:txBody>
      </p:sp>
      <p:sp>
        <p:nvSpPr>
          <p:cNvPr id="6" name="Footer Placeholder 5">
            <a:extLst>
              <a:ext uri="{FF2B5EF4-FFF2-40B4-BE49-F238E27FC236}">
                <a16:creationId xmlns:a16="http://schemas.microsoft.com/office/drawing/2014/main" id="{150762E2-BFD8-4C1B-A25A-23DFDECC76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FED20C-5D95-4044-A8A8-E3A74D358552}"/>
              </a:ext>
            </a:extLst>
          </p:cNvPr>
          <p:cNvSpPr>
            <a:spLocks noGrp="1"/>
          </p:cNvSpPr>
          <p:nvPr>
            <p:ph type="sldNum" sz="quarter" idx="12"/>
          </p:nvPr>
        </p:nvSpPr>
        <p:spPr/>
        <p:txBody>
          <a:bodyPr/>
          <a:lstStyle/>
          <a:p>
            <a:fld id="{AD526EDF-47C9-4D38-8F23-D55C707CF7DF}" type="slidenum">
              <a:rPr lang="en-US" smtClean="0"/>
              <a:t>‹#›</a:t>
            </a:fld>
            <a:endParaRPr lang="en-US" dirty="0"/>
          </a:p>
        </p:txBody>
      </p:sp>
    </p:spTree>
    <p:extLst>
      <p:ext uri="{BB962C8B-B14F-4D97-AF65-F5344CB8AC3E}">
        <p14:creationId xmlns:p14="http://schemas.microsoft.com/office/powerpoint/2010/main" val="302120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B138B-DFA8-4712-A283-9374061D117E}"/>
              </a:ext>
              <a:ext uri="{C183D7F6-B498-43B3-948B-1728B52AA6E4}">
                <adec:decorative xmlns:adec="http://schemas.microsoft.com/office/drawing/2017/decorative" val="1"/>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93" r="93" b="80876"/>
          <a:stretch/>
        </p:blipFill>
        <p:spPr>
          <a:xfrm>
            <a:off x="0" y="25288"/>
            <a:ext cx="12169464" cy="1311497"/>
          </a:xfrm>
          <a:prstGeom prst="rect">
            <a:avLst/>
          </a:prstGeom>
        </p:spPr>
      </p:pic>
      <p:sp>
        <p:nvSpPr>
          <p:cNvPr id="2" name="Title Placeholder 1">
            <a:extLst>
              <a:ext uri="{FF2B5EF4-FFF2-40B4-BE49-F238E27FC236}">
                <a16:creationId xmlns:a16="http://schemas.microsoft.com/office/drawing/2014/main" id="{3BEFF42E-64AF-4BB7-961A-FF22F3269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617F0D-DE41-4F0B-95E3-14F9D43D7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BCEB-3FB8-41BD-A422-AED61BCAEC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8B75E-9876-404E-84BE-73A2FC937D96}" type="datetime1">
              <a:rPr lang="en-US" smtClean="0"/>
              <a:t>12/13/2024</a:t>
            </a:fld>
            <a:endParaRPr lang="en-US" dirty="0"/>
          </a:p>
        </p:txBody>
      </p:sp>
      <p:sp>
        <p:nvSpPr>
          <p:cNvPr id="5" name="Footer Placeholder 4">
            <a:extLst>
              <a:ext uri="{FF2B5EF4-FFF2-40B4-BE49-F238E27FC236}">
                <a16:creationId xmlns:a16="http://schemas.microsoft.com/office/drawing/2014/main" id="{7C29E158-0C89-4D7F-AE98-805C0A243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59415F-903B-434F-B023-3C941B90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AD526EDF-47C9-4D38-8F23-D55C707CF7DF}" type="slidenum">
              <a:rPr lang="en-US" smtClean="0"/>
              <a:pPr/>
              <a:t>‹#›</a:t>
            </a:fld>
            <a:endParaRPr lang="en-US" dirty="0"/>
          </a:p>
        </p:txBody>
      </p:sp>
    </p:spTree>
    <p:extLst>
      <p:ext uri="{BB962C8B-B14F-4D97-AF65-F5344CB8AC3E}">
        <p14:creationId xmlns:p14="http://schemas.microsoft.com/office/powerpoint/2010/main" val="65720587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317" y="25907"/>
            <a:ext cx="12157822" cy="131064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510792" y="214706"/>
            <a:ext cx="9170415" cy="560070"/>
          </a:xfrm>
          <a:prstGeom prst="rect">
            <a:avLst/>
          </a:prstGeom>
        </p:spPr>
        <p:txBody>
          <a:bodyPr wrap="square" lIns="0" tIns="0" rIns="0" bIns="0">
            <a:spAutoFit/>
          </a:bodyPr>
          <a:lstStyle>
            <a:lvl1pPr>
              <a:defRPr sz="3500" b="0" i="0">
                <a:solidFill>
                  <a:schemeClr val="bg1"/>
                </a:solidFill>
                <a:latin typeface="Arial"/>
                <a:cs typeface="Arial"/>
              </a:defRPr>
            </a:lvl1pPr>
          </a:lstStyle>
          <a:p>
            <a:endParaRPr/>
          </a:p>
        </p:txBody>
      </p:sp>
      <p:sp>
        <p:nvSpPr>
          <p:cNvPr id="3" name="Holder 3"/>
          <p:cNvSpPr>
            <a:spLocks noGrp="1"/>
          </p:cNvSpPr>
          <p:nvPr>
            <p:ph type="body" idx="1"/>
          </p:nvPr>
        </p:nvSpPr>
        <p:spPr>
          <a:xfrm>
            <a:off x="405587" y="1569211"/>
            <a:ext cx="11380825" cy="434530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12/13/2024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327145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8A56A3-061F-4CC8-B7FC-5AB57A1AA486}"/>
              </a:ext>
            </a:extLst>
          </p:cNvPr>
          <p:cNvSpPr>
            <a:spLocks noGrp="1"/>
          </p:cNvSpPr>
          <p:nvPr>
            <p:ph type="ctrTitle"/>
          </p:nvPr>
        </p:nvSpPr>
        <p:spPr>
          <a:xfrm>
            <a:off x="869576" y="3117719"/>
            <a:ext cx="10452848" cy="2129127"/>
          </a:xfrm>
        </p:spPr>
        <p:txBody>
          <a:bodyPr>
            <a:noAutofit/>
          </a:bodyPr>
          <a:lstStyle/>
          <a:p>
            <a:br>
              <a:rPr lang="en-US" sz="3700" dirty="0"/>
            </a:br>
            <a:r>
              <a:rPr lang="en-US" sz="3700" dirty="0"/>
              <a:t>Ordinance 2024-11</a:t>
            </a:r>
            <a:br>
              <a:rPr lang="en-US" sz="3700" dirty="0"/>
            </a:br>
            <a:br>
              <a:rPr lang="en-US" sz="3700" dirty="0"/>
            </a:br>
            <a:r>
              <a:rPr lang="en-US" sz="3700" dirty="0"/>
              <a:t>Referendum for Financing of</a:t>
            </a:r>
            <a:br>
              <a:rPr lang="en-US" sz="3700" dirty="0"/>
            </a:br>
            <a:r>
              <a:rPr lang="en-US" sz="3700" dirty="0"/>
              <a:t>Subaqueous Wastewater Force Main Through</a:t>
            </a:r>
            <a:br>
              <a:rPr lang="en-US" sz="3700" dirty="0"/>
            </a:br>
            <a:r>
              <a:rPr lang="en-US" sz="3700" dirty="0"/>
              <a:t>Clean Water State Revolving Fund (CWSRF) Loan Program</a:t>
            </a:r>
          </a:p>
        </p:txBody>
      </p:sp>
      <p:sp>
        <p:nvSpPr>
          <p:cNvPr id="7" name="Subtitle 6">
            <a:extLst>
              <a:ext uri="{FF2B5EF4-FFF2-40B4-BE49-F238E27FC236}">
                <a16:creationId xmlns:a16="http://schemas.microsoft.com/office/drawing/2014/main" id="{F811CD27-CFAD-428E-B45B-883DB4BB3C0C}"/>
              </a:ext>
            </a:extLst>
          </p:cNvPr>
          <p:cNvSpPr>
            <a:spLocks noGrp="1"/>
          </p:cNvSpPr>
          <p:nvPr>
            <p:ph type="subTitle" idx="1"/>
          </p:nvPr>
        </p:nvSpPr>
        <p:spPr>
          <a:xfrm>
            <a:off x="1524000" y="5550886"/>
            <a:ext cx="9144000" cy="629303"/>
          </a:xfrm>
        </p:spPr>
        <p:txBody>
          <a:bodyPr/>
          <a:lstStyle/>
          <a:p>
            <a:r>
              <a:rPr lang="en-US" dirty="0"/>
              <a:t>November 12, 2024</a:t>
            </a:r>
          </a:p>
          <a:p>
            <a:endParaRPr lang="en-US" dirty="0"/>
          </a:p>
          <a:p>
            <a:endParaRPr lang="en-US" dirty="0"/>
          </a:p>
        </p:txBody>
      </p:sp>
    </p:spTree>
    <p:extLst>
      <p:ext uri="{BB962C8B-B14F-4D97-AF65-F5344CB8AC3E}">
        <p14:creationId xmlns:p14="http://schemas.microsoft.com/office/powerpoint/2010/main" val="90215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2DBE6-1110-48F5-BB4B-405F364549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8B3CD5-B89F-1378-705F-755A77EE928F}"/>
              </a:ext>
            </a:extLst>
          </p:cNvPr>
          <p:cNvSpPr>
            <a:spLocks noGrp="1"/>
          </p:cNvSpPr>
          <p:nvPr>
            <p:ph type="title"/>
          </p:nvPr>
        </p:nvSpPr>
        <p:spPr>
          <a:xfrm>
            <a:off x="4451420" y="266700"/>
            <a:ext cx="7534392" cy="523875"/>
          </a:xfrm>
        </p:spPr>
        <p:txBody>
          <a:bodyPr anchor="ctr">
            <a:noAutofit/>
          </a:bodyPr>
          <a:lstStyle/>
          <a:p>
            <a:r>
              <a:rPr lang="en-US" sz="3200" dirty="0"/>
              <a:t>CWSRF Loan Program Overview</a:t>
            </a:r>
          </a:p>
        </p:txBody>
      </p:sp>
      <p:sp>
        <p:nvSpPr>
          <p:cNvPr id="2" name="Content Placeholder 1">
            <a:extLst>
              <a:ext uri="{FF2B5EF4-FFF2-40B4-BE49-F238E27FC236}">
                <a16:creationId xmlns:a16="http://schemas.microsoft.com/office/drawing/2014/main" id="{204BCE06-2882-C8EF-053D-94ABE509E655}"/>
              </a:ext>
            </a:extLst>
          </p:cNvPr>
          <p:cNvSpPr>
            <a:spLocks noGrp="1"/>
          </p:cNvSpPr>
          <p:nvPr>
            <p:ph sz="half" idx="1"/>
          </p:nvPr>
        </p:nvSpPr>
        <p:spPr>
          <a:xfrm>
            <a:off x="361740" y="1597688"/>
            <a:ext cx="11306385" cy="5260312"/>
          </a:xfrm>
        </p:spPr>
        <p:txBody>
          <a:bodyPr>
            <a:noAutofit/>
          </a:bodyPr>
          <a:lstStyle/>
          <a:p>
            <a:r>
              <a:rPr lang="en-US" sz="2600" b="1" dirty="0"/>
              <a:t>Town Has Previously Taken Advantage of This Program</a:t>
            </a:r>
          </a:p>
          <a:p>
            <a:pPr marL="0" indent="0">
              <a:buNone/>
            </a:pPr>
            <a:endParaRPr lang="en-US" sz="2200" b="1" dirty="0"/>
          </a:p>
          <a:p>
            <a:r>
              <a:rPr lang="en-US" sz="2600" b="1" dirty="0"/>
              <a:t>Administered By Florida Department of Environmental Protection (FDEP)</a:t>
            </a:r>
          </a:p>
          <a:p>
            <a:pPr marL="796925" lvl="1" indent="-339725">
              <a:buFont typeface="Wingdings" panose="05000000000000000000" pitchFamily="2" charset="2"/>
              <a:buChar char="Ø"/>
            </a:pPr>
            <a:r>
              <a:rPr lang="en-US" sz="2200" dirty="0"/>
              <a:t>Amount of Funding Available Can Vary By Year</a:t>
            </a:r>
          </a:p>
          <a:p>
            <a:pPr marL="0" indent="0">
              <a:buNone/>
            </a:pPr>
            <a:endParaRPr lang="en-US" sz="2200" b="1" dirty="0"/>
          </a:p>
          <a:p>
            <a:r>
              <a:rPr lang="en-US" sz="2600" b="1" dirty="0"/>
              <a:t>Standard Terms</a:t>
            </a:r>
            <a:endParaRPr lang="en-US" sz="2200" dirty="0"/>
          </a:p>
          <a:p>
            <a:pPr marL="796925" lvl="1" indent="-339725">
              <a:buFont typeface="Wingdings" panose="05000000000000000000" pitchFamily="2" charset="2"/>
              <a:buChar char="Ø"/>
            </a:pPr>
            <a:r>
              <a:rPr lang="en-US" sz="2200" dirty="0"/>
              <a:t>20-Year Amortization Schedule</a:t>
            </a:r>
          </a:p>
          <a:p>
            <a:pPr marL="796925" lvl="1" indent="-339725">
              <a:buFont typeface="Wingdings" panose="05000000000000000000" pitchFamily="2" charset="2"/>
              <a:buChar char="Ø"/>
            </a:pPr>
            <a:r>
              <a:rPr lang="en-US" sz="2200" dirty="0"/>
              <a:t>Interest Rate Determined Based on Affordability Index</a:t>
            </a:r>
          </a:p>
          <a:p>
            <a:pPr marL="796925" lvl="1" indent="-339725">
              <a:buFont typeface="Wingdings" panose="05000000000000000000" pitchFamily="2" charset="2"/>
              <a:buChar char="Ø"/>
            </a:pPr>
            <a:r>
              <a:rPr lang="en-US" sz="2200" dirty="0"/>
              <a:t>Payments Start Six Months After Project Completion</a:t>
            </a:r>
          </a:p>
          <a:p>
            <a:pPr marL="796925" lvl="1" indent="-339725">
              <a:buFont typeface="Wingdings" panose="05000000000000000000" pitchFamily="2" charset="2"/>
              <a:buChar char="Ø"/>
            </a:pPr>
            <a:r>
              <a:rPr lang="en-US" sz="2200" dirty="0"/>
              <a:t>Interest on Withdrawals During Construction Is Added to Principal Amount at Closeout (Capitalized Interest)</a:t>
            </a:r>
          </a:p>
          <a:p>
            <a:pPr marL="0" indent="0">
              <a:buNone/>
            </a:pPr>
            <a:endParaRPr lang="en-US" sz="2200" b="1" dirty="0"/>
          </a:p>
        </p:txBody>
      </p:sp>
      <p:sp>
        <p:nvSpPr>
          <p:cNvPr id="6" name="TextBox 5">
            <a:extLst>
              <a:ext uri="{FF2B5EF4-FFF2-40B4-BE49-F238E27FC236}">
                <a16:creationId xmlns:a16="http://schemas.microsoft.com/office/drawing/2014/main" id="{0B76BEE4-FCF2-943E-F2C4-021CC1C4593A}"/>
              </a:ext>
            </a:extLst>
          </p:cNvPr>
          <p:cNvSpPr txBox="1"/>
          <p:nvPr/>
        </p:nvSpPr>
        <p:spPr>
          <a:xfrm>
            <a:off x="11668125" y="6343649"/>
            <a:ext cx="449984" cy="338554"/>
          </a:xfrm>
          <a:prstGeom prst="rect">
            <a:avLst/>
          </a:prstGeom>
          <a:noFill/>
        </p:spPr>
        <p:txBody>
          <a:bodyPr wrap="square" rtlCol="0">
            <a:spAutoFit/>
          </a:bodyPr>
          <a:lstStyle/>
          <a:p>
            <a:fld id="{3A14F176-73A0-4060-B7AC-AF8FB20C4930}" type="slidenum">
              <a:rPr lang="en-US" sz="1600" smtClean="0"/>
              <a:t>10</a:t>
            </a:fld>
            <a:endParaRPr lang="en-US" sz="1600" dirty="0"/>
          </a:p>
        </p:txBody>
      </p:sp>
    </p:spTree>
    <p:extLst>
      <p:ext uri="{BB962C8B-B14F-4D97-AF65-F5344CB8AC3E}">
        <p14:creationId xmlns:p14="http://schemas.microsoft.com/office/powerpoint/2010/main" val="186996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19923" y="1419289"/>
            <a:ext cx="11594172" cy="5343461"/>
          </a:xfrm>
        </p:spPr>
        <p:txBody>
          <a:bodyPr>
            <a:normAutofit lnSpcReduction="10000"/>
          </a:bodyPr>
          <a:lstStyle/>
          <a:p>
            <a:pPr>
              <a:spcBef>
                <a:spcPts val="0"/>
              </a:spcBef>
            </a:pPr>
            <a:r>
              <a:rPr lang="en-US" b="1" dirty="0"/>
              <a:t>Town Charter Language</a:t>
            </a:r>
          </a:p>
          <a:p>
            <a:pPr marL="796925" marR="0" lvl="1" indent="-339725">
              <a:spcBef>
                <a:spcPts val="0"/>
              </a:spcBef>
              <a:spcAft>
                <a:spcPts val="975"/>
              </a:spcAft>
              <a:buFont typeface="Wingdings" panose="05000000000000000000" pitchFamily="2" charset="2"/>
              <a:buChar char="Ø"/>
            </a:pPr>
            <a:r>
              <a:rPr lang="en-US" sz="2300" dirty="0"/>
              <a:t>The town or any public entity controlled by the town may issue revenue bonds in excess of the Bonding Limitation at any one time only when approved by vote of the qualified electors. For purposes of this limitation, "at any one time" means within 90 days and "Bonding Limitation" means $5,000,000.00 initially. As of each October 1 thereafter, the amount of the "Bonding Limitation" in effect shall be adjusted to reflect the percentage change in the Consumer Price Index (U.S. City Average All Workers) by using the most recent available information for the prior 12 month period. The town commission may waive the requirement…for a vote of the electors for said revenue bonds if it determines, in its sole discretion, that there exists an emergency such that it is in the best interest of the town to issue the bonds without a vote of the electors.</a:t>
            </a:r>
          </a:p>
          <a:p>
            <a:pPr marL="796925" lvl="1" indent="-339725">
              <a:spcBef>
                <a:spcPts val="0"/>
              </a:spcBef>
              <a:spcAft>
                <a:spcPts val="975"/>
              </a:spcAft>
              <a:buFont typeface="Wingdings" panose="05000000000000000000" pitchFamily="2" charset="2"/>
              <a:buChar char="Ø"/>
            </a:pPr>
            <a:r>
              <a:rPr lang="en-US" sz="2300" dirty="0"/>
              <a:t>Notwithstanding the above, a vote of the electors </a:t>
            </a:r>
            <a:r>
              <a:rPr lang="en-US" sz="2300" u="sng" dirty="0"/>
              <a:t>shall not be required</a:t>
            </a:r>
            <a:r>
              <a:rPr lang="en-US" sz="2300" dirty="0"/>
              <a:t> to refund outstanding bonds and interest and redemption premium thereon at a lower net average interest cost rate, </a:t>
            </a:r>
            <a:r>
              <a:rPr lang="en-US" sz="2300" u="sng" dirty="0"/>
              <a:t>to issue any revenue bonds payable exclusively from non-ad valorem revenues in the proprietary funds</a:t>
            </a:r>
            <a:r>
              <a:rPr lang="en-US" sz="2300" dirty="0"/>
              <a:t>, or to incur any obligation which is subject to annual appropriation.</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sz="3000" b="1" dirty="0"/>
              <a:t>Town Charter Language and</a:t>
            </a:r>
            <a:br>
              <a:rPr lang="en-US" sz="3000" b="1" dirty="0"/>
            </a:br>
            <a:r>
              <a:rPr lang="en-US" sz="3000" b="1" dirty="0"/>
              <a:t>SRF Loan Standard Language</a:t>
            </a:r>
          </a:p>
        </p:txBody>
      </p:sp>
      <p:sp>
        <p:nvSpPr>
          <p:cNvPr id="5" name="TextBox 4">
            <a:extLst>
              <a:ext uri="{FF2B5EF4-FFF2-40B4-BE49-F238E27FC236}">
                <a16:creationId xmlns:a16="http://schemas.microsoft.com/office/drawing/2014/main" id="{AA180125-1126-58E9-566B-46AF154646EC}"/>
              </a:ext>
            </a:extLst>
          </p:cNvPr>
          <p:cNvSpPr txBox="1"/>
          <p:nvPr/>
        </p:nvSpPr>
        <p:spPr>
          <a:xfrm>
            <a:off x="11668125" y="6343649"/>
            <a:ext cx="523875" cy="338554"/>
          </a:xfrm>
          <a:prstGeom prst="rect">
            <a:avLst/>
          </a:prstGeom>
          <a:noFill/>
        </p:spPr>
        <p:txBody>
          <a:bodyPr wrap="square" rtlCol="0">
            <a:spAutoFit/>
          </a:bodyPr>
          <a:lstStyle/>
          <a:p>
            <a:fld id="{3A14F176-73A0-4060-B7AC-AF8FB20C4930}" type="slidenum">
              <a:rPr lang="en-US" sz="1600" smtClean="0"/>
              <a:t>11</a:t>
            </a:fld>
            <a:endParaRPr lang="en-US" sz="1600" dirty="0"/>
          </a:p>
        </p:txBody>
      </p:sp>
    </p:spTree>
    <p:extLst>
      <p:ext uri="{BB962C8B-B14F-4D97-AF65-F5344CB8AC3E}">
        <p14:creationId xmlns:p14="http://schemas.microsoft.com/office/powerpoint/2010/main" val="3706736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19923" y="1419289"/>
            <a:ext cx="11594172" cy="5343461"/>
          </a:xfrm>
        </p:spPr>
        <p:txBody>
          <a:bodyPr>
            <a:normAutofit/>
          </a:bodyPr>
          <a:lstStyle/>
          <a:p>
            <a:pPr marL="228600" lvl="1">
              <a:spcBef>
                <a:spcPts val="0"/>
              </a:spcBef>
            </a:pPr>
            <a:r>
              <a:rPr lang="en-US" sz="2800" b="1" dirty="0"/>
              <a:t>SRF Loan Standard Language</a:t>
            </a:r>
          </a:p>
          <a:p>
            <a:pPr marL="796925" lvl="1" indent="-339725">
              <a:spcBef>
                <a:spcPts val="0"/>
              </a:spcBef>
              <a:spcAft>
                <a:spcPts val="975"/>
              </a:spcAft>
              <a:buFont typeface="Wingdings" panose="05000000000000000000" pitchFamily="2" charset="2"/>
              <a:buChar char="Ø"/>
            </a:pPr>
            <a:r>
              <a:rPr lang="en-US" sz="2300" dirty="0"/>
              <a:t>In the event the anticipated Pledged Revenues are shown by the Local Government's annual budget to be insufficient to make the Semiannual Loan Payments for such Fiscal Year when due, the Local Government </a:t>
            </a:r>
            <a:r>
              <a:rPr lang="en-US" sz="2300" u="sng" dirty="0"/>
              <a:t>shall include in such budget other legally available non-ad valorem funds which will be sufficient, together with the Pledged Revenues, to make the Semiannual Loan Payments. Such other legally available non-ad valorem funds shall be budgeted in the regular annual government budget and designated for the purpose provided by this Subsection</a:t>
            </a:r>
            <a:r>
              <a:rPr lang="en-US" sz="2300" dirty="0"/>
              <a:t>, and the Local Government shall collect such funds for application as provided herein</a:t>
            </a:r>
          </a:p>
          <a:p>
            <a:pPr marL="796925" lvl="1" indent="-339725">
              <a:spcBef>
                <a:spcPts val="0"/>
              </a:spcBef>
              <a:spcAft>
                <a:spcPts val="975"/>
              </a:spcAft>
              <a:buFont typeface="Wingdings" panose="05000000000000000000" pitchFamily="2" charset="2"/>
              <a:buChar char="Ø"/>
            </a:pPr>
            <a:endParaRPr lang="en-US" sz="2300" dirty="0"/>
          </a:p>
          <a:p>
            <a:pPr marL="228600" lvl="1">
              <a:spcBef>
                <a:spcPts val="0"/>
              </a:spcBef>
              <a:spcAft>
                <a:spcPts val="975"/>
              </a:spcAft>
            </a:pPr>
            <a:r>
              <a:rPr lang="en-US" sz="2800" b="1" dirty="0"/>
              <a:t>Because of Need to "Budget and Appropriate" Other Legally Available Non-Ad Valorem Funds, Town's Legal Counsel Considers That Referendum Is Required for SRF Loan</a:t>
            </a:r>
          </a:p>
          <a:p>
            <a:pPr marL="796925" lvl="1" indent="-339725">
              <a:spcBef>
                <a:spcPts val="0"/>
              </a:spcBef>
              <a:spcAft>
                <a:spcPts val="975"/>
              </a:spcAft>
              <a:buFont typeface="Wingdings" panose="05000000000000000000" pitchFamily="2" charset="2"/>
              <a:buChar char="Ø"/>
            </a:pPr>
            <a:endParaRPr lang="en-US" sz="2300" dirty="0"/>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sz="3000" b="1" dirty="0"/>
              <a:t>Town Charter Language and</a:t>
            </a:r>
            <a:br>
              <a:rPr lang="en-US" sz="3000" b="1" dirty="0"/>
            </a:br>
            <a:r>
              <a:rPr lang="en-US" sz="3000" b="1" dirty="0"/>
              <a:t>SRF Loan Standard Language (cont.)</a:t>
            </a:r>
          </a:p>
        </p:txBody>
      </p:sp>
      <p:sp>
        <p:nvSpPr>
          <p:cNvPr id="4" name="TextBox 3">
            <a:extLst>
              <a:ext uri="{FF2B5EF4-FFF2-40B4-BE49-F238E27FC236}">
                <a16:creationId xmlns:a16="http://schemas.microsoft.com/office/drawing/2014/main" id="{0CB5B9A9-E0CF-8A7F-2C62-55572C37C853}"/>
              </a:ext>
            </a:extLst>
          </p:cNvPr>
          <p:cNvSpPr txBox="1"/>
          <p:nvPr/>
        </p:nvSpPr>
        <p:spPr>
          <a:xfrm>
            <a:off x="11668125" y="6343649"/>
            <a:ext cx="449984" cy="338554"/>
          </a:xfrm>
          <a:prstGeom prst="rect">
            <a:avLst/>
          </a:prstGeom>
          <a:noFill/>
        </p:spPr>
        <p:txBody>
          <a:bodyPr wrap="square" rtlCol="0">
            <a:spAutoFit/>
          </a:bodyPr>
          <a:lstStyle/>
          <a:p>
            <a:fld id="{3A14F176-73A0-4060-B7AC-AF8FB20C4930}" type="slidenum">
              <a:rPr lang="en-US" sz="1600" smtClean="0"/>
              <a:t>12</a:t>
            </a:fld>
            <a:endParaRPr lang="en-US" sz="1600" dirty="0"/>
          </a:p>
        </p:txBody>
      </p:sp>
    </p:spTree>
    <p:extLst>
      <p:ext uri="{BB962C8B-B14F-4D97-AF65-F5344CB8AC3E}">
        <p14:creationId xmlns:p14="http://schemas.microsoft.com/office/powerpoint/2010/main" val="290144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2D9C8-4457-19F2-CF2D-E87BC9304B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D590AA-4FF9-50CA-C195-056621C84ADA}"/>
              </a:ext>
            </a:extLst>
          </p:cNvPr>
          <p:cNvSpPr>
            <a:spLocks noGrp="1"/>
          </p:cNvSpPr>
          <p:nvPr>
            <p:ph idx="1"/>
          </p:nvPr>
        </p:nvSpPr>
        <p:spPr>
          <a:xfrm>
            <a:off x="162905" y="1956340"/>
            <a:ext cx="11594172" cy="3194360"/>
          </a:xfrm>
        </p:spPr>
        <p:txBody>
          <a:bodyPr>
            <a:normAutofit/>
          </a:bodyPr>
          <a:lstStyle/>
          <a:p>
            <a:pPr marL="0" marR="8890" indent="0" algn="just">
              <a:spcBef>
                <a:spcPts val="0"/>
              </a:spcBef>
              <a:spcAft>
                <a:spcPts val="600"/>
              </a:spcAft>
              <a:buNone/>
            </a:pPr>
            <a:r>
              <a:rPr lang="en-US" dirty="0">
                <a:effectLst/>
                <a:latin typeface="Arial" panose="020B0604020202020204" pitchFamily="34" charset="0"/>
                <a:ea typeface="Times New Roman" panose="02020603050405020304" pitchFamily="18" charset="0"/>
                <a:cs typeface="Arial" panose="020B0604020202020204" pitchFamily="34" charset="0"/>
              </a:rPr>
              <a:t>Shall Town of Longboat Key be authorized to borrow money through a State Revolving Fund loan, not exceeding $33,000,000, bearing interest not exceeding maximum legal rates, maturing over a term not longer than 25 years, payable from revenues of the Town's water and sewer utility system and a backup covenant to budget and appropriate legally available non-ad valorem revenues, to finance the design and construction of a subaqueous wastewater line across Sarasota Bay?</a:t>
            </a:r>
          </a:p>
          <a:p>
            <a:pPr marL="796925" lvl="1" indent="-339725">
              <a:spcBef>
                <a:spcPts val="0"/>
              </a:spcBef>
              <a:spcAft>
                <a:spcPts val="975"/>
              </a:spcAft>
              <a:buFont typeface="Wingdings" panose="05000000000000000000" pitchFamily="2" charset="2"/>
              <a:buChar char="Ø"/>
            </a:pPr>
            <a:endParaRPr lang="en-US" sz="2300" dirty="0"/>
          </a:p>
        </p:txBody>
      </p:sp>
      <p:sp>
        <p:nvSpPr>
          <p:cNvPr id="3" name="Title 2">
            <a:extLst>
              <a:ext uri="{FF2B5EF4-FFF2-40B4-BE49-F238E27FC236}">
                <a16:creationId xmlns:a16="http://schemas.microsoft.com/office/drawing/2014/main" id="{82FE655B-67B3-34D2-909C-A8FB95676D73}"/>
              </a:ext>
            </a:extLst>
          </p:cNvPr>
          <p:cNvSpPr>
            <a:spLocks noGrp="1"/>
          </p:cNvSpPr>
          <p:nvPr>
            <p:ph type="title"/>
          </p:nvPr>
        </p:nvSpPr>
        <p:spPr>
          <a:xfrm>
            <a:off x="4252609" y="0"/>
            <a:ext cx="7939391" cy="952706"/>
          </a:xfrm>
        </p:spPr>
        <p:txBody>
          <a:bodyPr>
            <a:noAutofit/>
          </a:bodyPr>
          <a:lstStyle/>
          <a:p>
            <a:pPr algn="ctr"/>
            <a:r>
              <a:rPr lang="en-US" sz="3200" b="1" dirty="0"/>
              <a:t>REFERENDUM QUESTION</a:t>
            </a:r>
          </a:p>
        </p:txBody>
      </p:sp>
      <p:sp>
        <p:nvSpPr>
          <p:cNvPr id="4" name="TextBox 3">
            <a:extLst>
              <a:ext uri="{FF2B5EF4-FFF2-40B4-BE49-F238E27FC236}">
                <a16:creationId xmlns:a16="http://schemas.microsoft.com/office/drawing/2014/main" id="{8A626B53-AC81-DC88-F9AF-7EE02DDED8BB}"/>
              </a:ext>
            </a:extLst>
          </p:cNvPr>
          <p:cNvSpPr txBox="1"/>
          <p:nvPr/>
        </p:nvSpPr>
        <p:spPr>
          <a:xfrm>
            <a:off x="11668125" y="6343649"/>
            <a:ext cx="413039" cy="338554"/>
          </a:xfrm>
          <a:prstGeom prst="rect">
            <a:avLst/>
          </a:prstGeom>
          <a:noFill/>
        </p:spPr>
        <p:txBody>
          <a:bodyPr wrap="square" rtlCol="0">
            <a:spAutoFit/>
          </a:bodyPr>
          <a:lstStyle/>
          <a:p>
            <a:fld id="{3A14F176-73A0-4060-B7AC-AF8FB20C4930}" type="slidenum">
              <a:rPr lang="en-US" sz="1600" smtClean="0"/>
              <a:t>13</a:t>
            </a:fld>
            <a:endParaRPr lang="en-US" sz="1600" dirty="0"/>
          </a:p>
        </p:txBody>
      </p:sp>
    </p:spTree>
    <p:extLst>
      <p:ext uri="{BB962C8B-B14F-4D97-AF65-F5344CB8AC3E}">
        <p14:creationId xmlns:p14="http://schemas.microsoft.com/office/powerpoint/2010/main" val="401246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48200" y="50171"/>
            <a:ext cx="7528560" cy="875240"/>
          </a:xfrm>
          <a:prstGeom prst="rect">
            <a:avLst/>
          </a:prstGeom>
        </p:spPr>
        <p:txBody>
          <a:bodyPr vert="horz" wrap="square" lIns="0" tIns="13335" rIns="0" bIns="0" rtlCol="0">
            <a:spAutoFit/>
          </a:bodyPr>
          <a:lstStyle/>
          <a:p>
            <a:pPr marL="12700">
              <a:lnSpc>
                <a:spcPct val="100000"/>
              </a:lnSpc>
              <a:spcBef>
                <a:spcPts val="105"/>
              </a:spcBef>
            </a:pPr>
            <a:r>
              <a:rPr lang="en-US" sz="2800" b="1" dirty="0">
                <a:latin typeface="Arial" panose="020B0604020202020204" pitchFamily="34" charset="0"/>
                <a:cs typeface="Arial" panose="020B0604020202020204" pitchFamily="34" charset="0"/>
              </a:rPr>
              <a:t>Subaqueous Force Main Project: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Next Steps</a:t>
            </a:r>
            <a:endParaRPr sz="2800"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65E35EF-7BDA-41C9-8A09-55121C48F457}"/>
              </a:ext>
            </a:extLst>
          </p:cNvPr>
          <p:cNvSpPr txBox="1">
            <a:spLocks/>
          </p:cNvSpPr>
          <p:nvPr/>
        </p:nvSpPr>
        <p:spPr>
          <a:xfrm>
            <a:off x="533400" y="1447800"/>
            <a:ext cx="11353800" cy="4648200"/>
          </a:xfrm>
          <a:prstGeom prst="rect">
            <a:avLst/>
          </a:prstGeom>
        </p:spPr>
        <p:txBody>
          <a:bodyPr wrap="square" lIns="0" tIns="0" rIns="0" bIns="0">
            <a:normAutofit fontScale="92500" lnSpcReduction="20000"/>
          </a:bodyPr>
          <a:lstStyle>
            <a:lvl1pPr marL="0">
              <a:defRPr sz="2400" b="1"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18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Referendum March 11, 2025</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Proceed with and complete final design and permit updating (approx. 1-yr.).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Obtain necessary easement (temporary and permanent) from Long Bar Pointe and Florida Office of State Lands.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start of Construction Fall 2025.</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Resolve final settlement with Long Bar Pointe regarding leak impacts.</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Resolve restoration area mangrove mitigation alternative.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dirty="0">
              <a:ln>
                <a:noFill/>
              </a:ln>
              <a:solidFill>
                <a:prstClr val="black"/>
              </a:solidFill>
              <a:effectLst/>
              <a:uLnTx/>
              <a:uFillTx/>
              <a:latin typeface="Arial"/>
              <a:ea typeface="+mn-ea"/>
              <a:cs typeface="Arial"/>
            </a:endParaRPr>
          </a:p>
        </p:txBody>
      </p:sp>
      <p:sp>
        <p:nvSpPr>
          <p:cNvPr id="5" name="TextBox 4">
            <a:extLst>
              <a:ext uri="{FF2B5EF4-FFF2-40B4-BE49-F238E27FC236}">
                <a16:creationId xmlns:a16="http://schemas.microsoft.com/office/drawing/2014/main" id="{5204D5C6-4B4A-4C4B-ACAD-08EF0ABAA13A}"/>
              </a:ext>
            </a:extLst>
          </p:cNvPr>
          <p:cNvSpPr txBox="1"/>
          <p:nvPr/>
        </p:nvSpPr>
        <p:spPr>
          <a:xfrm>
            <a:off x="11668125" y="6343649"/>
            <a:ext cx="508635" cy="338554"/>
          </a:xfrm>
          <a:prstGeom prst="rect">
            <a:avLst/>
          </a:prstGeom>
          <a:noFill/>
        </p:spPr>
        <p:txBody>
          <a:bodyPr wrap="square" rtlCol="0">
            <a:spAutoFit/>
          </a:bodyPr>
          <a:lstStyle/>
          <a:p>
            <a:fld id="{3A14F176-73A0-4060-B7AC-AF8FB20C4930}" type="slidenum">
              <a:rPr lang="en-US" sz="1600" smtClean="0"/>
              <a:t>14</a:t>
            </a:fld>
            <a:endParaRPr lang="en-US" sz="1600" dirty="0"/>
          </a:p>
        </p:txBody>
      </p:sp>
    </p:spTree>
    <p:extLst>
      <p:ext uri="{BB962C8B-B14F-4D97-AF65-F5344CB8AC3E}">
        <p14:creationId xmlns:p14="http://schemas.microsoft.com/office/powerpoint/2010/main" val="61610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EE7FF-51A4-0E6D-9DAF-752F65553F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CB0645-C1C8-3E31-F732-E5C28134BB4E}"/>
              </a:ext>
            </a:extLst>
          </p:cNvPr>
          <p:cNvSpPr>
            <a:spLocks noGrp="1"/>
          </p:cNvSpPr>
          <p:nvPr>
            <p:ph type="title"/>
          </p:nvPr>
        </p:nvSpPr>
        <p:spPr>
          <a:xfrm>
            <a:off x="4451420" y="266700"/>
            <a:ext cx="7534392" cy="523875"/>
          </a:xfrm>
        </p:spPr>
        <p:txBody>
          <a:bodyPr anchor="ctr">
            <a:noAutofit/>
          </a:bodyPr>
          <a:lstStyle/>
          <a:p>
            <a:r>
              <a:rPr lang="en-US" sz="3200" dirty="0"/>
              <a:t>Referendum</a:t>
            </a:r>
            <a:r>
              <a:rPr lang="en-US" sz="3400" dirty="0"/>
              <a:t> Dates and Next Steps</a:t>
            </a:r>
          </a:p>
        </p:txBody>
      </p:sp>
      <p:sp>
        <p:nvSpPr>
          <p:cNvPr id="2" name="Content Placeholder 1">
            <a:extLst>
              <a:ext uri="{FF2B5EF4-FFF2-40B4-BE49-F238E27FC236}">
                <a16:creationId xmlns:a16="http://schemas.microsoft.com/office/drawing/2014/main" id="{79942BB8-98E7-68C6-ED80-848139F34358}"/>
              </a:ext>
            </a:extLst>
          </p:cNvPr>
          <p:cNvSpPr>
            <a:spLocks noGrp="1"/>
          </p:cNvSpPr>
          <p:nvPr>
            <p:ph sz="half" idx="1"/>
          </p:nvPr>
        </p:nvSpPr>
        <p:spPr>
          <a:xfrm>
            <a:off x="361740" y="1597688"/>
            <a:ext cx="11543933" cy="5260312"/>
          </a:xfrm>
        </p:spPr>
        <p:txBody>
          <a:bodyPr>
            <a:noAutofit/>
          </a:bodyPr>
          <a:lstStyle/>
          <a:p>
            <a:r>
              <a:rPr lang="en-US" sz="2600" b="1" u="sng" dirty="0"/>
              <a:t>November 12, 2024</a:t>
            </a:r>
            <a:r>
              <a:rPr lang="en-US" sz="2600" b="1" dirty="0"/>
              <a:t>:  First Reading of Ordinance 2024-11 and to Move Forward With Referendum and Referendum Language</a:t>
            </a:r>
          </a:p>
          <a:p>
            <a:pPr marL="0" indent="0">
              <a:buNone/>
            </a:pPr>
            <a:endParaRPr lang="en-US" sz="2400" b="1" dirty="0"/>
          </a:p>
          <a:p>
            <a:r>
              <a:rPr lang="en-US" sz="2600" b="1" u="sng" dirty="0"/>
              <a:t>December 2, 2024</a:t>
            </a:r>
            <a:r>
              <a:rPr lang="en-US" sz="2600" b="1" dirty="0"/>
              <a:t>: Second Reading and Adoption of Ordinance 2024-11</a:t>
            </a:r>
          </a:p>
          <a:p>
            <a:pPr marL="0" indent="0">
              <a:buNone/>
            </a:pPr>
            <a:endParaRPr lang="en-US" sz="2600" b="1" dirty="0"/>
          </a:p>
          <a:p>
            <a:r>
              <a:rPr lang="en-US" sz="2600" b="1" u="sng" dirty="0"/>
              <a:t>March 11, 2025</a:t>
            </a:r>
            <a:r>
              <a:rPr lang="en-US" sz="2600" b="1" dirty="0"/>
              <a:t>:  Referendum</a:t>
            </a:r>
          </a:p>
          <a:p>
            <a:endParaRPr lang="en-US" sz="2600" b="1" dirty="0"/>
          </a:p>
          <a:p>
            <a:endParaRPr lang="en-US" sz="2600" b="1" dirty="0"/>
          </a:p>
          <a:p>
            <a:pPr marL="0" indent="0">
              <a:buNone/>
            </a:pPr>
            <a:endParaRPr lang="en-US" sz="2400" b="1" dirty="0"/>
          </a:p>
          <a:p>
            <a:pPr marL="0" indent="0">
              <a:buNone/>
            </a:pPr>
            <a:endParaRPr lang="en-US" sz="2200" b="1" dirty="0"/>
          </a:p>
        </p:txBody>
      </p:sp>
      <p:sp>
        <p:nvSpPr>
          <p:cNvPr id="6" name="TextBox 5">
            <a:extLst>
              <a:ext uri="{FF2B5EF4-FFF2-40B4-BE49-F238E27FC236}">
                <a16:creationId xmlns:a16="http://schemas.microsoft.com/office/drawing/2014/main" id="{707F7AC4-19E0-2A21-6664-0B1688F36B2C}"/>
              </a:ext>
            </a:extLst>
          </p:cNvPr>
          <p:cNvSpPr txBox="1"/>
          <p:nvPr/>
        </p:nvSpPr>
        <p:spPr>
          <a:xfrm>
            <a:off x="11585749" y="6343649"/>
            <a:ext cx="453851" cy="338554"/>
          </a:xfrm>
          <a:prstGeom prst="rect">
            <a:avLst/>
          </a:prstGeom>
          <a:noFill/>
        </p:spPr>
        <p:txBody>
          <a:bodyPr wrap="square" rtlCol="0">
            <a:spAutoFit/>
          </a:bodyPr>
          <a:lstStyle/>
          <a:p>
            <a:fld id="{3A14F176-73A0-4060-B7AC-AF8FB20C4930}" type="slidenum">
              <a:rPr lang="en-US" sz="1600" smtClean="0"/>
              <a:t>15</a:t>
            </a:fld>
            <a:endParaRPr lang="en-US" sz="1600" dirty="0"/>
          </a:p>
        </p:txBody>
      </p:sp>
    </p:spTree>
    <p:extLst>
      <p:ext uri="{BB962C8B-B14F-4D97-AF65-F5344CB8AC3E}">
        <p14:creationId xmlns:p14="http://schemas.microsoft.com/office/powerpoint/2010/main" val="366230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571343" y="2763094"/>
            <a:ext cx="11049314" cy="2366279"/>
          </a:xfrm>
        </p:spPr>
        <p:txBody>
          <a:bodyPr>
            <a:normAutofit/>
          </a:bodyPr>
          <a:lstStyle/>
          <a:p>
            <a:pPr marL="0" indent="0">
              <a:lnSpc>
                <a:spcPct val="110000"/>
              </a:lnSpc>
              <a:spcBef>
                <a:spcPts val="0"/>
              </a:spcBef>
              <a:buNone/>
            </a:pPr>
            <a:r>
              <a:rPr lang="en-US" dirty="0"/>
              <a:t>Recommendation to forward Ordinance 2024-14 to December 2, 2024 Regular Meeting for Second Reading and Public Hearing:</a:t>
            </a:r>
          </a:p>
          <a:p>
            <a:pPr marL="0" indent="0">
              <a:lnSpc>
                <a:spcPct val="110000"/>
              </a:lnSpc>
              <a:spcBef>
                <a:spcPts val="0"/>
              </a:spcBef>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dirty="0"/>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52609" y="0"/>
            <a:ext cx="7939391" cy="952706"/>
          </a:xfrm>
        </p:spPr>
        <p:txBody>
          <a:bodyPr>
            <a:noAutofit/>
          </a:bodyPr>
          <a:lstStyle/>
          <a:p>
            <a:pPr algn="ctr"/>
            <a:r>
              <a:rPr lang="en-US" sz="3200" b="1" dirty="0">
                <a:latin typeface="+mn-lt"/>
              </a:rPr>
              <a:t>Requested Commission Action</a:t>
            </a:r>
            <a:endParaRPr lang="en-US" sz="3200" dirty="0"/>
          </a:p>
        </p:txBody>
      </p:sp>
      <p:sp>
        <p:nvSpPr>
          <p:cNvPr id="6" name="TextBox 5">
            <a:extLst>
              <a:ext uri="{FF2B5EF4-FFF2-40B4-BE49-F238E27FC236}">
                <a16:creationId xmlns:a16="http://schemas.microsoft.com/office/drawing/2014/main" id="{6402720D-0555-8D3F-4F60-65D8FD446A88}"/>
              </a:ext>
            </a:extLst>
          </p:cNvPr>
          <p:cNvSpPr txBox="1"/>
          <p:nvPr/>
        </p:nvSpPr>
        <p:spPr>
          <a:xfrm>
            <a:off x="11591925" y="6343649"/>
            <a:ext cx="447675" cy="338554"/>
          </a:xfrm>
          <a:prstGeom prst="rect">
            <a:avLst/>
          </a:prstGeom>
          <a:noFill/>
        </p:spPr>
        <p:txBody>
          <a:bodyPr wrap="square" rtlCol="0">
            <a:spAutoFit/>
          </a:bodyPr>
          <a:lstStyle/>
          <a:p>
            <a:fld id="{3A14F176-73A0-4060-B7AC-AF8FB20C4930}" type="slidenum">
              <a:rPr lang="en-US" sz="1600" smtClean="0"/>
              <a:t>16</a:t>
            </a:fld>
            <a:endParaRPr lang="en-US" sz="1600" dirty="0"/>
          </a:p>
        </p:txBody>
      </p:sp>
    </p:spTree>
    <p:extLst>
      <p:ext uri="{BB962C8B-B14F-4D97-AF65-F5344CB8AC3E}">
        <p14:creationId xmlns:p14="http://schemas.microsoft.com/office/powerpoint/2010/main" val="3182562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8A56A3-061F-4CC8-B7FC-5AB57A1AA486}"/>
              </a:ext>
            </a:extLst>
          </p:cNvPr>
          <p:cNvSpPr>
            <a:spLocks noGrp="1"/>
          </p:cNvSpPr>
          <p:nvPr>
            <p:ph type="ctrTitle"/>
          </p:nvPr>
        </p:nvSpPr>
        <p:spPr>
          <a:xfrm>
            <a:off x="869576" y="2770909"/>
            <a:ext cx="10452848" cy="1085417"/>
          </a:xfrm>
        </p:spPr>
        <p:txBody>
          <a:bodyPr>
            <a:noAutofit/>
          </a:bodyPr>
          <a:lstStyle/>
          <a:p>
            <a:br>
              <a:rPr lang="en-US" sz="3700" dirty="0"/>
            </a:br>
            <a:r>
              <a:rPr lang="en-US" sz="3700" dirty="0"/>
              <a:t>Project Overview</a:t>
            </a:r>
          </a:p>
        </p:txBody>
      </p:sp>
      <p:sp>
        <p:nvSpPr>
          <p:cNvPr id="3" name="TextBox 2">
            <a:extLst>
              <a:ext uri="{FF2B5EF4-FFF2-40B4-BE49-F238E27FC236}">
                <a16:creationId xmlns:a16="http://schemas.microsoft.com/office/drawing/2014/main" id="{6F45B06A-6918-4AED-A183-F708A3B7CE67}"/>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2</a:t>
            </a:fld>
            <a:endParaRPr lang="en-US" sz="1600" dirty="0"/>
          </a:p>
        </p:txBody>
      </p:sp>
    </p:spTree>
    <p:extLst>
      <p:ext uri="{BB962C8B-B14F-4D97-AF65-F5344CB8AC3E}">
        <p14:creationId xmlns:p14="http://schemas.microsoft.com/office/powerpoint/2010/main" val="105157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CEB4-0C1B-4ED2-B0BA-AE00A69AA2D6}"/>
              </a:ext>
            </a:extLst>
          </p:cNvPr>
          <p:cNvSpPr>
            <a:spLocks noGrp="1"/>
          </p:cNvSpPr>
          <p:nvPr>
            <p:ph type="title"/>
          </p:nvPr>
        </p:nvSpPr>
        <p:spPr>
          <a:xfrm>
            <a:off x="5074129" y="219262"/>
            <a:ext cx="7117871" cy="836064"/>
          </a:xfrm>
        </p:spPr>
        <p:txBody>
          <a:bodyPr>
            <a:noAutofit/>
          </a:bodyPr>
          <a:lstStyle/>
          <a:p>
            <a:r>
              <a:rPr lang="en-US" sz="2800" b="1" dirty="0">
                <a:latin typeface="Arial" panose="020B0604020202020204" pitchFamily="34" charset="0"/>
                <a:cs typeface="Arial" panose="020B0604020202020204" pitchFamily="34" charset="0"/>
              </a:rPr>
              <a:t>Town Wastewater System Overview</a:t>
            </a:r>
          </a:p>
        </p:txBody>
      </p:sp>
      <p:pic>
        <p:nvPicPr>
          <p:cNvPr id="4" name="Picture 3"/>
          <p:cNvPicPr>
            <a:picLocks noChangeAspect="1"/>
          </p:cNvPicPr>
          <p:nvPr/>
        </p:nvPicPr>
        <p:blipFill>
          <a:blip r:embed="rId2"/>
          <a:stretch>
            <a:fillRect/>
          </a:stretch>
        </p:blipFill>
        <p:spPr>
          <a:xfrm>
            <a:off x="142583" y="1599998"/>
            <a:ext cx="5953417" cy="4724804"/>
          </a:xfrm>
          <a:prstGeom prst="rect">
            <a:avLst/>
          </a:prstGeom>
        </p:spPr>
      </p:pic>
      <p:sp>
        <p:nvSpPr>
          <p:cNvPr id="5" name="Content Placeholder 14">
            <a:extLst>
              <a:ext uri="{FF2B5EF4-FFF2-40B4-BE49-F238E27FC236}">
                <a16:creationId xmlns:a16="http://schemas.microsoft.com/office/drawing/2014/main" id="{7DB5AC9E-A908-4B44-BB11-F92B8D756B0C}"/>
              </a:ext>
            </a:extLst>
          </p:cNvPr>
          <p:cNvSpPr>
            <a:spLocks noGrp="1"/>
          </p:cNvSpPr>
          <p:nvPr>
            <p:ph sz="half" idx="4294967295"/>
          </p:nvPr>
        </p:nvSpPr>
        <p:spPr>
          <a:xfrm>
            <a:off x="6180512" y="1709246"/>
            <a:ext cx="5688675" cy="4093428"/>
          </a:xfrm>
          <a:prstGeom prst="rect">
            <a:avLst/>
          </a:prstGeom>
        </p:spPr>
        <p:txBody>
          <a:bodyPr/>
          <a:lstStyle/>
          <a:p>
            <a:r>
              <a:rPr lang="en-US" sz="2000" b="0" dirty="0">
                <a:latin typeface="Arial" panose="020B0604020202020204" pitchFamily="34" charset="0"/>
                <a:cs typeface="Arial" panose="020B0604020202020204" pitchFamily="34" charset="0"/>
              </a:rPr>
              <a:t>47 Lift Stations island-wide to move effluent to Primary Lift Station “D” on Gulf Bay Road</a:t>
            </a:r>
            <a:br>
              <a:rPr lang="en-US" sz="2000" b="0" dirty="0">
                <a:latin typeface="Arial" panose="020B0604020202020204" pitchFamily="34" charset="0"/>
                <a:cs typeface="Arial" panose="020B0604020202020204" pitchFamily="34" charset="0"/>
              </a:rPr>
            </a:br>
            <a:endParaRPr lang="en-US" sz="2000" b="0" dirty="0">
              <a:latin typeface="Arial" panose="020B0604020202020204" pitchFamily="34" charset="0"/>
              <a:cs typeface="Arial" panose="020B0604020202020204" pitchFamily="34" charset="0"/>
            </a:endParaRPr>
          </a:p>
          <a:p>
            <a:endParaRPr lang="en-US" sz="2000" b="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Town effluent pumped from Lift Station D through a four (4) mile route to Manatee County Southwest Water Reclamation Facility on 65</a:t>
            </a:r>
            <a:r>
              <a:rPr lang="en-US" sz="2000" b="0" baseline="30000" dirty="0">
                <a:latin typeface="Arial" panose="020B0604020202020204" pitchFamily="34" charset="0"/>
                <a:cs typeface="Arial" panose="020B0604020202020204" pitchFamily="34" charset="0"/>
              </a:rPr>
              <a:t>th</a:t>
            </a:r>
            <a:r>
              <a:rPr lang="en-US" sz="2000" b="0" dirty="0">
                <a:latin typeface="Arial" panose="020B0604020202020204" pitchFamily="34" charset="0"/>
                <a:cs typeface="Arial" panose="020B0604020202020204" pitchFamily="34" charset="0"/>
              </a:rPr>
              <a:t> Avenue East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Approx. 2-miles under Sarasota Bay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Approx. 2-miles under land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Town owns up to master meter on 53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Ave.</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r>
              <a:rPr lang="en-US" sz="2000" b="0" dirty="0">
                <a:latin typeface="Arial" panose="020B0604020202020204" pitchFamily="34" charset="0"/>
                <a:cs typeface="Arial" panose="020B0604020202020204" pitchFamily="34" charset="0"/>
              </a:rPr>
              <a:t>Town’s 20-inch ductile iron force main was installed in 1973 and placed into service in 1975 </a:t>
            </a:r>
          </a:p>
        </p:txBody>
      </p:sp>
      <p:cxnSp>
        <p:nvCxnSpPr>
          <p:cNvPr id="6" name="Straight Arrow Connector 5">
            <a:extLst>
              <a:ext uri="{FF2B5EF4-FFF2-40B4-BE49-F238E27FC236}">
                <a16:creationId xmlns:a16="http://schemas.microsoft.com/office/drawing/2014/main" id="{87117F3B-867F-44A9-9D54-95EBE528476F}"/>
              </a:ext>
            </a:extLst>
          </p:cNvPr>
          <p:cNvCxnSpPr/>
          <p:nvPr/>
        </p:nvCxnSpPr>
        <p:spPr>
          <a:xfrm flipV="1">
            <a:off x="1295400" y="3505200"/>
            <a:ext cx="609600" cy="457200"/>
          </a:xfrm>
          <a:prstGeom prst="straightConnector1">
            <a:avLst/>
          </a:prstGeom>
          <a:ln w="539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C86480B-7509-4BD1-B74A-57D954D0F08D}"/>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3</a:t>
            </a:fld>
            <a:endParaRPr lang="en-US" sz="1600" dirty="0"/>
          </a:p>
        </p:txBody>
      </p:sp>
    </p:spTree>
    <p:extLst>
      <p:ext uri="{BB962C8B-B14F-4D97-AF65-F5344CB8AC3E}">
        <p14:creationId xmlns:p14="http://schemas.microsoft.com/office/powerpoint/2010/main" val="21909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304801" y="1524000"/>
            <a:ext cx="6400800" cy="5029200"/>
          </a:xfrm>
        </p:spPr>
        <p:txBody>
          <a:bodyPr>
            <a:normAutofit fontScale="85000" lnSpcReduction="20000"/>
          </a:bodyPr>
          <a:lstStyle/>
          <a:p>
            <a:pPr marL="514350" indent="-514350">
              <a:buFont typeface="+mj-lt"/>
              <a:buAutoNum type="arabicPeriod"/>
            </a:pPr>
            <a:r>
              <a:rPr lang="en-US" sz="2400" b="0" dirty="0"/>
              <a:t>Town has been planning the addition of a redundant force main (replacement) for some time.</a:t>
            </a:r>
          </a:p>
          <a:p>
            <a:pPr marL="514350" indent="-514350">
              <a:buFont typeface="+mj-lt"/>
              <a:buAutoNum type="arabicPeriod"/>
            </a:pPr>
            <a:endParaRPr lang="en-US" sz="2400" b="0" dirty="0"/>
          </a:p>
          <a:p>
            <a:pPr marL="514350" indent="-514350">
              <a:buFont typeface="+mj-lt"/>
              <a:buAutoNum type="arabicPeriod"/>
            </a:pPr>
            <a:r>
              <a:rPr lang="en-US" dirty="0"/>
              <a:t>Jan. 2020:  </a:t>
            </a:r>
            <a:r>
              <a:rPr lang="en-US" b="0" dirty="0"/>
              <a:t>Began preliminary design and permitting for a Sarasota Bay “open-cut” project.</a:t>
            </a:r>
          </a:p>
          <a:p>
            <a:pPr marL="971550" lvl="1" indent="-514350">
              <a:buFont typeface="+mj-lt"/>
              <a:buAutoNum type="alphaLcPeriod"/>
            </a:pPr>
            <a:r>
              <a:rPr lang="en-US" sz="2300" b="0" dirty="0" err="1"/>
              <a:t>Carollo</a:t>
            </a:r>
            <a:r>
              <a:rPr lang="en-US" sz="2300" b="0" dirty="0"/>
              <a:t> Engineers, Inc. and ESA</a:t>
            </a:r>
          </a:p>
          <a:p>
            <a:pPr marL="514350" indent="-514350">
              <a:buFont typeface="+mj-lt"/>
              <a:buAutoNum type="arabicPeriod"/>
            </a:pPr>
            <a:endParaRPr lang="en-US" sz="2400" b="0" dirty="0"/>
          </a:p>
          <a:p>
            <a:pPr marL="514350" indent="-514350">
              <a:buFont typeface="+mj-lt"/>
              <a:buAutoNum type="arabicPeriod"/>
            </a:pPr>
            <a:r>
              <a:rPr lang="en-US" sz="2400" dirty="0"/>
              <a:t>June 2020:</a:t>
            </a:r>
            <a:r>
              <a:rPr lang="en-US" sz="2400" b="0" dirty="0"/>
              <a:t>  Manatee County and Town staff discovered a force main leak on the mainland side in Long Bar Pointe.  Repaired and placed back into service in about 30-hours.  </a:t>
            </a:r>
          </a:p>
          <a:p>
            <a:pPr marL="514350" indent="-514350">
              <a:buFont typeface="+mj-lt"/>
              <a:buAutoNum type="arabicPeriod"/>
            </a:pPr>
            <a:endParaRPr lang="en-US" b="0" dirty="0"/>
          </a:p>
          <a:p>
            <a:pPr marL="514350" indent="-514350">
              <a:buFont typeface="+mj-lt"/>
              <a:buAutoNum type="arabicPeriod"/>
            </a:pPr>
            <a:r>
              <a:rPr lang="en-US" sz="2400" dirty="0"/>
              <a:t>February 2021:</a:t>
            </a:r>
            <a:r>
              <a:rPr lang="en-US" sz="2400" b="0" dirty="0"/>
              <a:t>  Entered into consent order with Florida Department of Environmental Protection (“FDEP”).</a:t>
            </a:r>
          </a:p>
          <a:p>
            <a:pPr marL="514350" indent="-514350">
              <a:buFont typeface="+mj-lt"/>
              <a:buAutoNum type="arabicPeriod"/>
            </a:pPr>
            <a:endParaRPr lang="en-US" sz="2400" b="0" dirty="0"/>
          </a:p>
          <a:p>
            <a:pPr marL="514350" indent="-514350">
              <a:buFont typeface="+mj-lt"/>
              <a:buAutoNum type="arabicPeriod"/>
            </a:pPr>
            <a:r>
              <a:rPr lang="en-US" sz="2400" dirty="0"/>
              <a:t>May 2023:</a:t>
            </a:r>
            <a:r>
              <a:rPr lang="en-US" sz="2400" b="0" dirty="0"/>
              <a:t>  Town completed slip-line rehabilitation of major mainland portion of the force main pipe line (~6,400 linear feet).</a:t>
            </a:r>
          </a:p>
          <a:p>
            <a:pPr marL="514350" indent="-514350">
              <a:buFont typeface="+mj-lt"/>
              <a:buAutoNum type="arabicPeriod"/>
            </a:pPr>
            <a:endParaRPr lang="en-US" sz="2400" b="0" dirty="0"/>
          </a:p>
          <a:p>
            <a:pPr lvl="1"/>
            <a:endParaRPr lang="en-US" dirty="0"/>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724400" y="304800"/>
            <a:ext cx="6640678" cy="537070"/>
          </a:xfrm>
        </p:spPr>
        <p:txBody>
          <a:bodyPr>
            <a:normAutofit/>
          </a:bodyPr>
          <a:lstStyle/>
          <a:p>
            <a:r>
              <a:rPr lang="en-US" sz="2800" b="1" dirty="0">
                <a:latin typeface="Arial" panose="020B0604020202020204" pitchFamily="34" charset="0"/>
                <a:cs typeface="Arial" panose="020B0604020202020204" pitchFamily="34" charset="0"/>
              </a:rPr>
              <a:t>Update on Current Force Main Efforts</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42923CC-913C-47BB-8358-BE18022C9E59}"/>
              </a:ext>
            </a:extLst>
          </p:cNvPr>
          <p:cNvPicPr>
            <a:picLocks noChangeAspect="1"/>
          </p:cNvPicPr>
          <p:nvPr/>
        </p:nvPicPr>
        <p:blipFill>
          <a:blip r:embed="rId2"/>
          <a:stretch>
            <a:fillRect/>
          </a:stretch>
        </p:blipFill>
        <p:spPr>
          <a:xfrm>
            <a:off x="6776344" y="1371600"/>
            <a:ext cx="5367098" cy="5181600"/>
          </a:xfrm>
          <a:prstGeom prst="rect">
            <a:avLst/>
          </a:prstGeom>
          <a:effectLst>
            <a:glow rad="63500">
              <a:schemeClr val="accent1">
                <a:alpha val="40000"/>
              </a:schemeClr>
            </a:glow>
          </a:effectLst>
        </p:spPr>
      </p:pic>
      <p:sp>
        <p:nvSpPr>
          <p:cNvPr id="5" name="TextBox 4">
            <a:extLst>
              <a:ext uri="{FF2B5EF4-FFF2-40B4-BE49-F238E27FC236}">
                <a16:creationId xmlns:a16="http://schemas.microsoft.com/office/drawing/2014/main" id="{51B2A83C-90D5-4D23-8462-4D9A74071227}"/>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4</a:t>
            </a:fld>
            <a:endParaRPr lang="en-US" sz="1600" dirty="0"/>
          </a:p>
        </p:txBody>
      </p:sp>
    </p:spTree>
    <p:extLst>
      <p:ext uri="{BB962C8B-B14F-4D97-AF65-F5344CB8AC3E}">
        <p14:creationId xmlns:p14="http://schemas.microsoft.com/office/powerpoint/2010/main" val="224517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CDB0B1-7420-448F-AE2A-5A13F72DBDFD}"/>
              </a:ext>
            </a:extLst>
          </p:cNvPr>
          <p:cNvSpPr>
            <a:spLocks noGrp="1"/>
          </p:cNvSpPr>
          <p:nvPr>
            <p:ph idx="1"/>
          </p:nvPr>
        </p:nvSpPr>
        <p:spPr>
          <a:xfrm>
            <a:off x="464736" y="1546904"/>
            <a:ext cx="11108428" cy="4872369"/>
          </a:xfrm>
        </p:spPr>
        <p:txBody>
          <a:bodyPr>
            <a:normAutofit fontScale="32500" lnSpcReduction="20000"/>
          </a:bodyPr>
          <a:lstStyle/>
          <a:p>
            <a:r>
              <a:rPr lang="en-US" sz="5100" dirty="0">
                <a:latin typeface="Arial" panose="020B0604020202020204" pitchFamily="34" charset="0"/>
                <a:cs typeface="Arial" panose="020B0604020202020204" pitchFamily="34" charset="0"/>
              </a:rPr>
              <a:t>Current Status</a:t>
            </a:r>
          </a:p>
          <a:p>
            <a:pPr marL="342900" indent="-342900">
              <a:buFont typeface="Arial" panose="020B0604020202020204" pitchFamily="34" charset="0"/>
              <a:buChar char="•"/>
            </a:pPr>
            <a:endParaRPr lang="en-US" sz="51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5100" b="0" dirty="0">
                <a:latin typeface="Arial" panose="020B0604020202020204" pitchFamily="34" charset="0"/>
                <a:cs typeface="Arial" panose="020B0604020202020204" pitchFamily="34" charset="0"/>
              </a:rPr>
              <a:t>Town has signed a preconstruction agreement with </a:t>
            </a:r>
            <a:r>
              <a:rPr lang="en-US" sz="5100" b="0">
                <a:latin typeface="Arial" panose="020B0604020202020204" pitchFamily="34" charset="0"/>
                <a:cs typeface="Arial" panose="020B0604020202020204" pitchFamily="34" charset="0"/>
              </a:rPr>
              <a:t>Garney </a:t>
            </a:r>
            <a:r>
              <a:rPr lang="en-US" sz="5100" b="0" dirty="0">
                <a:latin typeface="Arial" panose="020B0604020202020204" pitchFamily="34" charset="0"/>
                <a:cs typeface="Arial" panose="020B0604020202020204" pitchFamily="34" charset="0"/>
              </a:rPr>
              <a:t>Construction to perform Construction Manager at Risk Duties for the Subaqueous Project.</a:t>
            </a:r>
          </a:p>
          <a:p>
            <a:pPr marL="342900" indent="-342900">
              <a:buFont typeface="Arial" panose="020B0604020202020204" pitchFamily="34" charset="0"/>
              <a:buChar char="•"/>
            </a:pPr>
            <a:endParaRPr lang="en-US" sz="51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5100" b="0" dirty="0">
                <a:latin typeface="Arial" panose="020B0604020202020204" pitchFamily="34" charset="0"/>
                <a:cs typeface="Arial" panose="020B0604020202020204" pitchFamily="34" charset="0"/>
              </a:rPr>
              <a:t>New Force Main under Sarasota Bay preliminary design is complete.</a:t>
            </a:r>
          </a:p>
          <a:p>
            <a:pPr marL="342900" indent="-342900">
              <a:buFont typeface="Arial" panose="020B0604020202020204" pitchFamily="34" charset="0"/>
              <a:buChar char="•"/>
            </a:pPr>
            <a:endParaRPr lang="en-US" sz="51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5100" b="0" dirty="0">
                <a:latin typeface="Arial" panose="020B0604020202020204" pitchFamily="34" charset="0"/>
                <a:cs typeface="Arial" panose="020B0604020202020204" pitchFamily="34" charset="0"/>
              </a:rPr>
              <a:t>Town has received FDEP and U.S. Army Corps permits to open cut and install a redundant Subaqueous Force Main under Sarasota Bay</a:t>
            </a:r>
          </a:p>
          <a:p>
            <a:pPr marL="342900" indent="-342900">
              <a:buFont typeface="Arial" panose="020B0604020202020204" pitchFamily="34" charset="0"/>
              <a:buChar char="•"/>
            </a:pPr>
            <a:endParaRPr lang="en-US" sz="51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5100" b="0" dirty="0">
                <a:latin typeface="Arial" panose="020B0604020202020204" pitchFamily="34" charset="0"/>
                <a:cs typeface="Arial" panose="020B0604020202020204" pitchFamily="34" charset="0"/>
              </a:rPr>
              <a:t>In accordance with our permits, Town will have to perform sea grass and mangrove mitigation for the open cut (8-acres and 1-acre, respectively).  </a:t>
            </a:r>
          </a:p>
          <a:p>
            <a:pPr lvl="1"/>
            <a:endParaRPr lang="en-US" sz="5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5100" b="0" dirty="0">
                <a:latin typeface="Arial" panose="020B0604020202020204" pitchFamily="34" charset="0"/>
                <a:cs typeface="Arial" panose="020B0604020202020204" pitchFamily="34" charset="0"/>
              </a:rPr>
              <a:t>Town staff proposed $33 Million in FY 2025 for final design, easement acquisition, and construction</a:t>
            </a:r>
          </a:p>
          <a:p>
            <a:pPr marL="342900" indent="-342900">
              <a:buFont typeface="Arial" panose="020B0604020202020204" pitchFamily="34" charset="0"/>
              <a:buChar char="•"/>
            </a:pPr>
            <a:endParaRPr lang="en-US" sz="51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5100" b="0" dirty="0">
                <a:latin typeface="Arial" panose="020B0604020202020204" pitchFamily="34" charset="0"/>
                <a:cs typeface="Arial" panose="020B0604020202020204" pitchFamily="34" charset="0"/>
              </a:rPr>
              <a:t>Intent is to complete final design, obtain necessary easements, construct the new pipeline project, and construct the mitigation areas.</a:t>
            </a:r>
          </a:p>
          <a:p>
            <a:pPr marL="342900" indent="-342900">
              <a:buFont typeface="Arial" panose="020B0604020202020204" pitchFamily="34" charset="0"/>
              <a:buChar char="•"/>
            </a:pPr>
            <a:endParaRPr lang="en-US" sz="5100" b="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5000" b="0" dirty="0">
                <a:latin typeface="Arial" panose="020B0604020202020204" pitchFamily="34" charset="0"/>
                <a:cs typeface="Arial" panose="020B0604020202020204" pitchFamily="34" charset="0"/>
              </a:rPr>
              <a:t>$3 million grant pending through Congressman Vern Buchanan</a:t>
            </a:r>
          </a:p>
          <a:p>
            <a:pPr marL="514350" indent="-514350">
              <a:buFont typeface="+mj-lt"/>
              <a:buAutoNum type="arabicPeriod"/>
            </a:pPr>
            <a:endParaRPr lang="en-US" sz="1800" b="0"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648200" y="94674"/>
            <a:ext cx="7079064" cy="799228"/>
          </a:xfrm>
        </p:spPr>
        <p:txBody>
          <a:bodyPr>
            <a:noAutofit/>
          </a:bodyPr>
          <a:lstStyle/>
          <a:p>
            <a:r>
              <a:rPr lang="en-US" sz="2800" b="1" dirty="0">
                <a:latin typeface="Arial" panose="020B0604020202020204" pitchFamily="34" charset="0"/>
                <a:cs typeface="Arial" panose="020B0604020202020204" pitchFamily="34" charset="0"/>
              </a:rPr>
              <a:t>Subaqueous Force Main Project: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Current Status</a:t>
            </a:r>
          </a:p>
        </p:txBody>
      </p:sp>
      <p:sp>
        <p:nvSpPr>
          <p:cNvPr id="4" name="TextBox 3">
            <a:extLst>
              <a:ext uri="{FF2B5EF4-FFF2-40B4-BE49-F238E27FC236}">
                <a16:creationId xmlns:a16="http://schemas.microsoft.com/office/drawing/2014/main" id="{6299A8BA-357B-448E-9F8F-7664DEE060A0}"/>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5</a:t>
            </a:fld>
            <a:endParaRPr lang="en-US" sz="1600" dirty="0"/>
          </a:p>
        </p:txBody>
      </p:sp>
    </p:spTree>
    <p:extLst>
      <p:ext uri="{BB962C8B-B14F-4D97-AF65-F5344CB8AC3E}">
        <p14:creationId xmlns:p14="http://schemas.microsoft.com/office/powerpoint/2010/main" val="357483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8A56A3-061F-4CC8-B7FC-5AB57A1AA486}"/>
              </a:ext>
            </a:extLst>
          </p:cNvPr>
          <p:cNvSpPr>
            <a:spLocks noGrp="1"/>
          </p:cNvSpPr>
          <p:nvPr>
            <p:ph type="ctrTitle"/>
          </p:nvPr>
        </p:nvSpPr>
        <p:spPr>
          <a:xfrm>
            <a:off x="869576" y="2770909"/>
            <a:ext cx="10452848" cy="1085417"/>
          </a:xfrm>
        </p:spPr>
        <p:txBody>
          <a:bodyPr>
            <a:noAutofit/>
          </a:bodyPr>
          <a:lstStyle/>
          <a:p>
            <a:br>
              <a:rPr lang="en-US" sz="3700" dirty="0"/>
            </a:br>
            <a:r>
              <a:rPr lang="en-US" sz="3700" dirty="0"/>
              <a:t>Financing</a:t>
            </a:r>
          </a:p>
        </p:txBody>
      </p:sp>
      <p:sp>
        <p:nvSpPr>
          <p:cNvPr id="3" name="TextBox 2">
            <a:extLst>
              <a:ext uri="{FF2B5EF4-FFF2-40B4-BE49-F238E27FC236}">
                <a16:creationId xmlns:a16="http://schemas.microsoft.com/office/drawing/2014/main" id="{0A566FB5-359C-453D-A54D-61ED0ED0D9F1}"/>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6</a:t>
            </a:fld>
            <a:endParaRPr lang="en-US" sz="1600" dirty="0"/>
          </a:p>
        </p:txBody>
      </p:sp>
    </p:spTree>
    <p:extLst>
      <p:ext uri="{BB962C8B-B14F-4D97-AF65-F5344CB8AC3E}">
        <p14:creationId xmlns:p14="http://schemas.microsoft.com/office/powerpoint/2010/main" val="75174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2FDC3-FCC3-FBF9-EB6F-88065FC2D4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2815127-C7FB-9ACF-087E-77433DD96547}"/>
              </a:ext>
            </a:extLst>
          </p:cNvPr>
          <p:cNvSpPr>
            <a:spLocks noGrp="1"/>
          </p:cNvSpPr>
          <p:nvPr>
            <p:ph type="title"/>
          </p:nvPr>
        </p:nvSpPr>
        <p:spPr>
          <a:xfrm>
            <a:off x="4451420" y="266700"/>
            <a:ext cx="7534392" cy="523875"/>
          </a:xfrm>
        </p:spPr>
        <p:txBody>
          <a:bodyPr anchor="ctr">
            <a:noAutofit/>
          </a:bodyPr>
          <a:lstStyle/>
          <a:p>
            <a:r>
              <a:rPr lang="en-US" sz="3200" dirty="0"/>
              <a:t>Financing Options Considered</a:t>
            </a:r>
          </a:p>
        </p:txBody>
      </p:sp>
      <p:sp>
        <p:nvSpPr>
          <p:cNvPr id="2" name="Content Placeholder 1">
            <a:extLst>
              <a:ext uri="{FF2B5EF4-FFF2-40B4-BE49-F238E27FC236}">
                <a16:creationId xmlns:a16="http://schemas.microsoft.com/office/drawing/2014/main" id="{B441193B-32DA-55B0-99ED-C85EB7E6A7E2}"/>
              </a:ext>
            </a:extLst>
          </p:cNvPr>
          <p:cNvSpPr>
            <a:spLocks noGrp="1"/>
          </p:cNvSpPr>
          <p:nvPr>
            <p:ph sz="half" idx="1"/>
          </p:nvPr>
        </p:nvSpPr>
        <p:spPr>
          <a:xfrm>
            <a:off x="251257" y="1381328"/>
            <a:ext cx="11734555" cy="5476672"/>
          </a:xfrm>
        </p:spPr>
        <p:txBody>
          <a:bodyPr>
            <a:noAutofit/>
          </a:bodyPr>
          <a:lstStyle/>
          <a:p>
            <a:pPr>
              <a:lnSpc>
                <a:spcPct val="100000"/>
              </a:lnSpc>
              <a:spcBef>
                <a:spcPts val="0"/>
              </a:spcBef>
            </a:pPr>
            <a:r>
              <a:rPr lang="en-US" sz="2400" b="1" dirty="0"/>
              <a:t>Town MUST Complete Project</a:t>
            </a:r>
          </a:p>
          <a:p>
            <a:pPr marL="0" indent="0">
              <a:lnSpc>
                <a:spcPct val="100000"/>
              </a:lnSpc>
              <a:spcBef>
                <a:spcPts val="0"/>
              </a:spcBef>
              <a:buNone/>
            </a:pPr>
            <a:endParaRPr lang="en-US" sz="2200" b="1" dirty="0"/>
          </a:p>
          <a:p>
            <a:r>
              <a:rPr lang="en-US" sz="2400" b="1" dirty="0"/>
              <a:t>Total Project Cost = $31.4 Million</a:t>
            </a:r>
          </a:p>
          <a:p>
            <a:pPr marL="796925" lvl="1" indent="-339725">
              <a:buFont typeface="Wingdings" panose="05000000000000000000" pitchFamily="2" charset="2"/>
              <a:buChar char="Ø"/>
            </a:pPr>
            <a:r>
              <a:rPr lang="en-US" sz="2000" dirty="0"/>
              <a:t>Assumed $27 Million Financed and $4.4 Million Cash Funded</a:t>
            </a:r>
          </a:p>
          <a:p>
            <a:pPr marL="796925" lvl="1" indent="-339725">
              <a:buFont typeface="Wingdings" panose="05000000000000000000" pitchFamily="2" charset="2"/>
              <a:buChar char="Ø"/>
            </a:pPr>
            <a:r>
              <a:rPr lang="en-US" sz="2000" dirty="0"/>
              <a:t>Additional Amounts in Referendum Language for Contingencies</a:t>
            </a:r>
          </a:p>
          <a:p>
            <a:pPr marL="0" indent="0">
              <a:buNone/>
            </a:pPr>
            <a:endParaRPr lang="en-US" sz="2200" b="1" dirty="0"/>
          </a:p>
          <a:p>
            <a:r>
              <a:rPr lang="en-US" sz="2400" b="1" u="sng" dirty="0"/>
              <a:t>Financing Option 1</a:t>
            </a:r>
            <a:r>
              <a:rPr lang="en-US" sz="2400" b="1" dirty="0"/>
              <a:t>: Clean Water State Revolving Fund (CWSRF) Loan Program</a:t>
            </a:r>
          </a:p>
          <a:p>
            <a:pPr marL="796925" lvl="1" indent="-339725">
              <a:buFont typeface="Wingdings" panose="05000000000000000000" pitchFamily="2" charset="2"/>
              <a:buChar char="Ø"/>
            </a:pPr>
            <a:r>
              <a:rPr lang="en-US" sz="2000" dirty="0"/>
              <a:t>Assumed Interest Rate of 2.89%, 20-Year Term, Annual Payment of $1.9 Million</a:t>
            </a:r>
          </a:p>
          <a:p>
            <a:pPr marL="796925" lvl="1" indent="-339725">
              <a:buFont typeface="Wingdings" panose="05000000000000000000" pitchFamily="2" charset="2"/>
              <a:buChar char="Ø"/>
            </a:pPr>
            <a:r>
              <a:rPr lang="en-US" sz="2000" dirty="0"/>
              <a:t>Total Cost to Town = $37.6 Million (20 Years of Payments)</a:t>
            </a:r>
          </a:p>
          <a:p>
            <a:pPr marL="796925" lvl="1" indent="-339725">
              <a:buFont typeface="Wingdings" panose="05000000000000000000" pitchFamily="2" charset="2"/>
              <a:buChar char="Ø"/>
            </a:pPr>
            <a:r>
              <a:rPr lang="en-US" sz="2000" b="1" dirty="0"/>
              <a:t>REQUIRES REFERENDUM PER TOWN CHARTER LANGUAGE AND LANGUAGE IN STANDARD SRF LOAN AGREEMENT</a:t>
            </a:r>
          </a:p>
        </p:txBody>
      </p:sp>
      <p:sp>
        <p:nvSpPr>
          <p:cNvPr id="6" name="TextBox 5">
            <a:extLst>
              <a:ext uri="{FF2B5EF4-FFF2-40B4-BE49-F238E27FC236}">
                <a16:creationId xmlns:a16="http://schemas.microsoft.com/office/drawing/2014/main" id="{ED6214FB-79A3-E421-1F32-96C76BC9E68D}"/>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7</a:t>
            </a:fld>
            <a:endParaRPr lang="en-US" sz="1600" dirty="0"/>
          </a:p>
        </p:txBody>
      </p:sp>
    </p:spTree>
    <p:extLst>
      <p:ext uri="{BB962C8B-B14F-4D97-AF65-F5344CB8AC3E}">
        <p14:creationId xmlns:p14="http://schemas.microsoft.com/office/powerpoint/2010/main" val="2179197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727E5-A522-42DE-8A2B-01FF80DC8703}"/>
              </a:ext>
            </a:extLst>
          </p:cNvPr>
          <p:cNvSpPr>
            <a:spLocks noGrp="1"/>
          </p:cNvSpPr>
          <p:nvPr>
            <p:ph type="title"/>
          </p:nvPr>
        </p:nvSpPr>
        <p:spPr>
          <a:xfrm>
            <a:off x="4240404" y="266700"/>
            <a:ext cx="7799196" cy="523875"/>
          </a:xfrm>
        </p:spPr>
        <p:txBody>
          <a:bodyPr anchor="ctr">
            <a:noAutofit/>
          </a:bodyPr>
          <a:lstStyle/>
          <a:p>
            <a:r>
              <a:rPr lang="en-US" sz="3200" dirty="0"/>
              <a:t>Financing Options Considered (cont.)</a:t>
            </a:r>
          </a:p>
        </p:txBody>
      </p:sp>
      <p:sp>
        <p:nvSpPr>
          <p:cNvPr id="2" name="Content Placeholder 1">
            <a:extLst>
              <a:ext uri="{FF2B5EF4-FFF2-40B4-BE49-F238E27FC236}">
                <a16:creationId xmlns:a16="http://schemas.microsoft.com/office/drawing/2014/main" id="{EDCDB0B1-7420-448F-AE2A-5A13F72DBDFD}"/>
              </a:ext>
            </a:extLst>
          </p:cNvPr>
          <p:cNvSpPr>
            <a:spLocks noGrp="1"/>
          </p:cNvSpPr>
          <p:nvPr>
            <p:ph sz="half" idx="1"/>
          </p:nvPr>
        </p:nvSpPr>
        <p:spPr>
          <a:xfrm>
            <a:off x="152400" y="1477108"/>
            <a:ext cx="12039599" cy="5380892"/>
          </a:xfrm>
        </p:spPr>
        <p:txBody>
          <a:bodyPr>
            <a:noAutofit/>
          </a:bodyPr>
          <a:lstStyle/>
          <a:p>
            <a:r>
              <a:rPr lang="en-US" sz="2200" b="1" u="sng" dirty="0"/>
              <a:t>Financing Option 2</a:t>
            </a:r>
            <a:r>
              <a:rPr lang="en-US" sz="2200" b="1" dirty="0"/>
              <a:t>: 30-Year Revenue Bonds</a:t>
            </a:r>
          </a:p>
          <a:p>
            <a:pPr marL="796925" lvl="1" indent="-339725">
              <a:buFont typeface="Wingdings" panose="05000000000000000000" pitchFamily="2" charset="2"/>
              <a:buChar char="Ø"/>
            </a:pPr>
            <a:r>
              <a:rPr lang="en-US" sz="1800" dirty="0"/>
              <a:t>Line of Credit or Bond Anticipation Note for Fiscal Year 2026 and 2027 Spending</a:t>
            </a:r>
          </a:p>
          <a:p>
            <a:pPr marL="796925" lvl="1" indent="-339725">
              <a:buFont typeface="Wingdings" panose="05000000000000000000" pitchFamily="2" charset="2"/>
              <a:buChar char="Ø"/>
            </a:pPr>
            <a:r>
              <a:rPr lang="en-US" sz="1800" dirty="0"/>
              <a:t>Assumed Interest Rate of 5.51%, 30-Year Term, Annual Payment of $1.9 Million</a:t>
            </a:r>
          </a:p>
          <a:p>
            <a:pPr marL="796925" lvl="1" indent="-339725">
              <a:buFont typeface="Wingdings" panose="05000000000000000000" pitchFamily="2" charset="2"/>
              <a:buChar char="Ø"/>
            </a:pPr>
            <a:r>
              <a:rPr lang="en-US" sz="1800" dirty="0"/>
              <a:t>Total Cost to Town = $58.5 Million (30 Years of Payments Plus Line of Credit Payments)</a:t>
            </a:r>
          </a:p>
          <a:p>
            <a:pPr marL="796925" lvl="1" indent="-339725">
              <a:buFont typeface="Wingdings" panose="05000000000000000000" pitchFamily="2" charset="2"/>
              <a:buChar char="Ø"/>
            </a:pPr>
            <a:r>
              <a:rPr lang="en-US" sz="1800" dirty="0">
                <a:solidFill>
                  <a:srgbClr val="FF0000"/>
                </a:solidFill>
              </a:rPr>
              <a:t>Additional $20.9 Million Cost to Town Compared With SRF Loan Option</a:t>
            </a:r>
          </a:p>
          <a:p>
            <a:pPr marL="796925" lvl="1" indent="-339725">
              <a:buFont typeface="Wingdings" panose="05000000000000000000" pitchFamily="2" charset="2"/>
              <a:buChar char="Ø"/>
            </a:pPr>
            <a:r>
              <a:rPr lang="en-US" sz="1800" b="1" dirty="0"/>
              <a:t>NO REFERENDUM REQUIRED</a:t>
            </a:r>
          </a:p>
          <a:p>
            <a:pPr marL="457200" lvl="1" indent="0">
              <a:buNone/>
            </a:pPr>
            <a:endParaRPr lang="en-US" sz="1900" b="1" dirty="0"/>
          </a:p>
          <a:p>
            <a:r>
              <a:rPr lang="en-US" sz="2200" b="1" u="sng" dirty="0"/>
              <a:t>Financing Option 3</a:t>
            </a:r>
            <a:r>
              <a:rPr lang="en-US" sz="2200" b="1" dirty="0"/>
              <a:t>: 20-Year Revenue Bonds</a:t>
            </a:r>
          </a:p>
          <a:p>
            <a:pPr marL="796925" lvl="1" indent="-339725">
              <a:lnSpc>
                <a:spcPct val="120000"/>
              </a:lnSpc>
              <a:spcBef>
                <a:spcPts val="0"/>
              </a:spcBef>
              <a:buFont typeface="Wingdings" panose="05000000000000000000" pitchFamily="2" charset="2"/>
              <a:buChar char="Ø"/>
            </a:pPr>
            <a:r>
              <a:rPr lang="en-US" sz="1800" dirty="0"/>
              <a:t>Line of Credit or Bond Anticipation Note for Fiscal Year 2026 and 2027 Spending</a:t>
            </a:r>
          </a:p>
          <a:p>
            <a:pPr marL="796925" lvl="1" indent="-339725">
              <a:lnSpc>
                <a:spcPct val="120000"/>
              </a:lnSpc>
              <a:spcBef>
                <a:spcPts val="0"/>
              </a:spcBef>
              <a:buFont typeface="Wingdings" panose="05000000000000000000" pitchFamily="2" charset="2"/>
              <a:buChar char="Ø"/>
            </a:pPr>
            <a:r>
              <a:rPr lang="en-US" sz="1800" dirty="0"/>
              <a:t>Assumed Interest Rate of 5.00%, 20-Year Term, Annual Payment of $2.2 Million</a:t>
            </a:r>
          </a:p>
          <a:p>
            <a:pPr marL="796925" lvl="1" indent="-339725">
              <a:lnSpc>
                <a:spcPct val="120000"/>
              </a:lnSpc>
              <a:spcBef>
                <a:spcPts val="0"/>
              </a:spcBef>
              <a:buFont typeface="Wingdings" panose="05000000000000000000" pitchFamily="2" charset="2"/>
              <a:buChar char="Ø"/>
            </a:pPr>
            <a:r>
              <a:rPr lang="en-US" sz="1800" dirty="0"/>
              <a:t>Total Cost to Town = $45.9 Million (20 Years of Payments Plus Line of Credit Payments)</a:t>
            </a:r>
          </a:p>
          <a:p>
            <a:pPr marL="796925" lvl="1" indent="-339725">
              <a:lnSpc>
                <a:spcPct val="120000"/>
              </a:lnSpc>
              <a:spcBef>
                <a:spcPts val="0"/>
              </a:spcBef>
              <a:buFont typeface="Wingdings" panose="05000000000000000000" pitchFamily="2" charset="2"/>
              <a:buChar char="Ø"/>
            </a:pPr>
            <a:r>
              <a:rPr lang="en-US" sz="1800" dirty="0">
                <a:solidFill>
                  <a:srgbClr val="FF0000"/>
                </a:solidFill>
              </a:rPr>
              <a:t>Additional $8.3 Million Cost to Town Compared With SRF Loan Option</a:t>
            </a:r>
          </a:p>
          <a:p>
            <a:pPr marL="796925" lvl="1" indent="-339725">
              <a:lnSpc>
                <a:spcPct val="120000"/>
              </a:lnSpc>
              <a:spcBef>
                <a:spcPts val="0"/>
              </a:spcBef>
              <a:buFont typeface="Wingdings" panose="05000000000000000000" pitchFamily="2" charset="2"/>
              <a:buChar char="Ø"/>
            </a:pPr>
            <a:r>
              <a:rPr lang="en-US" sz="1800" b="1" dirty="0"/>
              <a:t>NO REFERENDUM REQUIRED</a:t>
            </a:r>
          </a:p>
          <a:p>
            <a:pPr marL="796925" lvl="1" indent="-339725">
              <a:lnSpc>
                <a:spcPct val="120000"/>
              </a:lnSpc>
              <a:spcBef>
                <a:spcPts val="0"/>
              </a:spcBef>
              <a:buFont typeface="Wingdings" panose="05000000000000000000" pitchFamily="2" charset="2"/>
              <a:buChar char="Ø"/>
            </a:pPr>
            <a:r>
              <a:rPr lang="en-US" sz="1800" b="1" dirty="0"/>
              <a:t>Estimated Additional 3% Rate Increase Needed Compared With SRF Loan or 30-Year Revenue Bonds</a:t>
            </a:r>
          </a:p>
        </p:txBody>
      </p:sp>
      <p:sp>
        <p:nvSpPr>
          <p:cNvPr id="6" name="TextBox 5">
            <a:extLst>
              <a:ext uri="{FF2B5EF4-FFF2-40B4-BE49-F238E27FC236}">
                <a16:creationId xmlns:a16="http://schemas.microsoft.com/office/drawing/2014/main" id="{E45DB035-71BC-ACD9-9C2A-F2F72A1B2CC9}"/>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8</a:t>
            </a:fld>
            <a:endParaRPr lang="en-US" sz="1600" dirty="0"/>
          </a:p>
        </p:txBody>
      </p:sp>
    </p:spTree>
    <p:extLst>
      <p:ext uri="{BB962C8B-B14F-4D97-AF65-F5344CB8AC3E}">
        <p14:creationId xmlns:p14="http://schemas.microsoft.com/office/powerpoint/2010/main" val="223422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F71A6-C11D-A60F-CC07-F0FEAE171F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A78099-24AE-277E-81FC-F7BDEB3CFF5F}"/>
              </a:ext>
            </a:extLst>
          </p:cNvPr>
          <p:cNvSpPr>
            <a:spLocks noGrp="1"/>
          </p:cNvSpPr>
          <p:nvPr>
            <p:ph type="title"/>
          </p:nvPr>
        </p:nvSpPr>
        <p:spPr>
          <a:xfrm>
            <a:off x="4451420" y="266700"/>
            <a:ext cx="7534392" cy="523875"/>
          </a:xfrm>
        </p:spPr>
        <p:txBody>
          <a:bodyPr anchor="ctr">
            <a:noAutofit/>
          </a:bodyPr>
          <a:lstStyle/>
          <a:p>
            <a:r>
              <a:rPr lang="en-US" sz="3200" dirty="0"/>
              <a:t>Town Commission Has Communicated Support for SRF Loan</a:t>
            </a:r>
          </a:p>
        </p:txBody>
      </p:sp>
      <p:sp>
        <p:nvSpPr>
          <p:cNvPr id="2" name="Content Placeholder 1">
            <a:extLst>
              <a:ext uri="{FF2B5EF4-FFF2-40B4-BE49-F238E27FC236}">
                <a16:creationId xmlns:a16="http://schemas.microsoft.com/office/drawing/2014/main" id="{B6E7F896-0EE8-7AEC-297A-405418CABF1B}"/>
              </a:ext>
            </a:extLst>
          </p:cNvPr>
          <p:cNvSpPr>
            <a:spLocks noGrp="1"/>
          </p:cNvSpPr>
          <p:nvPr>
            <p:ph sz="half" idx="1"/>
          </p:nvPr>
        </p:nvSpPr>
        <p:spPr>
          <a:xfrm>
            <a:off x="361740" y="1597688"/>
            <a:ext cx="11306385" cy="5260312"/>
          </a:xfrm>
        </p:spPr>
        <p:txBody>
          <a:bodyPr>
            <a:noAutofit/>
          </a:bodyPr>
          <a:lstStyle/>
          <a:p>
            <a:r>
              <a:rPr lang="en-US" sz="2600" b="1" dirty="0"/>
              <a:t>Substantial Savings to Town</a:t>
            </a:r>
          </a:p>
          <a:p>
            <a:pPr marL="796925" lvl="1" indent="-339725">
              <a:buFont typeface="Wingdings" panose="05000000000000000000" pitchFamily="2" charset="2"/>
              <a:buChar char="Ø"/>
            </a:pPr>
            <a:r>
              <a:rPr lang="en-US" sz="2200" dirty="0"/>
              <a:t>Estimated $20.9 Million Less in Payments Compared With 30-Year Bonds</a:t>
            </a:r>
          </a:p>
          <a:p>
            <a:pPr marL="796925" lvl="1" indent="-339725">
              <a:buFont typeface="Wingdings" panose="05000000000000000000" pitchFamily="2" charset="2"/>
              <a:buChar char="Ø"/>
            </a:pPr>
            <a:r>
              <a:rPr lang="en-US" sz="2200" dirty="0"/>
              <a:t>Lower Interest Rate</a:t>
            </a:r>
          </a:p>
          <a:p>
            <a:pPr marL="796925" lvl="1" indent="-339725">
              <a:buFont typeface="Wingdings" panose="05000000000000000000" pitchFamily="2" charset="2"/>
              <a:buChar char="Ø"/>
            </a:pPr>
            <a:r>
              <a:rPr lang="en-US" sz="2200" dirty="0"/>
              <a:t>Paid Off in 20 Years</a:t>
            </a:r>
          </a:p>
          <a:p>
            <a:pPr marL="796925" lvl="1" indent="-339725">
              <a:buFont typeface="Wingdings" panose="05000000000000000000" pitchFamily="2" charset="2"/>
              <a:buChar char="Ø"/>
            </a:pPr>
            <a:r>
              <a:rPr lang="en-US" sz="2200" dirty="0"/>
              <a:t>Savings Could Be Used to Address Other Critical System Needs</a:t>
            </a:r>
          </a:p>
          <a:p>
            <a:pPr marL="0" indent="0">
              <a:buNone/>
            </a:pPr>
            <a:endParaRPr lang="en-US" sz="2200" b="1" dirty="0"/>
          </a:p>
          <a:p>
            <a:r>
              <a:rPr lang="en-US" sz="2600" b="1" dirty="0"/>
              <a:t>Lower Monthly User Rates Over the Long Term</a:t>
            </a:r>
          </a:p>
          <a:p>
            <a:pPr marL="796925" lvl="1" indent="-339725">
              <a:buFont typeface="Wingdings" panose="05000000000000000000" pitchFamily="2" charset="2"/>
              <a:buChar char="Ø"/>
            </a:pPr>
            <a:r>
              <a:rPr lang="en-US" sz="2200" dirty="0"/>
              <a:t>Much Lower Interest and Issuance Costs</a:t>
            </a:r>
          </a:p>
          <a:p>
            <a:endParaRPr lang="en-US" sz="2600" b="1" dirty="0"/>
          </a:p>
        </p:txBody>
      </p:sp>
      <p:sp>
        <p:nvSpPr>
          <p:cNvPr id="6" name="TextBox 5">
            <a:extLst>
              <a:ext uri="{FF2B5EF4-FFF2-40B4-BE49-F238E27FC236}">
                <a16:creationId xmlns:a16="http://schemas.microsoft.com/office/drawing/2014/main" id="{6AF98096-88C6-DFFC-713A-EB8B6E9BD844}"/>
              </a:ext>
            </a:extLst>
          </p:cNvPr>
          <p:cNvSpPr txBox="1"/>
          <p:nvPr/>
        </p:nvSpPr>
        <p:spPr>
          <a:xfrm>
            <a:off x="11668125" y="6343649"/>
            <a:ext cx="371475" cy="338554"/>
          </a:xfrm>
          <a:prstGeom prst="rect">
            <a:avLst/>
          </a:prstGeom>
          <a:noFill/>
        </p:spPr>
        <p:txBody>
          <a:bodyPr wrap="square" rtlCol="0">
            <a:spAutoFit/>
          </a:bodyPr>
          <a:lstStyle/>
          <a:p>
            <a:fld id="{3A14F176-73A0-4060-B7AC-AF8FB20C4930}" type="slidenum">
              <a:rPr lang="en-US" sz="1600" smtClean="0"/>
              <a:t>9</a:t>
            </a:fld>
            <a:endParaRPr lang="en-US" sz="1600" dirty="0"/>
          </a:p>
        </p:txBody>
      </p:sp>
    </p:spTree>
    <p:extLst>
      <p:ext uri="{BB962C8B-B14F-4D97-AF65-F5344CB8AC3E}">
        <p14:creationId xmlns:p14="http://schemas.microsoft.com/office/powerpoint/2010/main" val="35907869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wn Powerpoint Template NEW" id="{BE6F55BA-D590-4F61-8A8D-A364CF6B8A02}" vid="{C8F28F3A-E0C0-4D5E-9EF8-CD26C7907C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6051E3CF78849B95BE5633F5FE873" ma:contentTypeVersion="15" ma:contentTypeDescription="Create a new document." ma:contentTypeScope="" ma:versionID="6e5f85ea39668659ba6e8cf00305ab03">
  <xsd:schema xmlns:xsd="http://www.w3.org/2001/XMLSchema" xmlns:xs="http://www.w3.org/2001/XMLSchema" xmlns:p="http://schemas.microsoft.com/office/2006/metadata/properties" xmlns:ns3="55520fe7-05b8-45db-a517-590738274901" xmlns:ns4="9a708eb2-9680-4e60-a2dd-f6a0437f6521" targetNamespace="http://schemas.microsoft.com/office/2006/metadata/properties" ma:root="true" ma:fieldsID="76aee7ab5bb9dddd186b5531655a5825" ns3:_="" ns4:_="">
    <xsd:import namespace="55520fe7-05b8-45db-a517-590738274901"/>
    <xsd:import namespace="9a708eb2-9680-4e60-a2dd-f6a0437f6521"/>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520fe7-05b8-45db-a517-59073827490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a708eb2-9680-4e60-a2dd-f6a0437f652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24FFE2-1AA9-45F1-A9B5-87D74D9ED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520fe7-05b8-45db-a517-590738274901"/>
    <ds:schemaRef ds:uri="9a708eb2-9680-4e60-a2dd-f6a0437f65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05885D-5D05-4B28-88CC-43E1F258747F}">
  <ds:schemaRefs>
    <ds:schemaRef ds:uri="55520fe7-05b8-45db-a517-590738274901"/>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9a708eb2-9680-4e60-a2dd-f6a0437f6521"/>
  </ds:schemaRefs>
</ds:datastoreItem>
</file>

<file path=customXml/itemProps3.xml><?xml version="1.0" encoding="utf-8"?>
<ds:datastoreItem xmlns:ds="http://schemas.openxmlformats.org/officeDocument/2006/customXml" ds:itemID="{B30E7C60-7D9C-4650-BB39-9829759D16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Town Powerpoint Template with Blank</Template>
  <TotalTime>2987</TotalTime>
  <Words>1376</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Wingdings</vt:lpstr>
      <vt:lpstr>Custom Design</vt:lpstr>
      <vt:lpstr>Office Theme</vt:lpstr>
      <vt:lpstr> Ordinance 2024-11  Referendum for Financing of Subaqueous Wastewater Force Main Through Clean Water State Revolving Fund (CWSRF) Loan Program</vt:lpstr>
      <vt:lpstr> Project Overview</vt:lpstr>
      <vt:lpstr>Town Wastewater System Overview</vt:lpstr>
      <vt:lpstr>Update on Current Force Main Efforts</vt:lpstr>
      <vt:lpstr>Subaqueous Force Main Project:   Current Status</vt:lpstr>
      <vt:lpstr> Financing</vt:lpstr>
      <vt:lpstr>Financing Options Considered</vt:lpstr>
      <vt:lpstr>Financing Options Considered (cont.)</vt:lpstr>
      <vt:lpstr>Town Commission Has Communicated Support for SRF Loan</vt:lpstr>
      <vt:lpstr>CWSRF Loan Program Overview</vt:lpstr>
      <vt:lpstr>Town Charter Language and SRF Loan Standard Language</vt:lpstr>
      <vt:lpstr>Town Charter Language and SRF Loan Standard Language (cont.)</vt:lpstr>
      <vt:lpstr>REFERENDUM QUESTION</vt:lpstr>
      <vt:lpstr>Subaqueous Force Main Project:   Next Steps</vt:lpstr>
      <vt:lpstr>Referendum Dates and Next Steps</vt:lpstr>
      <vt:lpstr>Requested Commission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Brown</dc:creator>
  <cp:lastModifiedBy>Isaac Brownman</cp:lastModifiedBy>
  <cp:revision>30</cp:revision>
  <cp:lastPrinted>2024-11-05T13:27:09Z</cp:lastPrinted>
  <dcterms:created xsi:type="dcterms:W3CDTF">2020-06-09T19:43:53Z</dcterms:created>
  <dcterms:modified xsi:type="dcterms:W3CDTF">2024-12-13T18:15:15Z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0x0101005896051E3CF78849B95BE5633F5FE873</vt:lpwstr>
  </property>
</Properties>
</file>