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0" r:id="rId3"/>
    <p:sldId id="257" r:id="rId4"/>
    <p:sldId id="293" r:id="rId5"/>
    <p:sldId id="301" r:id="rId6"/>
    <p:sldId id="284" r:id="rId7"/>
    <p:sldId id="292" r:id="rId8"/>
    <p:sldId id="258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87" r:id="rId20"/>
    <p:sldId id="288" r:id="rId21"/>
    <p:sldId id="286" r:id="rId22"/>
    <p:sldId id="297" r:id="rId23"/>
    <p:sldId id="298" r:id="rId24"/>
    <p:sldId id="302" r:id="rId25"/>
    <p:sldId id="289" r:id="rId26"/>
    <p:sldId id="283" r:id="rId27"/>
    <p:sldId id="285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FF"/>
    <a:srgbClr val="00CC66"/>
    <a:srgbClr val="00CCFF"/>
    <a:srgbClr val="FF66CC"/>
    <a:srgbClr val="FF9933"/>
    <a:srgbClr val="CC3399"/>
    <a:srgbClr val="FFFF00"/>
    <a:srgbClr val="CC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6374" autoAdjust="0"/>
  </p:normalViewPr>
  <p:slideViewPr>
    <p:cSldViewPr snapToGrid="0">
      <p:cViewPr varScale="1">
        <p:scale>
          <a:sx n="109" d="100"/>
          <a:sy n="109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B2221F-B8A5-4B96-BC95-2B7EC7E60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482-E73C-43FA-86B9-EB1FB28E3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D837EAEE-AD91-41D9-8FEE-3B37CC3E6FD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EDE1-C512-4F35-A034-452D77690A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2E24-C652-47DC-A740-E4119AE5B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4710472E-B61F-492F-B87B-31C360B0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E1876-EE10-42DB-80AB-39ADF3F1D3C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C4D76-40A9-47EA-8F3A-B9238AEB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5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5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8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6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3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7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81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3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69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1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9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1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7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31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42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0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4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3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5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A56A3-061F-4CC8-B7FC-5AB57A1A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16001"/>
            <a:ext cx="9144000" cy="24163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Canal Navigation Maintenance Program Update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11CD27-CFAD-428E-B45B-883DB4BB3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7057"/>
            <a:ext cx="9144000" cy="129396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Town Commission Regular Workshop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22,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5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Canal 20 – 24 </a:t>
            </a:r>
            <a:r>
              <a:rPr lang="en-US" sz="2400" dirty="0"/>
              <a:t>(Gulf Bay Rd to 4960 GMD)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22367"/>
              </p:ext>
            </p:extLst>
          </p:nvPr>
        </p:nvGraphicFramePr>
        <p:xfrm>
          <a:off x="7875958" y="1375793"/>
          <a:ext cx="4195389" cy="5306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 of Gulf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20A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Gulf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20P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Gulf Bay to </a:t>
                      </a:r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</a:t>
                      </a:r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</a:t>
                      </a:r>
                      <a:r>
                        <a:rPr lang="en-US" sz="800" dirty="0">
                          <a:solidFill>
                            <a:srgbClr val="00FF00"/>
                          </a:solidFill>
                        </a:rPr>
                        <a:t>1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Sandhamn</a:t>
                      </a:r>
                      <a:r>
                        <a:rPr lang="en-US" sz="900" dirty="0"/>
                        <a:t> Place to 5056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20000050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5056 and 5050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5050 to 5000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22A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5056 to 5000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20000050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32575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5000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116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23P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4960 GMD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06151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Windward Bay Marina 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58-01637883-003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67544"/>
                  </a:ext>
                </a:extLst>
              </a:tr>
            </a:tbl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id="{374655C3-9AFE-46BC-AEF3-5926596F444E}"/>
              </a:ext>
            </a:extLst>
          </p:cNvPr>
          <p:cNvGrpSpPr/>
          <p:nvPr/>
        </p:nvGrpSpPr>
        <p:grpSpPr>
          <a:xfrm>
            <a:off x="86406" y="1292026"/>
            <a:ext cx="7789552" cy="5246266"/>
            <a:chOff x="86406" y="1292026"/>
            <a:chExt cx="7789552" cy="52462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005BDF-8634-40B6-86A4-1D1F5BA46C18}"/>
                </a:ext>
              </a:extLst>
            </p:cNvPr>
            <p:cNvCxnSpPr/>
            <p:nvPr/>
          </p:nvCxnSpPr>
          <p:spPr>
            <a:xfrm>
              <a:off x="2441196" y="2211857"/>
              <a:ext cx="0" cy="11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40559A-DC37-458F-9923-BA5ED3344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06" y="1292026"/>
              <a:ext cx="7789552" cy="5246266"/>
            </a:xfrm>
            <a:prstGeom prst="rect">
              <a:avLst/>
            </a:prstGeom>
            <a:ln>
              <a:solidFill>
                <a:srgbClr val="CCFF33"/>
              </a:solidFill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D386E8-71AA-4245-ACFD-9C5A31734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1354" y="2407519"/>
              <a:ext cx="335560" cy="318904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CAD64F5-18A3-41E2-8F24-18C8F6AB2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6914" y="1699146"/>
              <a:ext cx="907826" cy="7083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FE8F823-FED8-42DF-9CA3-0D63142A2A7D}"/>
                </a:ext>
              </a:extLst>
            </p:cNvPr>
            <p:cNvSpPr/>
            <p:nvPr/>
          </p:nvSpPr>
          <p:spPr>
            <a:xfrm>
              <a:off x="1813945" y="3657479"/>
              <a:ext cx="335560" cy="284106"/>
            </a:xfrm>
            <a:custGeom>
              <a:avLst/>
              <a:gdLst>
                <a:gd name="connsiteX0" fmla="*/ 0 w 595618"/>
                <a:gd name="connsiteY0" fmla="*/ 486562 h 486562"/>
                <a:gd name="connsiteX1" fmla="*/ 427838 w 595618"/>
                <a:gd name="connsiteY1" fmla="*/ 25167 h 486562"/>
                <a:gd name="connsiteX2" fmla="*/ 595618 w 595618"/>
                <a:gd name="connsiteY2" fmla="*/ 0 h 4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618" h="486562">
                  <a:moveTo>
                    <a:pt x="0" y="486562"/>
                  </a:moveTo>
                  <a:lnTo>
                    <a:pt x="427838" y="25167"/>
                  </a:lnTo>
                  <a:lnTo>
                    <a:pt x="595618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6BB3A32-1B32-40DF-AF93-C7FCE9387E5B}"/>
                </a:ext>
              </a:extLst>
            </p:cNvPr>
            <p:cNvSpPr/>
            <p:nvPr/>
          </p:nvSpPr>
          <p:spPr>
            <a:xfrm>
              <a:off x="2063867" y="2407233"/>
              <a:ext cx="223706" cy="1258814"/>
            </a:xfrm>
            <a:custGeom>
              <a:avLst/>
              <a:gdLst>
                <a:gd name="connsiteX0" fmla="*/ 0 w 562062"/>
                <a:gd name="connsiteY0" fmla="*/ 0 h 1208014"/>
                <a:gd name="connsiteX1" fmla="*/ 343948 w 562062"/>
                <a:gd name="connsiteY1" fmla="*/ 637563 h 1208014"/>
                <a:gd name="connsiteX2" fmla="*/ 528506 w 562062"/>
                <a:gd name="connsiteY2" fmla="*/ 1057012 h 1208014"/>
                <a:gd name="connsiteX3" fmla="*/ 562062 w 562062"/>
                <a:gd name="connsiteY3" fmla="*/ 1208014 h 1208014"/>
                <a:gd name="connsiteX0" fmla="*/ 117388 w 645894"/>
                <a:gd name="connsiteY0" fmla="*/ 0 h 1442964"/>
                <a:gd name="connsiteX1" fmla="*/ 461336 w 645894"/>
                <a:gd name="connsiteY1" fmla="*/ 637563 h 1442964"/>
                <a:gd name="connsiteX2" fmla="*/ 645894 w 645894"/>
                <a:gd name="connsiteY2" fmla="*/ 1057012 h 1442964"/>
                <a:gd name="connsiteX3" fmla="*/ 0 w 645894"/>
                <a:gd name="connsiteY3" fmla="*/ 1442964 h 1442964"/>
                <a:gd name="connsiteX0" fmla="*/ 117388 w 461336"/>
                <a:gd name="connsiteY0" fmla="*/ 0 h 1442964"/>
                <a:gd name="connsiteX1" fmla="*/ 461336 w 461336"/>
                <a:gd name="connsiteY1" fmla="*/ 637563 h 1442964"/>
                <a:gd name="connsiteX2" fmla="*/ 131544 w 461336"/>
                <a:gd name="connsiteY2" fmla="*/ 1196712 h 1442964"/>
                <a:gd name="connsiteX3" fmla="*/ 0 w 461336"/>
                <a:gd name="connsiteY3" fmla="*/ 1442964 h 1442964"/>
                <a:gd name="connsiteX0" fmla="*/ 117388 w 131544"/>
                <a:gd name="connsiteY0" fmla="*/ 0 h 1442964"/>
                <a:gd name="connsiteX1" fmla="*/ 118436 w 131544"/>
                <a:gd name="connsiteY1" fmla="*/ 840763 h 1442964"/>
                <a:gd name="connsiteX2" fmla="*/ 131544 w 131544"/>
                <a:gd name="connsiteY2" fmla="*/ 1196712 h 1442964"/>
                <a:gd name="connsiteX3" fmla="*/ 0 w 131544"/>
                <a:gd name="connsiteY3" fmla="*/ 1442964 h 1442964"/>
                <a:gd name="connsiteX0" fmla="*/ 0 w 211006"/>
                <a:gd name="connsiteY0" fmla="*/ 0 h 1258814"/>
                <a:gd name="connsiteX1" fmla="*/ 197898 w 211006"/>
                <a:gd name="connsiteY1" fmla="*/ 656613 h 1258814"/>
                <a:gd name="connsiteX2" fmla="*/ 211006 w 211006"/>
                <a:gd name="connsiteY2" fmla="*/ 1012562 h 1258814"/>
                <a:gd name="connsiteX3" fmla="*/ 79462 w 211006"/>
                <a:gd name="connsiteY3" fmla="*/ 1258814 h 1258814"/>
                <a:gd name="connsiteX0" fmla="*/ 0 w 223706"/>
                <a:gd name="connsiteY0" fmla="*/ 0 h 1258814"/>
                <a:gd name="connsiteX1" fmla="*/ 210598 w 223706"/>
                <a:gd name="connsiteY1" fmla="*/ 656613 h 1258814"/>
                <a:gd name="connsiteX2" fmla="*/ 223706 w 223706"/>
                <a:gd name="connsiteY2" fmla="*/ 1012562 h 1258814"/>
                <a:gd name="connsiteX3" fmla="*/ 92162 w 223706"/>
                <a:gd name="connsiteY3" fmla="*/ 1258814 h 1258814"/>
                <a:gd name="connsiteX0" fmla="*/ 0 w 223706"/>
                <a:gd name="connsiteY0" fmla="*/ 0 h 1258814"/>
                <a:gd name="connsiteX1" fmla="*/ 210598 w 223706"/>
                <a:gd name="connsiteY1" fmla="*/ 656613 h 1258814"/>
                <a:gd name="connsiteX2" fmla="*/ 223706 w 223706"/>
                <a:gd name="connsiteY2" fmla="*/ 1012562 h 1258814"/>
                <a:gd name="connsiteX3" fmla="*/ 92162 w 223706"/>
                <a:gd name="connsiteY3" fmla="*/ 1258814 h 125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06" h="1258814">
                  <a:moveTo>
                    <a:pt x="0" y="0"/>
                  </a:moveTo>
                  <a:cubicBezTo>
                    <a:pt x="76549" y="280254"/>
                    <a:pt x="210249" y="376359"/>
                    <a:pt x="210598" y="656613"/>
                  </a:cubicBezTo>
                  <a:lnTo>
                    <a:pt x="223706" y="1012562"/>
                  </a:lnTo>
                  <a:lnTo>
                    <a:pt x="92162" y="125881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5022034-F42F-4C78-B2AA-7DBD965F5B91}"/>
                </a:ext>
              </a:extLst>
            </p:cNvPr>
            <p:cNvSpPr/>
            <p:nvPr/>
          </p:nvSpPr>
          <p:spPr>
            <a:xfrm>
              <a:off x="2149522" y="3657600"/>
              <a:ext cx="1119117" cy="1589964"/>
            </a:xfrm>
            <a:custGeom>
              <a:avLst/>
              <a:gdLst>
                <a:gd name="connsiteX0" fmla="*/ 0 w 1119117"/>
                <a:gd name="connsiteY0" fmla="*/ 0 h 1589964"/>
                <a:gd name="connsiteX1" fmla="*/ 47768 w 1119117"/>
                <a:gd name="connsiteY1" fmla="*/ 150125 h 1589964"/>
                <a:gd name="connsiteX2" fmla="*/ 136478 w 1119117"/>
                <a:gd name="connsiteY2" fmla="*/ 211540 h 1589964"/>
                <a:gd name="connsiteX3" fmla="*/ 191069 w 1119117"/>
                <a:gd name="connsiteY3" fmla="*/ 436728 h 1589964"/>
                <a:gd name="connsiteX4" fmla="*/ 279779 w 1119117"/>
                <a:gd name="connsiteY4" fmla="*/ 614149 h 1589964"/>
                <a:gd name="connsiteX5" fmla="*/ 429905 w 1119117"/>
                <a:gd name="connsiteY5" fmla="*/ 859809 h 1589964"/>
                <a:gd name="connsiteX6" fmla="*/ 525439 w 1119117"/>
                <a:gd name="connsiteY6" fmla="*/ 962167 h 1589964"/>
                <a:gd name="connsiteX7" fmla="*/ 648269 w 1119117"/>
                <a:gd name="connsiteY7" fmla="*/ 1091821 h 1589964"/>
                <a:gd name="connsiteX8" fmla="*/ 661917 w 1119117"/>
                <a:gd name="connsiteY8" fmla="*/ 1132764 h 1589964"/>
                <a:gd name="connsiteX9" fmla="*/ 743803 w 1119117"/>
                <a:gd name="connsiteY9" fmla="*/ 1228299 h 1589964"/>
                <a:gd name="connsiteX10" fmla="*/ 893929 w 1119117"/>
                <a:gd name="connsiteY10" fmla="*/ 1248770 h 1589964"/>
                <a:gd name="connsiteX11" fmla="*/ 1030406 w 1119117"/>
                <a:gd name="connsiteY11" fmla="*/ 1398896 h 1589964"/>
                <a:gd name="connsiteX12" fmla="*/ 1078174 w 1119117"/>
                <a:gd name="connsiteY12" fmla="*/ 1549021 h 1589964"/>
                <a:gd name="connsiteX13" fmla="*/ 1119117 w 1119117"/>
                <a:gd name="connsiteY13" fmla="*/ 1589964 h 158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9117" h="1589964">
                  <a:moveTo>
                    <a:pt x="0" y="0"/>
                  </a:moveTo>
                  <a:lnTo>
                    <a:pt x="47768" y="150125"/>
                  </a:lnTo>
                  <a:lnTo>
                    <a:pt x="136478" y="211540"/>
                  </a:lnTo>
                  <a:lnTo>
                    <a:pt x="191069" y="436728"/>
                  </a:lnTo>
                  <a:lnTo>
                    <a:pt x="279779" y="614149"/>
                  </a:lnTo>
                  <a:lnTo>
                    <a:pt x="429905" y="859809"/>
                  </a:lnTo>
                  <a:lnTo>
                    <a:pt x="525439" y="962167"/>
                  </a:lnTo>
                  <a:lnTo>
                    <a:pt x="648269" y="1091821"/>
                  </a:lnTo>
                  <a:lnTo>
                    <a:pt x="661917" y="1132764"/>
                  </a:lnTo>
                  <a:lnTo>
                    <a:pt x="743803" y="1228299"/>
                  </a:lnTo>
                  <a:lnTo>
                    <a:pt x="893929" y="1248770"/>
                  </a:lnTo>
                  <a:lnTo>
                    <a:pt x="1030406" y="1398896"/>
                  </a:lnTo>
                  <a:lnTo>
                    <a:pt x="1078174" y="1549021"/>
                  </a:lnTo>
                  <a:lnTo>
                    <a:pt x="1119117" y="1589964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5B2F85-673F-48DB-9556-B6100BAC0461}"/>
                </a:ext>
              </a:extLst>
            </p:cNvPr>
            <p:cNvCxnSpPr>
              <a:endCxn id="28" idx="13"/>
            </p:cNvCxnSpPr>
            <p:nvPr/>
          </p:nvCxnSpPr>
          <p:spPr>
            <a:xfrm flipV="1">
              <a:off x="3129094" y="5247564"/>
              <a:ext cx="139545" cy="133973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E34C200-7E06-4DC4-8BCD-2CF509B1125A}"/>
                </a:ext>
              </a:extLst>
            </p:cNvPr>
            <p:cNvSpPr/>
            <p:nvPr/>
          </p:nvSpPr>
          <p:spPr>
            <a:xfrm>
              <a:off x="3268639" y="5247564"/>
              <a:ext cx="348018" cy="313899"/>
            </a:xfrm>
            <a:custGeom>
              <a:avLst/>
              <a:gdLst>
                <a:gd name="connsiteX0" fmla="*/ 0 w 348018"/>
                <a:gd name="connsiteY0" fmla="*/ 0 h 313899"/>
                <a:gd name="connsiteX1" fmla="*/ 225188 w 348018"/>
                <a:gd name="connsiteY1" fmla="*/ 184245 h 313899"/>
                <a:gd name="connsiteX2" fmla="*/ 348018 w 348018"/>
                <a:gd name="connsiteY2" fmla="*/ 313899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018" h="313899">
                  <a:moveTo>
                    <a:pt x="0" y="0"/>
                  </a:moveTo>
                  <a:lnTo>
                    <a:pt x="225188" y="184245"/>
                  </a:lnTo>
                  <a:lnTo>
                    <a:pt x="348018" y="31389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5DAE5E6-467D-4971-9B05-046F08199BA1}"/>
                </a:ext>
              </a:extLst>
            </p:cNvPr>
            <p:cNvCxnSpPr/>
            <p:nvPr/>
          </p:nvCxnSpPr>
          <p:spPr>
            <a:xfrm flipV="1">
              <a:off x="3477112" y="5565974"/>
              <a:ext cx="203457" cy="84199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CCD1C39-8D8D-4075-B34D-C0B55415935E}"/>
                </a:ext>
              </a:extLst>
            </p:cNvPr>
            <p:cNvSpPr/>
            <p:nvPr/>
          </p:nvSpPr>
          <p:spPr>
            <a:xfrm>
              <a:off x="3493827" y="3493827"/>
              <a:ext cx="2354239" cy="1910686"/>
            </a:xfrm>
            <a:custGeom>
              <a:avLst/>
              <a:gdLst>
                <a:gd name="connsiteX0" fmla="*/ 0 w 2354239"/>
                <a:gd name="connsiteY0" fmla="*/ 1910686 h 1910686"/>
                <a:gd name="connsiteX1" fmla="*/ 566382 w 2354239"/>
                <a:gd name="connsiteY1" fmla="*/ 1371600 h 1910686"/>
                <a:gd name="connsiteX2" fmla="*/ 2354239 w 2354239"/>
                <a:gd name="connsiteY2" fmla="*/ 0 h 191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4239" h="1910686">
                  <a:moveTo>
                    <a:pt x="0" y="1910686"/>
                  </a:moveTo>
                  <a:lnTo>
                    <a:pt x="566382" y="1371600"/>
                  </a:lnTo>
                  <a:lnTo>
                    <a:pt x="2354239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6D34715-E40E-4AA6-BC49-B4985AE92F40}"/>
                </a:ext>
              </a:extLst>
            </p:cNvPr>
            <p:cNvSpPr/>
            <p:nvPr/>
          </p:nvSpPr>
          <p:spPr>
            <a:xfrm>
              <a:off x="3684896" y="5568287"/>
              <a:ext cx="136477" cy="116006"/>
            </a:xfrm>
            <a:custGeom>
              <a:avLst/>
              <a:gdLst>
                <a:gd name="connsiteX0" fmla="*/ 0 w 136477"/>
                <a:gd name="connsiteY0" fmla="*/ 0 h 116006"/>
                <a:gd name="connsiteX1" fmla="*/ 75062 w 136477"/>
                <a:gd name="connsiteY1" fmla="*/ 34119 h 116006"/>
                <a:gd name="connsiteX2" fmla="*/ 129653 w 136477"/>
                <a:gd name="connsiteY2" fmla="*/ 88710 h 116006"/>
                <a:gd name="connsiteX3" fmla="*/ 136477 w 136477"/>
                <a:gd name="connsiteY3" fmla="*/ 116006 h 1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77" h="116006">
                  <a:moveTo>
                    <a:pt x="0" y="0"/>
                  </a:moveTo>
                  <a:lnTo>
                    <a:pt x="75062" y="34119"/>
                  </a:lnTo>
                  <a:lnTo>
                    <a:pt x="129653" y="88710"/>
                  </a:lnTo>
                  <a:lnTo>
                    <a:pt x="136477" y="116006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D40ABF-FF0F-4B87-909E-40792C912199}"/>
                </a:ext>
              </a:extLst>
            </p:cNvPr>
            <p:cNvSpPr/>
            <p:nvPr/>
          </p:nvSpPr>
          <p:spPr>
            <a:xfrm>
              <a:off x="3638550" y="5700713"/>
              <a:ext cx="209550" cy="176212"/>
            </a:xfrm>
            <a:custGeom>
              <a:avLst/>
              <a:gdLst>
                <a:gd name="connsiteX0" fmla="*/ 100013 w 209550"/>
                <a:gd name="connsiteY0" fmla="*/ 176212 h 176212"/>
                <a:gd name="connsiteX1" fmla="*/ 0 w 209550"/>
                <a:gd name="connsiteY1" fmla="*/ 85725 h 176212"/>
                <a:gd name="connsiteX2" fmla="*/ 209550 w 209550"/>
                <a:gd name="connsiteY2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" h="176212">
                  <a:moveTo>
                    <a:pt x="100013" y="176212"/>
                  </a:moveTo>
                  <a:lnTo>
                    <a:pt x="0" y="85725"/>
                  </a:lnTo>
                  <a:lnTo>
                    <a:pt x="209550" y="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EB00722F-9DDA-4446-83FE-148BA6915524}"/>
                </a:ext>
              </a:extLst>
            </p:cNvPr>
            <p:cNvSpPr/>
            <p:nvPr/>
          </p:nvSpPr>
          <p:spPr>
            <a:xfrm rot="21320405">
              <a:off x="1348211" y="2512599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20</a:t>
              </a: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45D977E4-6CC3-4999-85ED-2C43EC6673BA}"/>
                </a:ext>
              </a:extLst>
            </p:cNvPr>
            <p:cNvSpPr/>
            <p:nvPr/>
          </p:nvSpPr>
          <p:spPr>
            <a:xfrm rot="21320405">
              <a:off x="2303359" y="1848695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20A</a:t>
              </a:r>
            </a:p>
          </p:txBody>
        </p:sp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1769D45A-ED9E-4023-8B13-8220C59536AA}"/>
                </a:ext>
              </a:extLst>
            </p:cNvPr>
            <p:cNvSpPr/>
            <p:nvPr/>
          </p:nvSpPr>
          <p:spPr>
            <a:xfrm rot="21320405">
              <a:off x="1969904" y="2660901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20P</a:t>
              </a:r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AF487843-7360-4C4F-A460-CF06BE972098}"/>
                </a:ext>
              </a:extLst>
            </p:cNvPr>
            <p:cNvSpPr/>
            <p:nvPr/>
          </p:nvSpPr>
          <p:spPr>
            <a:xfrm rot="21320405">
              <a:off x="1429498" y="3723549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21</a:t>
              </a:r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48FEA2AE-45A2-4ED4-9602-200BDCE23BC4}"/>
                </a:ext>
              </a:extLst>
            </p:cNvPr>
            <p:cNvSpPr/>
            <p:nvPr/>
          </p:nvSpPr>
          <p:spPr>
            <a:xfrm rot="21320405">
              <a:off x="2187829" y="4120343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21P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03A16D-3419-44A0-B34A-ABF4780FBA6A}"/>
                </a:ext>
              </a:extLst>
            </p:cNvPr>
            <p:cNvCxnSpPr/>
            <p:nvPr/>
          </p:nvCxnSpPr>
          <p:spPr>
            <a:xfrm flipV="1">
              <a:off x="2279115" y="2317448"/>
              <a:ext cx="1560527" cy="154105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23869CF4-7D86-4DB5-8709-F8E102EA3DA2}"/>
                </a:ext>
              </a:extLst>
            </p:cNvPr>
            <p:cNvSpPr/>
            <p:nvPr/>
          </p:nvSpPr>
          <p:spPr>
            <a:xfrm rot="21320405">
              <a:off x="2804200" y="287289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21A</a:t>
              </a:r>
            </a:p>
          </p:txBody>
        </p:sp>
        <p:sp>
          <p:nvSpPr>
            <p:cNvPr id="70" name="Flowchart: Connector 69">
              <a:extLst>
                <a:ext uri="{FF2B5EF4-FFF2-40B4-BE49-F238E27FC236}">
                  <a16:creationId xmlns:a16="http://schemas.microsoft.com/office/drawing/2014/main" id="{0B18190F-FB5C-42BD-9ECD-A4FA1C488105}"/>
                </a:ext>
              </a:extLst>
            </p:cNvPr>
            <p:cNvSpPr/>
            <p:nvPr/>
          </p:nvSpPr>
          <p:spPr>
            <a:xfrm rot="21320405">
              <a:off x="2644499" y="5311899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22</a:t>
              </a:r>
            </a:p>
          </p:txBody>
        </p:sp>
        <p:sp>
          <p:nvSpPr>
            <p:cNvPr id="71" name="Flowchart: Connector 70">
              <a:extLst>
                <a:ext uri="{FF2B5EF4-FFF2-40B4-BE49-F238E27FC236}">
                  <a16:creationId xmlns:a16="http://schemas.microsoft.com/office/drawing/2014/main" id="{57E96AFA-7DC2-46CA-98CC-5CED68F4069D}"/>
                </a:ext>
              </a:extLst>
            </p:cNvPr>
            <p:cNvSpPr/>
            <p:nvPr/>
          </p:nvSpPr>
          <p:spPr>
            <a:xfrm rot="21320405">
              <a:off x="4414291" y="4183697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22A</a:t>
              </a:r>
            </a:p>
          </p:txBody>
        </p:sp>
        <p:sp>
          <p:nvSpPr>
            <p:cNvPr id="72" name="Flowchart: Connector 71">
              <a:extLst>
                <a:ext uri="{FF2B5EF4-FFF2-40B4-BE49-F238E27FC236}">
                  <a16:creationId xmlns:a16="http://schemas.microsoft.com/office/drawing/2014/main" id="{B1939A16-9E52-4CF8-BD79-C947FEEB8BFE}"/>
                </a:ext>
              </a:extLst>
            </p:cNvPr>
            <p:cNvSpPr/>
            <p:nvPr/>
          </p:nvSpPr>
          <p:spPr>
            <a:xfrm rot="21320405">
              <a:off x="3327076" y="5154949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22P</a:t>
              </a:r>
            </a:p>
          </p:txBody>
        </p:sp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44FB1928-9F5A-44D4-BD7F-8A07A9AE6A3B}"/>
                </a:ext>
              </a:extLst>
            </p:cNvPr>
            <p:cNvSpPr/>
            <p:nvPr/>
          </p:nvSpPr>
          <p:spPr>
            <a:xfrm rot="21320405">
              <a:off x="3019334" y="5629859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23</a:t>
              </a:r>
            </a:p>
          </p:txBody>
        </p:sp>
        <p:sp>
          <p:nvSpPr>
            <p:cNvPr id="74" name="Flowchart: Connector 73">
              <a:extLst>
                <a:ext uri="{FF2B5EF4-FFF2-40B4-BE49-F238E27FC236}">
                  <a16:creationId xmlns:a16="http://schemas.microsoft.com/office/drawing/2014/main" id="{6D0BA845-2FA8-478C-B847-B7FD7F00A5D4}"/>
                </a:ext>
              </a:extLst>
            </p:cNvPr>
            <p:cNvSpPr/>
            <p:nvPr/>
          </p:nvSpPr>
          <p:spPr>
            <a:xfrm rot="21320405">
              <a:off x="3755434" y="5344542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23P</a:t>
              </a:r>
            </a:p>
          </p:txBody>
        </p:sp>
        <p:sp>
          <p:nvSpPr>
            <p:cNvPr id="75" name="Flowchart: Connector 74">
              <a:extLst>
                <a:ext uri="{FF2B5EF4-FFF2-40B4-BE49-F238E27FC236}">
                  <a16:creationId xmlns:a16="http://schemas.microsoft.com/office/drawing/2014/main" id="{DE44A701-0222-4352-B109-E23529EF89EC}"/>
                </a:ext>
              </a:extLst>
            </p:cNvPr>
            <p:cNvSpPr/>
            <p:nvPr/>
          </p:nvSpPr>
          <p:spPr>
            <a:xfrm rot="21320405">
              <a:off x="3745344" y="5767863"/>
              <a:ext cx="518814" cy="319204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1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24P – 26 </a:t>
            </a:r>
            <a:r>
              <a:rPr lang="en-US" sz="2400" dirty="0"/>
              <a:t>(Windward Bay Marina North to Longboat </a:t>
            </a:r>
            <a:r>
              <a:rPr lang="en-US" sz="2400" dirty="0" err="1"/>
              <a:t>Harbour</a:t>
            </a:r>
            <a:r>
              <a:rPr lang="en-US" sz="2400" dirty="0"/>
              <a:t> Marina)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64052"/>
              </p:ext>
            </p:extLst>
          </p:nvPr>
        </p:nvGraphicFramePr>
        <p:xfrm>
          <a:off x="7875958" y="1375793"/>
          <a:ext cx="4195389" cy="2070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24P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Windward Bay Marina North to Longboat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Marina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Windward Bay Marina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58-01637883-003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Marina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CCFF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8391853-D49F-40EE-80F5-76A55CE7ECF7}"/>
              </a:ext>
            </a:extLst>
          </p:cNvPr>
          <p:cNvGrpSpPr/>
          <p:nvPr/>
        </p:nvGrpSpPr>
        <p:grpSpPr>
          <a:xfrm>
            <a:off x="120653" y="1346723"/>
            <a:ext cx="6915873" cy="5493859"/>
            <a:chOff x="120653" y="1346723"/>
            <a:chExt cx="6915873" cy="54938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766D2D-F8BD-4239-A084-89948219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53" y="1346723"/>
              <a:ext cx="6915873" cy="549385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005BDF-8634-40B6-86A4-1D1F5BA46C18}"/>
                </a:ext>
              </a:extLst>
            </p:cNvPr>
            <p:cNvCxnSpPr/>
            <p:nvPr/>
          </p:nvCxnSpPr>
          <p:spPr>
            <a:xfrm>
              <a:off x="2441196" y="2211857"/>
              <a:ext cx="0" cy="11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8E41F7-47E9-482E-8049-F77D2A2F81A2}"/>
                </a:ext>
              </a:extLst>
            </p:cNvPr>
            <p:cNvSpPr/>
            <p:nvPr/>
          </p:nvSpPr>
          <p:spPr>
            <a:xfrm>
              <a:off x="1915886" y="1672046"/>
              <a:ext cx="2508068" cy="3570514"/>
            </a:xfrm>
            <a:custGeom>
              <a:avLst/>
              <a:gdLst>
                <a:gd name="connsiteX0" fmla="*/ 0 w 2508068"/>
                <a:gd name="connsiteY0" fmla="*/ 0 h 3570514"/>
                <a:gd name="connsiteX1" fmla="*/ 52251 w 2508068"/>
                <a:gd name="connsiteY1" fmla="*/ 165463 h 3570514"/>
                <a:gd name="connsiteX2" fmla="*/ 461554 w 2508068"/>
                <a:gd name="connsiteY2" fmla="*/ 957943 h 3570514"/>
                <a:gd name="connsiteX3" fmla="*/ 670560 w 2508068"/>
                <a:gd name="connsiteY3" fmla="*/ 1175657 h 3570514"/>
                <a:gd name="connsiteX4" fmla="*/ 687977 w 2508068"/>
                <a:gd name="connsiteY4" fmla="*/ 1271451 h 3570514"/>
                <a:gd name="connsiteX5" fmla="*/ 740228 w 2508068"/>
                <a:gd name="connsiteY5" fmla="*/ 1628503 h 3570514"/>
                <a:gd name="connsiteX6" fmla="*/ 836023 w 2508068"/>
                <a:gd name="connsiteY6" fmla="*/ 1724297 h 3570514"/>
                <a:gd name="connsiteX7" fmla="*/ 896983 w 2508068"/>
                <a:gd name="connsiteY7" fmla="*/ 1881051 h 3570514"/>
                <a:gd name="connsiteX8" fmla="*/ 1201783 w 2508068"/>
                <a:gd name="connsiteY8" fmla="*/ 2072640 h 3570514"/>
                <a:gd name="connsiteX9" fmla="*/ 1306285 w 2508068"/>
                <a:gd name="connsiteY9" fmla="*/ 2159725 h 3570514"/>
                <a:gd name="connsiteX10" fmla="*/ 1367245 w 2508068"/>
                <a:gd name="connsiteY10" fmla="*/ 2481943 h 3570514"/>
                <a:gd name="connsiteX11" fmla="*/ 1306285 w 2508068"/>
                <a:gd name="connsiteY11" fmla="*/ 2725783 h 3570514"/>
                <a:gd name="connsiteX12" fmla="*/ 1402080 w 2508068"/>
                <a:gd name="connsiteY12" fmla="*/ 2882537 h 3570514"/>
                <a:gd name="connsiteX13" fmla="*/ 1593668 w 2508068"/>
                <a:gd name="connsiteY13" fmla="*/ 3056708 h 3570514"/>
                <a:gd name="connsiteX14" fmla="*/ 1793965 w 2508068"/>
                <a:gd name="connsiteY14" fmla="*/ 3239588 h 3570514"/>
                <a:gd name="connsiteX15" fmla="*/ 2107474 w 2508068"/>
                <a:gd name="connsiteY15" fmla="*/ 3457303 h 3570514"/>
                <a:gd name="connsiteX16" fmla="*/ 2508068 w 2508068"/>
                <a:gd name="connsiteY16" fmla="*/ 3570514 h 357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8068" h="3570514">
                  <a:moveTo>
                    <a:pt x="0" y="0"/>
                  </a:moveTo>
                  <a:lnTo>
                    <a:pt x="52251" y="165463"/>
                  </a:lnTo>
                  <a:lnTo>
                    <a:pt x="461554" y="957943"/>
                  </a:lnTo>
                  <a:lnTo>
                    <a:pt x="670560" y="1175657"/>
                  </a:lnTo>
                  <a:lnTo>
                    <a:pt x="687977" y="1271451"/>
                  </a:lnTo>
                  <a:lnTo>
                    <a:pt x="740228" y="1628503"/>
                  </a:lnTo>
                  <a:lnTo>
                    <a:pt x="836023" y="1724297"/>
                  </a:lnTo>
                  <a:lnTo>
                    <a:pt x="896983" y="1881051"/>
                  </a:lnTo>
                  <a:lnTo>
                    <a:pt x="1201783" y="2072640"/>
                  </a:lnTo>
                  <a:lnTo>
                    <a:pt x="1306285" y="2159725"/>
                  </a:lnTo>
                  <a:lnTo>
                    <a:pt x="1367245" y="2481943"/>
                  </a:lnTo>
                  <a:lnTo>
                    <a:pt x="1306285" y="2725783"/>
                  </a:lnTo>
                  <a:lnTo>
                    <a:pt x="1402080" y="2882537"/>
                  </a:lnTo>
                  <a:lnTo>
                    <a:pt x="1593668" y="3056708"/>
                  </a:lnTo>
                  <a:lnTo>
                    <a:pt x="1793965" y="3239588"/>
                  </a:lnTo>
                  <a:lnTo>
                    <a:pt x="2107474" y="3457303"/>
                  </a:lnTo>
                  <a:lnTo>
                    <a:pt x="2508068" y="357051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94F5946-48C6-44A4-A480-7839EA75E6BD}"/>
                </a:ext>
              </a:extLst>
            </p:cNvPr>
            <p:cNvSpPr/>
            <p:nvPr/>
          </p:nvSpPr>
          <p:spPr>
            <a:xfrm>
              <a:off x="3120656" y="4598581"/>
              <a:ext cx="244549" cy="90377"/>
            </a:xfrm>
            <a:custGeom>
              <a:avLst/>
              <a:gdLst>
                <a:gd name="connsiteX0" fmla="*/ 0 w 244549"/>
                <a:gd name="connsiteY0" fmla="*/ 0 h 90377"/>
                <a:gd name="connsiteX1" fmla="*/ 31897 w 244549"/>
                <a:gd name="connsiteY1" fmla="*/ 90377 h 90377"/>
                <a:gd name="connsiteX2" fmla="*/ 111642 w 244549"/>
                <a:gd name="connsiteY2" fmla="*/ 79745 h 90377"/>
                <a:gd name="connsiteX3" fmla="*/ 244549 w 244549"/>
                <a:gd name="connsiteY3" fmla="*/ 15949 h 90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549" h="90377">
                  <a:moveTo>
                    <a:pt x="0" y="0"/>
                  </a:moveTo>
                  <a:lnTo>
                    <a:pt x="31897" y="90377"/>
                  </a:lnTo>
                  <a:lnTo>
                    <a:pt x="111642" y="79745"/>
                  </a:lnTo>
                  <a:lnTo>
                    <a:pt x="244549" y="15949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BDF0A55-D30D-4121-892B-DC03B7F0B46A}"/>
                </a:ext>
              </a:extLst>
            </p:cNvPr>
            <p:cNvSpPr/>
            <p:nvPr/>
          </p:nvSpPr>
          <p:spPr>
            <a:xfrm>
              <a:off x="3502742" y="5235677"/>
              <a:ext cx="914400" cy="589936"/>
            </a:xfrm>
            <a:custGeom>
              <a:avLst/>
              <a:gdLst>
                <a:gd name="connsiteX0" fmla="*/ 0 w 914400"/>
                <a:gd name="connsiteY0" fmla="*/ 176981 h 589936"/>
                <a:gd name="connsiteX1" fmla="*/ 213852 w 914400"/>
                <a:gd name="connsiteY1" fmla="*/ 494071 h 589936"/>
                <a:gd name="connsiteX2" fmla="*/ 309716 w 914400"/>
                <a:gd name="connsiteY2" fmla="*/ 589936 h 589936"/>
                <a:gd name="connsiteX3" fmla="*/ 693174 w 914400"/>
                <a:gd name="connsiteY3" fmla="*/ 523568 h 589936"/>
                <a:gd name="connsiteX4" fmla="*/ 796413 w 914400"/>
                <a:gd name="connsiteY4" fmla="*/ 368710 h 589936"/>
                <a:gd name="connsiteX5" fmla="*/ 914400 w 914400"/>
                <a:gd name="connsiteY5" fmla="*/ 0 h 58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589936">
                  <a:moveTo>
                    <a:pt x="0" y="176981"/>
                  </a:moveTo>
                  <a:lnTo>
                    <a:pt x="213852" y="494071"/>
                  </a:lnTo>
                  <a:lnTo>
                    <a:pt x="309716" y="589936"/>
                  </a:lnTo>
                  <a:lnTo>
                    <a:pt x="693174" y="523568"/>
                  </a:lnTo>
                  <a:lnTo>
                    <a:pt x="796413" y="368710"/>
                  </a:lnTo>
                  <a:lnTo>
                    <a:pt x="914400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45D977E4-6CC3-4999-85ED-2C43EC6673BA}"/>
                </a:ext>
              </a:extLst>
            </p:cNvPr>
            <p:cNvSpPr/>
            <p:nvPr/>
          </p:nvSpPr>
          <p:spPr>
            <a:xfrm rot="21320405">
              <a:off x="2181789" y="2502195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24P</a:t>
              </a: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93A09BB1-577F-406D-88FE-DEB5277FD352}"/>
                </a:ext>
              </a:extLst>
            </p:cNvPr>
            <p:cNvSpPr/>
            <p:nvPr/>
          </p:nvSpPr>
          <p:spPr>
            <a:xfrm rot="21320405">
              <a:off x="2907940" y="4709505"/>
              <a:ext cx="518814" cy="319204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25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B47CF871-9675-40AF-960B-99F5D0DFB341}"/>
                </a:ext>
              </a:extLst>
            </p:cNvPr>
            <p:cNvSpPr/>
            <p:nvPr/>
          </p:nvSpPr>
          <p:spPr>
            <a:xfrm rot="21320405">
              <a:off x="3590698" y="5666010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29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26P – 31A </a:t>
            </a:r>
            <a:r>
              <a:rPr lang="en-US" sz="2400" dirty="0"/>
              <a:t>(Longboat </a:t>
            </a:r>
            <a:r>
              <a:rPr lang="en-US" sz="2400" dirty="0" err="1"/>
              <a:t>Harbour</a:t>
            </a:r>
            <a:r>
              <a:rPr lang="en-US" sz="2400" dirty="0"/>
              <a:t> Marina to Beach Harbor Club)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65088"/>
              </p:ext>
            </p:extLst>
          </p:nvPr>
        </p:nvGraphicFramePr>
        <p:xfrm>
          <a:off x="7875958" y="1375793"/>
          <a:ext cx="4195389" cy="3853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26P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Marina to Longboat Estates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Bayfront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 of </a:t>
                      </a:r>
                      <a:r>
                        <a:rPr lang="en-US" sz="900" dirty="0" err="1"/>
                        <a:t>Jessmyth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Jessmyth</a:t>
                      </a:r>
                      <a:r>
                        <a:rPr lang="en-US" sz="900" dirty="0"/>
                        <a:t> &amp; Roundtree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Roundtree &amp; Kingfisher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Longboat estates S to Beach Harbor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66CC"/>
                          </a:solidFill>
                        </a:rPr>
                        <a:t>62-341.490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02E35DC-7192-4BB5-A297-6349584A7EBB}"/>
              </a:ext>
            </a:extLst>
          </p:cNvPr>
          <p:cNvGrpSpPr/>
          <p:nvPr/>
        </p:nvGrpSpPr>
        <p:grpSpPr>
          <a:xfrm>
            <a:off x="28575" y="1366267"/>
            <a:ext cx="7762875" cy="5363214"/>
            <a:chOff x="28575" y="1366267"/>
            <a:chExt cx="7762875" cy="5363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785772-D6C0-4D2F-B71B-48DB99A6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" y="1366267"/>
              <a:ext cx="7762875" cy="5363214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BCACD9E-FDE7-488A-B3A5-B8320C99E71E}"/>
                </a:ext>
              </a:extLst>
            </p:cNvPr>
            <p:cNvSpPr/>
            <p:nvPr/>
          </p:nvSpPr>
          <p:spPr>
            <a:xfrm>
              <a:off x="1343025" y="1809750"/>
              <a:ext cx="2352675" cy="3390900"/>
            </a:xfrm>
            <a:custGeom>
              <a:avLst/>
              <a:gdLst>
                <a:gd name="connsiteX0" fmla="*/ 0 w 2352675"/>
                <a:gd name="connsiteY0" fmla="*/ 0 h 3390900"/>
                <a:gd name="connsiteX1" fmla="*/ 333375 w 2352675"/>
                <a:gd name="connsiteY1" fmla="*/ 95250 h 3390900"/>
                <a:gd name="connsiteX2" fmla="*/ 561975 w 2352675"/>
                <a:gd name="connsiteY2" fmla="*/ 276225 h 3390900"/>
                <a:gd name="connsiteX3" fmla="*/ 800100 w 2352675"/>
                <a:gd name="connsiteY3" fmla="*/ 504825 h 3390900"/>
                <a:gd name="connsiteX4" fmla="*/ 790575 w 2352675"/>
                <a:gd name="connsiteY4" fmla="*/ 723900 h 3390900"/>
                <a:gd name="connsiteX5" fmla="*/ 676275 w 2352675"/>
                <a:gd name="connsiteY5" fmla="*/ 1381125 h 3390900"/>
                <a:gd name="connsiteX6" fmla="*/ 638175 w 2352675"/>
                <a:gd name="connsiteY6" fmla="*/ 1590675 h 3390900"/>
                <a:gd name="connsiteX7" fmla="*/ 657225 w 2352675"/>
                <a:gd name="connsiteY7" fmla="*/ 1828800 h 3390900"/>
                <a:gd name="connsiteX8" fmla="*/ 762000 w 2352675"/>
                <a:gd name="connsiteY8" fmla="*/ 2105025 h 3390900"/>
                <a:gd name="connsiteX9" fmla="*/ 876300 w 2352675"/>
                <a:gd name="connsiteY9" fmla="*/ 2352675 h 3390900"/>
                <a:gd name="connsiteX10" fmla="*/ 1019175 w 2352675"/>
                <a:gd name="connsiteY10" fmla="*/ 2533650 h 3390900"/>
                <a:gd name="connsiteX11" fmla="*/ 1266825 w 2352675"/>
                <a:gd name="connsiteY11" fmla="*/ 2667000 h 3390900"/>
                <a:gd name="connsiteX12" fmla="*/ 1590675 w 2352675"/>
                <a:gd name="connsiteY12" fmla="*/ 2828925 h 3390900"/>
                <a:gd name="connsiteX13" fmla="*/ 1933575 w 2352675"/>
                <a:gd name="connsiteY13" fmla="*/ 2895600 h 3390900"/>
                <a:gd name="connsiteX14" fmla="*/ 2219325 w 2352675"/>
                <a:gd name="connsiteY14" fmla="*/ 3076575 h 3390900"/>
                <a:gd name="connsiteX15" fmla="*/ 2352675 w 2352675"/>
                <a:gd name="connsiteY15" fmla="*/ 339090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2675" h="3390900">
                  <a:moveTo>
                    <a:pt x="0" y="0"/>
                  </a:moveTo>
                  <a:lnTo>
                    <a:pt x="333375" y="95250"/>
                  </a:lnTo>
                  <a:lnTo>
                    <a:pt x="561975" y="276225"/>
                  </a:lnTo>
                  <a:lnTo>
                    <a:pt x="800100" y="504825"/>
                  </a:lnTo>
                  <a:lnTo>
                    <a:pt x="790575" y="723900"/>
                  </a:lnTo>
                  <a:lnTo>
                    <a:pt x="676275" y="1381125"/>
                  </a:lnTo>
                  <a:lnTo>
                    <a:pt x="638175" y="1590675"/>
                  </a:lnTo>
                  <a:lnTo>
                    <a:pt x="657225" y="1828800"/>
                  </a:lnTo>
                  <a:lnTo>
                    <a:pt x="762000" y="2105025"/>
                  </a:lnTo>
                  <a:lnTo>
                    <a:pt x="876300" y="2352675"/>
                  </a:lnTo>
                  <a:lnTo>
                    <a:pt x="1019175" y="2533650"/>
                  </a:lnTo>
                  <a:lnTo>
                    <a:pt x="1266825" y="2667000"/>
                  </a:lnTo>
                  <a:lnTo>
                    <a:pt x="1590675" y="2828925"/>
                  </a:lnTo>
                  <a:lnTo>
                    <a:pt x="1933575" y="2895600"/>
                  </a:lnTo>
                  <a:lnTo>
                    <a:pt x="2219325" y="3076575"/>
                  </a:lnTo>
                  <a:lnTo>
                    <a:pt x="2352675" y="3390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AB195CB-02E8-46BF-9C3A-38BE6717035E}"/>
                </a:ext>
              </a:extLst>
            </p:cNvPr>
            <p:cNvCxnSpPr/>
            <p:nvPr/>
          </p:nvCxnSpPr>
          <p:spPr>
            <a:xfrm flipV="1">
              <a:off x="2451100" y="4489450"/>
              <a:ext cx="139700" cy="1079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6B71E9-7E8A-42ED-82D9-E04FBB04B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4572000"/>
              <a:ext cx="222250" cy="19050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DF0821-6F88-41AE-8270-FA490443244D}"/>
                </a:ext>
              </a:extLst>
            </p:cNvPr>
            <p:cNvCxnSpPr/>
            <p:nvPr/>
          </p:nvCxnSpPr>
          <p:spPr>
            <a:xfrm flipV="1">
              <a:off x="2366592" y="4845050"/>
              <a:ext cx="1075108" cy="146028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1B74F0-429F-4955-9D22-AE2EF307C94D}"/>
                </a:ext>
              </a:extLst>
            </p:cNvPr>
            <p:cNvCxnSpPr>
              <a:cxnSpLocks/>
              <a:endCxn id="4" idx="15"/>
            </p:cNvCxnSpPr>
            <p:nvPr/>
          </p:nvCxnSpPr>
          <p:spPr>
            <a:xfrm flipV="1">
              <a:off x="2506292" y="5200650"/>
              <a:ext cx="1189408" cy="1460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EA2881-7498-4CBC-AF3F-389C3331BAE8}"/>
                </a:ext>
              </a:extLst>
            </p:cNvPr>
            <p:cNvSpPr/>
            <p:nvPr/>
          </p:nvSpPr>
          <p:spPr>
            <a:xfrm>
              <a:off x="3709851" y="1828800"/>
              <a:ext cx="1680755" cy="4789714"/>
            </a:xfrm>
            <a:custGeom>
              <a:avLst/>
              <a:gdLst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217715 w 1680755"/>
                <a:gd name="connsiteY2" fmla="*/ 3709851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156755 w 1680755"/>
                <a:gd name="connsiteY2" fmla="*/ 3718560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0755" h="4789714">
                  <a:moveTo>
                    <a:pt x="304800" y="4789714"/>
                  </a:moveTo>
                  <a:lnTo>
                    <a:pt x="200298" y="4389120"/>
                  </a:lnTo>
                  <a:lnTo>
                    <a:pt x="156755" y="3718560"/>
                  </a:lnTo>
                  <a:lnTo>
                    <a:pt x="0" y="3361509"/>
                  </a:lnTo>
                  <a:lnTo>
                    <a:pt x="365760" y="3143794"/>
                  </a:lnTo>
                  <a:lnTo>
                    <a:pt x="478972" y="2908663"/>
                  </a:lnTo>
                  <a:lnTo>
                    <a:pt x="1323703" y="836023"/>
                  </a:lnTo>
                  <a:lnTo>
                    <a:pt x="1515292" y="592183"/>
                  </a:lnTo>
                  <a:lnTo>
                    <a:pt x="1680755" y="0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5FC256A2-CD37-4CC9-8FFC-7C12058B35E5}"/>
                </a:ext>
              </a:extLst>
            </p:cNvPr>
            <p:cNvSpPr/>
            <p:nvPr/>
          </p:nvSpPr>
          <p:spPr>
            <a:xfrm rot="21320405">
              <a:off x="1835668" y="2807500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26P</a:t>
              </a: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B48DD2DC-9019-4204-B067-0C10F78615CE}"/>
                </a:ext>
              </a:extLst>
            </p:cNvPr>
            <p:cNvSpPr/>
            <p:nvPr/>
          </p:nvSpPr>
          <p:spPr>
            <a:xfrm rot="21320405">
              <a:off x="3790178" y="5114072"/>
              <a:ext cx="518814" cy="319204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31A</a:t>
              </a:r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006EBB88-1D5B-43C1-A4A3-275C19BF1771}"/>
                </a:ext>
              </a:extLst>
            </p:cNvPr>
            <p:cNvSpPr/>
            <p:nvPr/>
          </p:nvSpPr>
          <p:spPr>
            <a:xfrm rot="21320405">
              <a:off x="1937692" y="45099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27</a:t>
              </a:r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DC0BD0F2-B757-4BE8-899E-F6E2BAD457D2}"/>
                </a:ext>
              </a:extLst>
            </p:cNvPr>
            <p:cNvSpPr/>
            <p:nvPr/>
          </p:nvSpPr>
          <p:spPr>
            <a:xfrm rot="21320405">
              <a:off x="2856910" y="419633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59AE3B-C44E-4010-BE87-17FB8B5E881A}"/>
                </a:ext>
              </a:extLst>
            </p:cNvPr>
            <p:cNvCxnSpPr>
              <a:endCxn id="49" idx="3"/>
            </p:cNvCxnSpPr>
            <p:nvPr/>
          </p:nvCxnSpPr>
          <p:spPr>
            <a:xfrm flipV="1">
              <a:off x="2810641" y="4483323"/>
              <a:ext cx="132023" cy="767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D34D0FF9-5F2A-45F9-B117-6168F9DCF697}"/>
                </a:ext>
              </a:extLst>
            </p:cNvPr>
            <p:cNvSpPr/>
            <p:nvPr/>
          </p:nvSpPr>
          <p:spPr>
            <a:xfrm rot="21320405">
              <a:off x="2816880" y="47574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29</a:t>
              </a: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260DBEAD-C87A-457D-BB40-72EBF3395FEB}"/>
                </a:ext>
              </a:extLst>
            </p:cNvPr>
            <p:cNvSpPr/>
            <p:nvPr/>
          </p:nvSpPr>
          <p:spPr>
            <a:xfrm rot="21320405">
              <a:off x="3065498" y="510961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75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31 – 32P </a:t>
            </a:r>
            <a:r>
              <a:rPr lang="en-US" sz="2400" dirty="0"/>
              <a:t>(Beach Harbor Club to Longboat Key Club Moorings)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354279"/>
              </p:ext>
            </p:extLst>
          </p:nvPr>
        </p:nvGraphicFramePr>
        <p:xfrm>
          <a:off x="7875958" y="1375793"/>
          <a:ext cx="4195389" cy="2944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Beach Harbor Club through Cranes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Longview &amp; Buttonwood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32A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Key Club Moorings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FF66CC"/>
                          </a:solidFill>
                        </a:rPr>
                        <a:t>62-341.490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Fair Oaks &amp;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32P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Perimeter Canal for LBKC </a:t>
                      </a:r>
                      <a:r>
                        <a:rPr lang="en-US" sz="900" dirty="0" err="1"/>
                        <a:t>Harbourside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PUB/</a:t>
                      </a:r>
                      <a:r>
                        <a:rPr lang="en-US" sz="900" dirty="0">
                          <a:solidFill>
                            <a:srgbClr val="FFFF00"/>
                          </a:solidFill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A7A25858-0B50-491D-B643-FD6646CFA14F}"/>
              </a:ext>
            </a:extLst>
          </p:cNvPr>
          <p:cNvGrpSpPr/>
          <p:nvPr/>
        </p:nvGrpSpPr>
        <p:grpSpPr>
          <a:xfrm>
            <a:off x="52255" y="1384646"/>
            <a:ext cx="7785462" cy="5046466"/>
            <a:chOff x="52255" y="1384646"/>
            <a:chExt cx="7785462" cy="50464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F00834-004F-45E2-A31C-F24CC2EA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55" y="1384646"/>
              <a:ext cx="7785462" cy="5046466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028A05C-EA4C-40AF-AC5A-A4FC051AD0DA}"/>
                </a:ext>
              </a:extLst>
            </p:cNvPr>
            <p:cNvSpPr/>
            <p:nvPr/>
          </p:nvSpPr>
          <p:spPr>
            <a:xfrm>
              <a:off x="1715589" y="2124891"/>
              <a:ext cx="1297577" cy="3117669"/>
            </a:xfrm>
            <a:custGeom>
              <a:avLst/>
              <a:gdLst>
                <a:gd name="connsiteX0" fmla="*/ 0 w 1297577"/>
                <a:gd name="connsiteY0" fmla="*/ 0 h 3117669"/>
                <a:gd name="connsiteX1" fmla="*/ 374468 w 1297577"/>
                <a:gd name="connsiteY1" fmla="*/ 348343 h 3117669"/>
                <a:gd name="connsiteX2" fmla="*/ 574765 w 1297577"/>
                <a:gd name="connsiteY2" fmla="*/ 949235 h 3117669"/>
                <a:gd name="connsiteX3" fmla="*/ 583474 w 1297577"/>
                <a:gd name="connsiteY3" fmla="*/ 1332412 h 3117669"/>
                <a:gd name="connsiteX4" fmla="*/ 818605 w 1297577"/>
                <a:gd name="connsiteY4" fmla="*/ 1881052 h 3117669"/>
                <a:gd name="connsiteX5" fmla="*/ 957942 w 1297577"/>
                <a:gd name="connsiteY5" fmla="*/ 2124892 h 3117669"/>
                <a:gd name="connsiteX6" fmla="*/ 1140822 w 1297577"/>
                <a:gd name="connsiteY6" fmla="*/ 2386149 h 3117669"/>
                <a:gd name="connsiteX7" fmla="*/ 1236617 w 1297577"/>
                <a:gd name="connsiteY7" fmla="*/ 2786743 h 3117669"/>
                <a:gd name="connsiteX8" fmla="*/ 1297577 w 1297577"/>
                <a:gd name="connsiteY8" fmla="*/ 3117669 h 311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7577" h="3117669">
                  <a:moveTo>
                    <a:pt x="0" y="0"/>
                  </a:moveTo>
                  <a:lnTo>
                    <a:pt x="374468" y="348343"/>
                  </a:lnTo>
                  <a:lnTo>
                    <a:pt x="574765" y="949235"/>
                  </a:lnTo>
                  <a:lnTo>
                    <a:pt x="583474" y="1332412"/>
                  </a:lnTo>
                  <a:lnTo>
                    <a:pt x="818605" y="1881052"/>
                  </a:lnTo>
                  <a:lnTo>
                    <a:pt x="957942" y="2124892"/>
                  </a:lnTo>
                  <a:lnTo>
                    <a:pt x="1140822" y="2386149"/>
                  </a:lnTo>
                  <a:lnTo>
                    <a:pt x="1236617" y="2786743"/>
                  </a:lnTo>
                  <a:lnTo>
                    <a:pt x="1297577" y="3117669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8C718-5E1A-489F-A2EB-C6AAA5F47FD5}"/>
                </a:ext>
              </a:extLst>
            </p:cNvPr>
            <p:cNvSpPr/>
            <p:nvPr/>
          </p:nvSpPr>
          <p:spPr>
            <a:xfrm>
              <a:off x="3043451" y="5254388"/>
              <a:ext cx="1201003" cy="225188"/>
            </a:xfrm>
            <a:custGeom>
              <a:avLst/>
              <a:gdLst>
                <a:gd name="connsiteX0" fmla="*/ 0 w 1201003"/>
                <a:gd name="connsiteY0" fmla="*/ 0 h 225188"/>
                <a:gd name="connsiteX1" fmla="*/ 95534 w 1201003"/>
                <a:gd name="connsiteY1" fmla="*/ 61415 h 225188"/>
                <a:gd name="connsiteX2" fmla="*/ 163773 w 1201003"/>
                <a:gd name="connsiteY2" fmla="*/ 88711 h 225188"/>
                <a:gd name="connsiteX3" fmla="*/ 245659 w 1201003"/>
                <a:gd name="connsiteY3" fmla="*/ 156949 h 225188"/>
                <a:gd name="connsiteX4" fmla="*/ 259307 w 1201003"/>
                <a:gd name="connsiteY4" fmla="*/ 177421 h 225188"/>
                <a:gd name="connsiteX5" fmla="*/ 839337 w 1201003"/>
                <a:gd name="connsiteY5" fmla="*/ 177421 h 225188"/>
                <a:gd name="connsiteX6" fmla="*/ 1201003 w 1201003"/>
                <a:gd name="connsiteY6" fmla="*/ 225188 h 22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003" h="225188">
                  <a:moveTo>
                    <a:pt x="0" y="0"/>
                  </a:moveTo>
                  <a:lnTo>
                    <a:pt x="95534" y="61415"/>
                  </a:lnTo>
                  <a:lnTo>
                    <a:pt x="163773" y="88711"/>
                  </a:lnTo>
                  <a:lnTo>
                    <a:pt x="245659" y="156949"/>
                  </a:lnTo>
                  <a:lnTo>
                    <a:pt x="259307" y="177421"/>
                  </a:lnTo>
                  <a:lnTo>
                    <a:pt x="839337" y="177421"/>
                  </a:lnTo>
                  <a:lnTo>
                    <a:pt x="1201003" y="225188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E74C56-55A0-48E9-8529-1EFBB96CB362}"/>
                </a:ext>
              </a:extLst>
            </p:cNvPr>
            <p:cNvSpPr/>
            <p:nvPr/>
          </p:nvSpPr>
          <p:spPr>
            <a:xfrm>
              <a:off x="2552131" y="1637731"/>
              <a:ext cx="4647063" cy="3616657"/>
            </a:xfrm>
            <a:custGeom>
              <a:avLst/>
              <a:gdLst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40943 w 4674358"/>
                <a:gd name="connsiteY24" fmla="*/ 1692323 h 4067033"/>
                <a:gd name="connsiteX25" fmla="*/ 54591 w 4674358"/>
                <a:gd name="connsiteY25" fmla="*/ 1644556 h 4067033"/>
                <a:gd name="connsiteX26" fmla="*/ 47767 w 4674358"/>
                <a:gd name="connsiteY26" fmla="*/ 1528550 h 4067033"/>
                <a:gd name="connsiteX27" fmla="*/ 27295 w 4674358"/>
                <a:gd name="connsiteY27" fmla="*/ 1119117 h 4067033"/>
                <a:gd name="connsiteX28" fmla="*/ 75063 w 4674358"/>
                <a:gd name="connsiteY28" fmla="*/ 982639 h 4067033"/>
                <a:gd name="connsiteX29" fmla="*/ 95534 w 4674358"/>
                <a:gd name="connsiteY29" fmla="*/ 887105 h 4067033"/>
                <a:gd name="connsiteX30" fmla="*/ 689212 w 4674358"/>
                <a:gd name="connsiteY30" fmla="*/ 593678 h 4067033"/>
                <a:gd name="connsiteX31" fmla="*/ 907576 w 4674358"/>
                <a:gd name="connsiteY31" fmla="*/ 457200 h 4067033"/>
                <a:gd name="connsiteX32" fmla="*/ 1009934 w 4674358"/>
                <a:gd name="connsiteY32" fmla="*/ 348018 h 4067033"/>
                <a:gd name="connsiteX33" fmla="*/ 1105468 w 4674358"/>
                <a:gd name="connsiteY33" fmla="*/ 259308 h 4067033"/>
                <a:gd name="connsiteX34" fmla="*/ 1235122 w 4674358"/>
                <a:gd name="connsiteY34" fmla="*/ 61415 h 4067033"/>
                <a:gd name="connsiteX35" fmla="*/ 1289713 w 4674358"/>
                <a:gd name="connsiteY35" fmla="*/ 13648 h 4067033"/>
                <a:gd name="connsiteX36" fmla="*/ 1344304 w 4674358"/>
                <a:gd name="connsiteY36" fmla="*/ 0 h 4067033"/>
                <a:gd name="connsiteX37" fmla="*/ 1446663 w 4674358"/>
                <a:gd name="connsiteY37" fmla="*/ 40944 h 4067033"/>
                <a:gd name="connsiteX38" fmla="*/ 2122227 w 4674358"/>
                <a:gd name="connsiteY38" fmla="*/ 361666 h 4067033"/>
                <a:gd name="connsiteX39" fmla="*/ 2606722 w 4674358"/>
                <a:gd name="connsiteY39" fmla="*/ 443553 h 4067033"/>
                <a:gd name="connsiteX40" fmla="*/ 2674961 w 4674358"/>
                <a:gd name="connsiteY40" fmla="*/ 511791 h 4067033"/>
                <a:gd name="connsiteX41" fmla="*/ 3002507 w 4674358"/>
                <a:gd name="connsiteY41" fmla="*/ 818866 h 4067033"/>
                <a:gd name="connsiteX42" fmla="*/ 3200400 w 4674358"/>
                <a:gd name="connsiteY42" fmla="*/ 955344 h 4067033"/>
                <a:gd name="connsiteX43" fmla="*/ 3405116 w 4674358"/>
                <a:gd name="connsiteY43" fmla="*/ 1071350 h 4067033"/>
                <a:gd name="connsiteX44" fmla="*/ 3582537 w 4674358"/>
                <a:gd name="connsiteY44" fmla="*/ 1248770 h 4067033"/>
                <a:gd name="connsiteX45" fmla="*/ 3841845 w 4674358"/>
                <a:gd name="connsiteY45" fmla="*/ 1398896 h 4067033"/>
                <a:gd name="connsiteX46" fmla="*/ 4217158 w 4674358"/>
                <a:gd name="connsiteY46" fmla="*/ 1617260 h 4067033"/>
                <a:gd name="connsiteX47" fmla="*/ 4408227 w 4674358"/>
                <a:gd name="connsiteY47" fmla="*/ 1733266 h 4067033"/>
                <a:gd name="connsiteX48" fmla="*/ 4674358 w 4674358"/>
                <a:gd name="connsiteY48" fmla="*/ 2163170 h 4067033"/>
                <a:gd name="connsiteX49" fmla="*/ 4674358 w 4674358"/>
                <a:gd name="connsiteY49" fmla="*/ 2265529 h 4067033"/>
                <a:gd name="connsiteX50" fmla="*/ 4217158 w 4674358"/>
                <a:gd name="connsiteY50" fmla="*/ 3616657 h 4067033"/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40943 w 4674358"/>
                <a:gd name="connsiteY24" fmla="*/ 1692323 h 4067033"/>
                <a:gd name="connsiteX25" fmla="*/ 54591 w 4674358"/>
                <a:gd name="connsiteY25" fmla="*/ 1644556 h 4067033"/>
                <a:gd name="connsiteX26" fmla="*/ 27295 w 4674358"/>
                <a:gd name="connsiteY26" fmla="*/ 1119117 h 4067033"/>
                <a:gd name="connsiteX27" fmla="*/ 75063 w 4674358"/>
                <a:gd name="connsiteY27" fmla="*/ 982639 h 4067033"/>
                <a:gd name="connsiteX28" fmla="*/ 95534 w 4674358"/>
                <a:gd name="connsiteY28" fmla="*/ 887105 h 4067033"/>
                <a:gd name="connsiteX29" fmla="*/ 689212 w 4674358"/>
                <a:gd name="connsiteY29" fmla="*/ 593678 h 4067033"/>
                <a:gd name="connsiteX30" fmla="*/ 907576 w 4674358"/>
                <a:gd name="connsiteY30" fmla="*/ 457200 h 4067033"/>
                <a:gd name="connsiteX31" fmla="*/ 1009934 w 4674358"/>
                <a:gd name="connsiteY31" fmla="*/ 348018 h 4067033"/>
                <a:gd name="connsiteX32" fmla="*/ 1105468 w 4674358"/>
                <a:gd name="connsiteY32" fmla="*/ 259308 h 4067033"/>
                <a:gd name="connsiteX33" fmla="*/ 1235122 w 4674358"/>
                <a:gd name="connsiteY33" fmla="*/ 61415 h 4067033"/>
                <a:gd name="connsiteX34" fmla="*/ 1289713 w 4674358"/>
                <a:gd name="connsiteY34" fmla="*/ 13648 h 4067033"/>
                <a:gd name="connsiteX35" fmla="*/ 1344304 w 4674358"/>
                <a:gd name="connsiteY35" fmla="*/ 0 h 4067033"/>
                <a:gd name="connsiteX36" fmla="*/ 1446663 w 4674358"/>
                <a:gd name="connsiteY36" fmla="*/ 40944 h 4067033"/>
                <a:gd name="connsiteX37" fmla="*/ 2122227 w 4674358"/>
                <a:gd name="connsiteY37" fmla="*/ 361666 h 4067033"/>
                <a:gd name="connsiteX38" fmla="*/ 2606722 w 4674358"/>
                <a:gd name="connsiteY38" fmla="*/ 443553 h 4067033"/>
                <a:gd name="connsiteX39" fmla="*/ 2674961 w 4674358"/>
                <a:gd name="connsiteY39" fmla="*/ 511791 h 4067033"/>
                <a:gd name="connsiteX40" fmla="*/ 3002507 w 4674358"/>
                <a:gd name="connsiteY40" fmla="*/ 818866 h 4067033"/>
                <a:gd name="connsiteX41" fmla="*/ 3200400 w 4674358"/>
                <a:gd name="connsiteY41" fmla="*/ 955344 h 4067033"/>
                <a:gd name="connsiteX42" fmla="*/ 3405116 w 4674358"/>
                <a:gd name="connsiteY42" fmla="*/ 1071350 h 4067033"/>
                <a:gd name="connsiteX43" fmla="*/ 3582537 w 4674358"/>
                <a:gd name="connsiteY43" fmla="*/ 1248770 h 4067033"/>
                <a:gd name="connsiteX44" fmla="*/ 3841845 w 4674358"/>
                <a:gd name="connsiteY44" fmla="*/ 1398896 h 4067033"/>
                <a:gd name="connsiteX45" fmla="*/ 4217158 w 4674358"/>
                <a:gd name="connsiteY45" fmla="*/ 1617260 h 4067033"/>
                <a:gd name="connsiteX46" fmla="*/ 4408227 w 4674358"/>
                <a:gd name="connsiteY46" fmla="*/ 1733266 h 4067033"/>
                <a:gd name="connsiteX47" fmla="*/ 4674358 w 4674358"/>
                <a:gd name="connsiteY47" fmla="*/ 2163170 h 4067033"/>
                <a:gd name="connsiteX48" fmla="*/ 4674358 w 4674358"/>
                <a:gd name="connsiteY48" fmla="*/ 2265529 h 4067033"/>
                <a:gd name="connsiteX49" fmla="*/ 4217158 w 4674358"/>
                <a:gd name="connsiteY49" fmla="*/ 3616657 h 4067033"/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40943 w 4674358"/>
                <a:gd name="connsiteY24" fmla="*/ 1692323 h 4067033"/>
                <a:gd name="connsiteX25" fmla="*/ 27295 w 4674358"/>
                <a:gd name="connsiteY25" fmla="*/ 1119117 h 4067033"/>
                <a:gd name="connsiteX26" fmla="*/ 75063 w 4674358"/>
                <a:gd name="connsiteY26" fmla="*/ 982639 h 4067033"/>
                <a:gd name="connsiteX27" fmla="*/ 95534 w 4674358"/>
                <a:gd name="connsiteY27" fmla="*/ 887105 h 4067033"/>
                <a:gd name="connsiteX28" fmla="*/ 689212 w 4674358"/>
                <a:gd name="connsiteY28" fmla="*/ 593678 h 4067033"/>
                <a:gd name="connsiteX29" fmla="*/ 907576 w 4674358"/>
                <a:gd name="connsiteY29" fmla="*/ 457200 h 4067033"/>
                <a:gd name="connsiteX30" fmla="*/ 1009934 w 4674358"/>
                <a:gd name="connsiteY30" fmla="*/ 348018 h 4067033"/>
                <a:gd name="connsiteX31" fmla="*/ 1105468 w 4674358"/>
                <a:gd name="connsiteY31" fmla="*/ 259308 h 4067033"/>
                <a:gd name="connsiteX32" fmla="*/ 1235122 w 4674358"/>
                <a:gd name="connsiteY32" fmla="*/ 61415 h 4067033"/>
                <a:gd name="connsiteX33" fmla="*/ 1289713 w 4674358"/>
                <a:gd name="connsiteY33" fmla="*/ 13648 h 4067033"/>
                <a:gd name="connsiteX34" fmla="*/ 1344304 w 4674358"/>
                <a:gd name="connsiteY34" fmla="*/ 0 h 4067033"/>
                <a:gd name="connsiteX35" fmla="*/ 1446663 w 4674358"/>
                <a:gd name="connsiteY35" fmla="*/ 40944 h 4067033"/>
                <a:gd name="connsiteX36" fmla="*/ 2122227 w 4674358"/>
                <a:gd name="connsiteY36" fmla="*/ 361666 h 4067033"/>
                <a:gd name="connsiteX37" fmla="*/ 2606722 w 4674358"/>
                <a:gd name="connsiteY37" fmla="*/ 443553 h 4067033"/>
                <a:gd name="connsiteX38" fmla="*/ 2674961 w 4674358"/>
                <a:gd name="connsiteY38" fmla="*/ 511791 h 4067033"/>
                <a:gd name="connsiteX39" fmla="*/ 3002507 w 4674358"/>
                <a:gd name="connsiteY39" fmla="*/ 818866 h 4067033"/>
                <a:gd name="connsiteX40" fmla="*/ 3200400 w 4674358"/>
                <a:gd name="connsiteY40" fmla="*/ 955344 h 4067033"/>
                <a:gd name="connsiteX41" fmla="*/ 3405116 w 4674358"/>
                <a:gd name="connsiteY41" fmla="*/ 1071350 h 4067033"/>
                <a:gd name="connsiteX42" fmla="*/ 3582537 w 4674358"/>
                <a:gd name="connsiteY42" fmla="*/ 1248770 h 4067033"/>
                <a:gd name="connsiteX43" fmla="*/ 3841845 w 4674358"/>
                <a:gd name="connsiteY43" fmla="*/ 1398896 h 4067033"/>
                <a:gd name="connsiteX44" fmla="*/ 4217158 w 4674358"/>
                <a:gd name="connsiteY44" fmla="*/ 1617260 h 4067033"/>
                <a:gd name="connsiteX45" fmla="*/ 4408227 w 4674358"/>
                <a:gd name="connsiteY45" fmla="*/ 1733266 h 4067033"/>
                <a:gd name="connsiteX46" fmla="*/ 4674358 w 4674358"/>
                <a:gd name="connsiteY46" fmla="*/ 2163170 h 4067033"/>
                <a:gd name="connsiteX47" fmla="*/ 4674358 w 4674358"/>
                <a:gd name="connsiteY47" fmla="*/ 2265529 h 4067033"/>
                <a:gd name="connsiteX48" fmla="*/ 4217158 w 4674358"/>
                <a:gd name="connsiteY48" fmla="*/ 3616657 h 4067033"/>
                <a:gd name="connsiteX0" fmla="*/ 2333767 w 4674358"/>
                <a:gd name="connsiteY0" fmla="*/ 4067033 h 4067033"/>
                <a:gd name="connsiteX1" fmla="*/ 2286000 w 4674358"/>
                <a:gd name="connsiteY1" fmla="*/ 3930556 h 4067033"/>
                <a:gd name="connsiteX2" fmla="*/ 2197289 w 4674358"/>
                <a:gd name="connsiteY2" fmla="*/ 3875965 h 4067033"/>
                <a:gd name="connsiteX3" fmla="*/ 2122227 w 4674358"/>
                <a:gd name="connsiteY3" fmla="*/ 3828197 h 4067033"/>
                <a:gd name="connsiteX4" fmla="*/ 2088107 w 4674358"/>
                <a:gd name="connsiteY4" fmla="*/ 3794078 h 4067033"/>
                <a:gd name="connsiteX5" fmla="*/ 2026692 w 4674358"/>
                <a:gd name="connsiteY5" fmla="*/ 3759959 h 4067033"/>
                <a:gd name="connsiteX6" fmla="*/ 1767385 w 4674358"/>
                <a:gd name="connsiteY6" fmla="*/ 3630305 h 4067033"/>
                <a:gd name="connsiteX7" fmla="*/ 1624083 w 4674358"/>
                <a:gd name="connsiteY7" fmla="*/ 3589362 h 4067033"/>
                <a:gd name="connsiteX8" fmla="*/ 1433015 w 4674358"/>
                <a:gd name="connsiteY8" fmla="*/ 3555242 h 4067033"/>
                <a:gd name="connsiteX9" fmla="*/ 1235122 w 4674358"/>
                <a:gd name="connsiteY9" fmla="*/ 3555242 h 4067033"/>
                <a:gd name="connsiteX10" fmla="*/ 989463 w 4674358"/>
                <a:gd name="connsiteY10" fmla="*/ 3555242 h 4067033"/>
                <a:gd name="connsiteX11" fmla="*/ 655092 w 4674358"/>
                <a:gd name="connsiteY11" fmla="*/ 3527947 h 4067033"/>
                <a:gd name="connsiteX12" fmla="*/ 655092 w 4674358"/>
                <a:gd name="connsiteY12" fmla="*/ 3364173 h 4067033"/>
                <a:gd name="connsiteX13" fmla="*/ 634621 w 4674358"/>
                <a:gd name="connsiteY13" fmla="*/ 3268639 h 4067033"/>
                <a:gd name="connsiteX14" fmla="*/ 620973 w 4674358"/>
                <a:gd name="connsiteY14" fmla="*/ 3214048 h 4067033"/>
                <a:gd name="connsiteX15" fmla="*/ 614149 w 4674358"/>
                <a:gd name="connsiteY15" fmla="*/ 3036627 h 4067033"/>
                <a:gd name="connsiteX16" fmla="*/ 586854 w 4674358"/>
                <a:gd name="connsiteY16" fmla="*/ 2927445 h 4067033"/>
                <a:gd name="connsiteX17" fmla="*/ 552734 w 4674358"/>
                <a:gd name="connsiteY17" fmla="*/ 2818263 h 4067033"/>
                <a:gd name="connsiteX18" fmla="*/ 518615 w 4674358"/>
                <a:gd name="connsiteY18" fmla="*/ 2750024 h 4067033"/>
                <a:gd name="connsiteX19" fmla="*/ 388961 w 4674358"/>
                <a:gd name="connsiteY19" fmla="*/ 2456597 h 4067033"/>
                <a:gd name="connsiteX20" fmla="*/ 225188 w 4674358"/>
                <a:gd name="connsiteY20" fmla="*/ 2217762 h 4067033"/>
                <a:gd name="connsiteX21" fmla="*/ 116006 w 4674358"/>
                <a:gd name="connsiteY21" fmla="*/ 2088108 h 4067033"/>
                <a:gd name="connsiteX22" fmla="*/ 20471 w 4674358"/>
                <a:gd name="connsiteY22" fmla="*/ 2013045 h 4067033"/>
                <a:gd name="connsiteX23" fmla="*/ 0 w 4674358"/>
                <a:gd name="connsiteY23" fmla="*/ 1999397 h 4067033"/>
                <a:gd name="connsiteX24" fmla="*/ 27295 w 4674358"/>
                <a:gd name="connsiteY24" fmla="*/ 1119117 h 4067033"/>
                <a:gd name="connsiteX25" fmla="*/ 75063 w 4674358"/>
                <a:gd name="connsiteY25" fmla="*/ 982639 h 4067033"/>
                <a:gd name="connsiteX26" fmla="*/ 95534 w 4674358"/>
                <a:gd name="connsiteY26" fmla="*/ 887105 h 4067033"/>
                <a:gd name="connsiteX27" fmla="*/ 689212 w 4674358"/>
                <a:gd name="connsiteY27" fmla="*/ 593678 h 4067033"/>
                <a:gd name="connsiteX28" fmla="*/ 907576 w 4674358"/>
                <a:gd name="connsiteY28" fmla="*/ 457200 h 4067033"/>
                <a:gd name="connsiteX29" fmla="*/ 1009934 w 4674358"/>
                <a:gd name="connsiteY29" fmla="*/ 348018 h 4067033"/>
                <a:gd name="connsiteX30" fmla="*/ 1105468 w 4674358"/>
                <a:gd name="connsiteY30" fmla="*/ 259308 h 4067033"/>
                <a:gd name="connsiteX31" fmla="*/ 1235122 w 4674358"/>
                <a:gd name="connsiteY31" fmla="*/ 61415 h 4067033"/>
                <a:gd name="connsiteX32" fmla="*/ 1289713 w 4674358"/>
                <a:gd name="connsiteY32" fmla="*/ 13648 h 4067033"/>
                <a:gd name="connsiteX33" fmla="*/ 1344304 w 4674358"/>
                <a:gd name="connsiteY33" fmla="*/ 0 h 4067033"/>
                <a:gd name="connsiteX34" fmla="*/ 1446663 w 4674358"/>
                <a:gd name="connsiteY34" fmla="*/ 40944 h 4067033"/>
                <a:gd name="connsiteX35" fmla="*/ 2122227 w 4674358"/>
                <a:gd name="connsiteY35" fmla="*/ 361666 h 4067033"/>
                <a:gd name="connsiteX36" fmla="*/ 2606722 w 4674358"/>
                <a:gd name="connsiteY36" fmla="*/ 443553 h 4067033"/>
                <a:gd name="connsiteX37" fmla="*/ 2674961 w 4674358"/>
                <a:gd name="connsiteY37" fmla="*/ 511791 h 4067033"/>
                <a:gd name="connsiteX38" fmla="*/ 3002507 w 4674358"/>
                <a:gd name="connsiteY38" fmla="*/ 818866 h 4067033"/>
                <a:gd name="connsiteX39" fmla="*/ 3200400 w 4674358"/>
                <a:gd name="connsiteY39" fmla="*/ 955344 h 4067033"/>
                <a:gd name="connsiteX40" fmla="*/ 3405116 w 4674358"/>
                <a:gd name="connsiteY40" fmla="*/ 1071350 h 4067033"/>
                <a:gd name="connsiteX41" fmla="*/ 3582537 w 4674358"/>
                <a:gd name="connsiteY41" fmla="*/ 1248770 h 4067033"/>
                <a:gd name="connsiteX42" fmla="*/ 3841845 w 4674358"/>
                <a:gd name="connsiteY42" fmla="*/ 1398896 h 4067033"/>
                <a:gd name="connsiteX43" fmla="*/ 4217158 w 4674358"/>
                <a:gd name="connsiteY43" fmla="*/ 1617260 h 4067033"/>
                <a:gd name="connsiteX44" fmla="*/ 4408227 w 4674358"/>
                <a:gd name="connsiteY44" fmla="*/ 1733266 h 4067033"/>
                <a:gd name="connsiteX45" fmla="*/ 4674358 w 4674358"/>
                <a:gd name="connsiteY45" fmla="*/ 2163170 h 4067033"/>
                <a:gd name="connsiteX46" fmla="*/ 4674358 w 4674358"/>
                <a:gd name="connsiteY46" fmla="*/ 2265529 h 4067033"/>
                <a:gd name="connsiteX47" fmla="*/ 4217158 w 4674358"/>
                <a:gd name="connsiteY47" fmla="*/ 3616657 h 4067033"/>
                <a:gd name="connsiteX0" fmla="*/ 2313296 w 4653887"/>
                <a:gd name="connsiteY0" fmla="*/ 4067033 h 4067033"/>
                <a:gd name="connsiteX1" fmla="*/ 2265529 w 4653887"/>
                <a:gd name="connsiteY1" fmla="*/ 3930556 h 4067033"/>
                <a:gd name="connsiteX2" fmla="*/ 2176818 w 4653887"/>
                <a:gd name="connsiteY2" fmla="*/ 3875965 h 4067033"/>
                <a:gd name="connsiteX3" fmla="*/ 2101756 w 4653887"/>
                <a:gd name="connsiteY3" fmla="*/ 3828197 h 4067033"/>
                <a:gd name="connsiteX4" fmla="*/ 2067636 w 4653887"/>
                <a:gd name="connsiteY4" fmla="*/ 3794078 h 4067033"/>
                <a:gd name="connsiteX5" fmla="*/ 2006221 w 4653887"/>
                <a:gd name="connsiteY5" fmla="*/ 3759959 h 4067033"/>
                <a:gd name="connsiteX6" fmla="*/ 1746914 w 4653887"/>
                <a:gd name="connsiteY6" fmla="*/ 3630305 h 4067033"/>
                <a:gd name="connsiteX7" fmla="*/ 1603612 w 4653887"/>
                <a:gd name="connsiteY7" fmla="*/ 3589362 h 4067033"/>
                <a:gd name="connsiteX8" fmla="*/ 1412544 w 4653887"/>
                <a:gd name="connsiteY8" fmla="*/ 3555242 h 4067033"/>
                <a:gd name="connsiteX9" fmla="*/ 1214651 w 4653887"/>
                <a:gd name="connsiteY9" fmla="*/ 3555242 h 4067033"/>
                <a:gd name="connsiteX10" fmla="*/ 968992 w 4653887"/>
                <a:gd name="connsiteY10" fmla="*/ 3555242 h 4067033"/>
                <a:gd name="connsiteX11" fmla="*/ 634621 w 4653887"/>
                <a:gd name="connsiteY11" fmla="*/ 3527947 h 4067033"/>
                <a:gd name="connsiteX12" fmla="*/ 634621 w 4653887"/>
                <a:gd name="connsiteY12" fmla="*/ 3364173 h 4067033"/>
                <a:gd name="connsiteX13" fmla="*/ 614150 w 4653887"/>
                <a:gd name="connsiteY13" fmla="*/ 3268639 h 4067033"/>
                <a:gd name="connsiteX14" fmla="*/ 600502 w 4653887"/>
                <a:gd name="connsiteY14" fmla="*/ 3214048 h 4067033"/>
                <a:gd name="connsiteX15" fmla="*/ 593678 w 4653887"/>
                <a:gd name="connsiteY15" fmla="*/ 3036627 h 4067033"/>
                <a:gd name="connsiteX16" fmla="*/ 566383 w 4653887"/>
                <a:gd name="connsiteY16" fmla="*/ 2927445 h 4067033"/>
                <a:gd name="connsiteX17" fmla="*/ 532263 w 4653887"/>
                <a:gd name="connsiteY17" fmla="*/ 2818263 h 4067033"/>
                <a:gd name="connsiteX18" fmla="*/ 498144 w 4653887"/>
                <a:gd name="connsiteY18" fmla="*/ 2750024 h 4067033"/>
                <a:gd name="connsiteX19" fmla="*/ 368490 w 4653887"/>
                <a:gd name="connsiteY19" fmla="*/ 2456597 h 4067033"/>
                <a:gd name="connsiteX20" fmla="*/ 204717 w 4653887"/>
                <a:gd name="connsiteY20" fmla="*/ 2217762 h 4067033"/>
                <a:gd name="connsiteX21" fmla="*/ 95535 w 4653887"/>
                <a:gd name="connsiteY21" fmla="*/ 2088108 h 4067033"/>
                <a:gd name="connsiteX22" fmla="*/ 0 w 4653887"/>
                <a:gd name="connsiteY22" fmla="*/ 2013045 h 4067033"/>
                <a:gd name="connsiteX23" fmla="*/ 6824 w 4653887"/>
                <a:gd name="connsiteY23" fmla="*/ 1119117 h 4067033"/>
                <a:gd name="connsiteX24" fmla="*/ 54592 w 4653887"/>
                <a:gd name="connsiteY24" fmla="*/ 982639 h 4067033"/>
                <a:gd name="connsiteX25" fmla="*/ 75063 w 4653887"/>
                <a:gd name="connsiteY25" fmla="*/ 887105 h 4067033"/>
                <a:gd name="connsiteX26" fmla="*/ 668741 w 4653887"/>
                <a:gd name="connsiteY26" fmla="*/ 593678 h 4067033"/>
                <a:gd name="connsiteX27" fmla="*/ 887105 w 4653887"/>
                <a:gd name="connsiteY27" fmla="*/ 457200 h 4067033"/>
                <a:gd name="connsiteX28" fmla="*/ 989463 w 4653887"/>
                <a:gd name="connsiteY28" fmla="*/ 348018 h 4067033"/>
                <a:gd name="connsiteX29" fmla="*/ 1084997 w 4653887"/>
                <a:gd name="connsiteY29" fmla="*/ 259308 h 4067033"/>
                <a:gd name="connsiteX30" fmla="*/ 1214651 w 4653887"/>
                <a:gd name="connsiteY30" fmla="*/ 61415 h 4067033"/>
                <a:gd name="connsiteX31" fmla="*/ 1269242 w 4653887"/>
                <a:gd name="connsiteY31" fmla="*/ 13648 h 4067033"/>
                <a:gd name="connsiteX32" fmla="*/ 1323833 w 4653887"/>
                <a:gd name="connsiteY32" fmla="*/ 0 h 4067033"/>
                <a:gd name="connsiteX33" fmla="*/ 1426192 w 4653887"/>
                <a:gd name="connsiteY33" fmla="*/ 40944 h 4067033"/>
                <a:gd name="connsiteX34" fmla="*/ 2101756 w 4653887"/>
                <a:gd name="connsiteY34" fmla="*/ 361666 h 4067033"/>
                <a:gd name="connsiteX35" fmla="*/ 2586251 w 4653887"/>
                <a:gd name="connsiteY35" fmla="*/ 443553 h 4067033"/>
                <a:gd name="connsiteX36" fmla="*/ 2654490 w 4653887"/>
                <a:gd name="connsiteY36" fmla="*/ 511791 h 4067033"/>
                <a:gd name="connsiteX37" fmla="*/ 2982036 w 4653887"/>
                <a:gd name="connsiteY37" fmla="*/ 818866 h 4067033"/>
                <a:gd name="connsiteX38" fmla="*/ 3179929 w 4653887"/>
                <a:gd name="connsiteY38" fmla="*/ 955344 h 4067033"/>
                <a:gd name="connsiteX39" fmla="*/ 3384645 w 4653887"/>
                <a:gd name="connsiteY39" fmla="*/ 1071350 h 4067033"/>
                <a:gd name="connsiteX40" fmla="*/ 3562066 w 4653887"/>
                <a:gd name="connsiteY40" fmla="*/ 1248770 h 4067033"/>
                <a:gd name="connsiteX41" fmla="*/ 3821374 w 4653887"/>
                <a:gd name="connsiteY41" fmla="*/ 1398896 h 4067033"/>
                <a:gd name="connsiteX42" fmla="*/ 4196687 w 4653887"/>
                <a:gd name="connsiteY42" fmla="*/ 1617260 h 4067033"/>
                <a:gd name="connsiteX43" fmla="*/ 4387756 w 4653887"/>
                <a:gd name="connsiteY43" fmla="*/ 1733266 h 4067033"/>
                <a:gd name="connsiteX44" fmla="*/ 4653887 w 4653887"/>
                <a:gd name="connsiteY44" fmla="*/ 2163170 h 4067033"/>
                <a:gd name="connsiteX45" fmla="*/ 4653887 w 4653887"/>
                <a:gd name="connsiteY45" fmla="*/ 2265529 h 4067033"/>
                <a:gd name="connsiteX46" fmla="*/ 4196687 w 4653887"/>
                <a:gd name="connsiteY46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361666 w 4647063"/>
                <a:gd name="connsiteY19" fmla="*/ 2456597 h 4067033"/>
                <a:gd name="connsiteX20" fmla="*/ 197893 w 4647063"/>
                <a:gd name="connsiteY20" fmla="*/ 2217762 h 4067033"/>
                <a:gd name="connsiteX21" fmla="*/ 88711 w 4647063"/>
                <a:gd name="connsiteY21" fmla="*/ 2088108 h 4067033"/>
                <a:gd name="connsiteX22" fmla="*/ 0 w 4647063"/>
                <a:gd name="connsiteY22" fmla="*/ 1119117 h 4067033"/>
                <a:gd name="connsiteX23" fmla="*/ 47768 w 4647063"/>
                <a:gd name="connsiteY23" fmla="*/ 982639 h 4067033"/>
                <a:gd name="connsiteX24" fmla="*/ 68239 w 4647063"/>
                <a:gd name="connsiteY24" fmla="*/ 887105 h 4067033"/>
                <a:gd name="connsiteX25" fmla="*/ 661917 w 4647063"/>
                <a:gd name="connsiteY25" fmla="*/ 593678 h 4067033"/>
                <a:gd name="connsiteX26" fmla="*/ 880281 w 4647063"/>
                <a:gd name="connsiteY26" fmla="*/ 457200 h 4067033"/>
                <a:gd name="connsiteX27" fmla="*/ 982639 w 4647063"/>
                <a:gd name="connsiteY27" fmla="*/ 348018 h 4067033"/>
                <a:gd name="connsiteX28" fmla="*/ 1078173 w 4647063"/>
                <a:gd name="connsiteY28" fmla="*/ 259308 h 4067033"/>
                <a:gd name="connsiteX29" fmla="*/ 1207827 w 4647063"/>
                <a:gd name="connsiteY29" fmla="*/ 61415 h 4067033"/>
                <a:gd name="connsiteX30" fmla="*/ 1262418 w 4647063"/>
                <a:gd name="connsiteY30" fmla="*/ 13648 h 4067033"/>
                <a:gd name="connsiteX31" fmla="*/ 1317009 w 4647063"/>
                <a:gd name="connsiteY31" fmla="*/ 0 h 4067033"/>
                <a:gd name="connsiteX32" fmla="*/ 1419368 w 4647063"/>
                <a:gd name="connsiteY32" fmla="*/ 40944 h 4067033"/>
                <a:gd name="connsiteX33" fmla="*/ 2094932 w 4647063"/>
                <a:gd name="connsiteY33" fmla="*/ 361666 h 4067033"/>
                <a:gd name="connsiteX34" fmla="*/ 2579427 w 4647063"/>
                <a:gd name="connsiteY34" fmla="*/ 443553 h 4067033"/>
                <a:gd name="connsiteX35" fmla="*/ 2647666 w 4647063"/>
                <a:gd name="connsiteY35" fmla="*/ 511791 h 4067033"/>
                <a:gd name="connsiteX36" fmla="*/ 2975212 w 4647063"/>
                <a:gd name="connsiteY36" fmla="*/ 818866 h 4067033"/>
                <a:gd name="connsiteX37" fmla="*/ 3173105 w 4647063"/>
                <a:gd name="connsiteY37" fmla="*/ 955344 h 4067033"/>
                <a:gd name="connsiteX38" fmla="*/ 3377821 w 4647063"/>
                <a:gd name="connsiteY38" fmla="*/ 1071350 h 4067033"/>
                <a:gd name="connsiteX39" fmla="*/ 3555242 w 4647063"/>
                <a:gd name="connsiteY39" fmla="*/ 1248770 h 4067033"/>
                <a:gd name="connsiteX40" fmla="*/ 3814550 w 4647063"/>
                <a:gd name="connsiteY40" fmla="*/ 1398896 h 4067033"/>
                <a:gd name="connsiteX41" fmla="*/ 4189863 w 4647063"/>
                <a:gd name="connsiteY41" fmla="*/ 1617260 h 4067033"/>
                <a:gd name="connsiteX42" fmla="*/ 4380932 w 4647063"/>
                <a:gd name="connsiteY42" fmla="*/ 1733266 h 4067033"/>
                <a:gd name="connsiteX43" fmla="*/ 4647063 w 4647063"/>
                <a:gd name="connsiteY43" fmla="*/ 2163170 h 4067033"/>
                <a:gd name="connsiteX44" fmla="*/ 4647063 w 4647063"/>
                <a:gd name="connsiteY44" fmla="*/ 2265529 h 4067033"/>
                <a:gd name="connsiteX45" fmla="*/ 4189863 w 4647063"/>
                <a:gd name="connsiteY45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361666 w 4647063"/>
                <a:gd name="connsiteY19" fmla="*/ 2456597 h 4067033"/>
                <a:gd name="connsiteX20" fmla="*/ 197893 w 4647063"/>
                <a:gd name="connsiteY20" fmla="*/ 2217762 h 4067033"/>
                <a:gd name="connsiteX21" fmla="*/ 0 w 4647063"/>
                <a:gd name="connsiteY21" fmla="*/ 1119117 h 4067033"/>
                <a:gd name="connsiteX22" fmla="*/ 47768 w 4647063"/>
                <a:gd name="connsiteY22" fmla="*/ 982639 h 4067033"/>
                <a:gd name="connsiteX23" fmla="*/ 68239 w 4647063"/>
                <a:gd name="connsiteY23" fmla="*/ 887105 h 4067033"/>
                <a:gd name="connsiteX24" fmla="*/ 661917 w 4647063"/>
                <a:gd name="connsiteY24" fmla="*/ 593678 h 4067033"/>
                <a:gd name="connsiteX25" fmla="*/ 880281 w 4647063"/>
                <a:gd name="connsiteY25" fmla="*/ 457200 h 4067033"/>
                <a:gd name="connsiteX26" fmla="*/ 982639 w 4647063"/>
                <a:gd name="connsiteY26" fmla="*/ 348018 h 4067033"/>
                <a:gd name="connsiteX27" fmla="*/ 1078173 w 4647063"/>
                <a:gd name="connsiteY27" fmla="*/ 259308 h 4067033"/>
                <a:gd name="connsiteX28" fmla="*/ 1207827 w 4647063"/>
                <a:gd name="connsiteY28" fmla="*/ 61415 h 4067033"/>
                <a:gd name="connsiteX29" fmla="*/ 1262418 w 4647063"/>
                <a:gd name="connsiteY29" fmla="*/ 13648 h 4067033"/>
                <a:gd name="connsiteX30" fmla="*/ 1317009 w 4647063"/>
                <a:gd name="connsiteY30" fmla="*/ 0 h 4067033"/>
                <a:gd name="connsiteX31" fmla="*/ 1419368 w 4647063"/>
                <a:gd name="connsiteY31" fmla="*/ 40944 h 4067033"/>
                <a:gd name="connsiteX32" fmla="*/ 2094932 w 4647063"/>
                <a:gd name="connsiteY32" fmla="*/ 361666 h 4067033"/>
                <a:gd name="connsiteX33" fmla="*/ 2579427 w 4647063"/>
                <a:gd name="connsiteY33" fmla="*/ 443553 h 4067033"/>
                <a:gd name="connsiteX34" fmla="*/ 2647666 w 4647063"/>
                <a:gd name="connsiteY34" fmla="*/ 511791 h 4067033"/>
                <a:gd name="connsiteX35" fmla="*/ 2975212 w 4647063"/>
                <a:gd name="connsiteY35" fmla="*/ 818866 h 4067033"/>
                <a:gd name="connsiteX36" fmla="*/ 3173105 w 4647063"/>
                <a:gd name="connsiteY36" fmla="*/ 955344 h 4067033"/>
                <a:gd name="connsiteX37" fmla="*/ 3377821 w 4647063"/>
                <a:gd name="connsiteY37" fmla="*/ 1071350 h 4067033"/>
                <a:gd name="connsiteX38" fmla="*/ 3555242 w 4647063"/>
                <a:gd name="connsiteY38" fmla="*/ 1248770 h 4067033"/>
                <a:gd name="connsiteX39" fmla="*/ 3814550 w 4647063"/>
                <a:gd name="connsiteY39" fmla="*/ 1398896 h 4067033"/>
                <a:gd name="connsiteX40" fmla="*/ 4189863 w 4647063"/>
                <a:gd name="connsiteY40" fmla="*/ 1617260 h 4067033"/>
                <a:gd name="connsiteX41" fmla="*/ 4380932 w 4647063"/>
                <a:gd name="connsiteY41" fmla="*/ 1733266 h 4067033"/>
                <a:gd name="connsiteX42" fmla="*/ 4647063 w 4647063"/>
                <a:gd name="connsiteY42" fmla="*/ 2163170 h 4067033"/>
                <a:gd name="connsiteX43" fmla="*/ 4647063 w 4647063"/>
                <a:gd name="connsiteY43" fmla="*/ 2265529 h 4067033"/>
                <a:gd name="connsiteX44" fmla="*/ 4189863 w 4647063"/>
                <a:gd name="connsiteY44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361666 w 4647063"/>
                <a:gd name="connsiteY19" fmla="*/ 2456597 h 4067033"/>
                <a:gd name="connsiteX20" fmla="*/ 0 w 4647063"/>
                <a:gd name="connsiteY20" fmla="*/ 1119117 h 4067033"/>
                <a:gd name="connsiteX21" fmla="*/ 47768 w 4647063"/>
                <a:gd name="connsiteY21" fmla="*/ 982639 h 4067033"/>
                <a:gd name="connsiteX22" fmla="*/ 68239 w 4647063"/>
                <a:gd name="connsiteY22" fmla="*/ 887105 h 4067033"/>
                <a:gd name="connsiteX23" fmla="*/ 661917 w 4647063"/>
                <a:gd name="connsiteY23" fmla="*/ 593678 h 4067033"/>
                <a:gd name="connsiteX24" fmla="*/ 880281 w 4647063"/>
                <a:gd name="connsiteY24" fmla="*/ 457200 h 4067033"/>
                <a:gd name="connsiteX25" fmla="*/ 982639 w 4647063"/>
                <a:gd name="connsiteY25" fmla="*/ 348018 h 4067033"/>
                <a:gd name="connsiteX26" fmla="*/ 1078173 w 4647063"/>
                <a:gd name="connsiteY26" fmla="*/ 259308 h 4067033"/>
                <a:gd name="connsiteX27" fmla="*/ 1207827 w 4647063"/>
                <a:gd name="connsiteY27" fmla="*/ 61415 h 4067033"/>
                <a:gd name="connsiteX28" fmla="*/ 1262418 w 4647063"/>
                <a:gd name="connsiteY28" fmla="*/ 13648 h 4067033"/>
                <a:gd name="connsiteX29" fmla="*/ 1317009 w 4647063"/>
                <a:gd name="connsiteY29" fmla="*/ 0 h 4067033"/>
                <a:gd name="connsiteX30" fmla="*/ 1419368 w 4647063"/>
                <a:gd name="connsiteY30" fmla="*/ 40944 h 4067033"/>
                <a:gd name="connsiteX31" fmla="*/ 2094932 w 4647063"/>
                <a:gd name="connsiteY31" fmla="*/ 361666 h 4067033"/>
                <a:gd name="connsiteX32" fmla="*/ 2579427 w 4647063"/>
                <a:gd name="connsiteY32" fmla="*/ 443553 h 4067033"/>
                <a:gd name="connsiteX33" fmla="*/ 2647666 w 4647063"/>
                <a:gd name="connsiteY33" fmla="*/ 511791 h 4067033"/>
                <a:gd name="connsiteX34" fmla="*/ 2975212 w 4647063"/>
                <a:gd name="connsiteY34" fmla="*/ 818866 h 4067033"/>
                <a:gd name="connsiteX35" fmla="*/ 3173105 w 4647063"/>
                <a:gd name="connsiteY35" fmla="*/ 955344 h 4067033"/>
                <a:gd name="connsiteX36" fmla="*/ 3377821 w 4647063"/>
                <a:gd name="connsiteY36" fmla="*/ 1071350 h 4067033"/>
                <a:gd name="connsiteX37" fmla="*/ 3555242 w 4647063"/>
                <a:gd name="connsiteY37" fmla="*/ 1248770 h 4067033"/>
                <a:gd name="connsiteX38" fmla="*/ 3814550 w 4647063"/>
                <a:gd name="connsiteY38" fmla="*/ 1398896 h 4067033"/>
                <a:gd name="connsiteX39" fmla="*/ 4189863 w 4647063"/>
                <a:gd name="connsiteY39" fmla="*/ 1617260 h 4067033"/>
                <a:gd name="connsiteX40" fmla="*/ 4380932 w 4647063"/>
                <a:gd name="connsiteY40" fmla="*/ 1733266 h 4067033"/>
                <a:gd name="connsiteX41" fmla="*/ 4647063 w 4647063"/>
                <a:gd name="connsiteY41" fmla="*/ 2163170 h 4067033"/>
                <a:gd name="connsiteX42" fmla="*/ 4647063 w 4647063"/>
                <a:gd name="connsiteY42" fmla="*/ 2265529 h 4067033"/>
                <a:gd name="connsiteX43" fmla="*/ 4189863 w 4647063"/>
                <a:gd name="connsiteY43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491320 w 4647063"/>
                <a:gd name="connsiteY18" fmla="*/ 2750024 h 4067033"/>
                <a:gd name="connsiteX19" fmla="*/ 0 w 4647063"/>
                <a:gd name="connsiteY19" fmla="*/ 1119117 h 4067033"/>
                <a:gd name="connsiteX20" fmla="*/ 47768 w 4647063"/>
                <a:gd name="connsiteY20" fmla="*/ 982639 h 4067033"/>
                <a:gd name="connsiteX21" fmla="*/ 68239 w 4647063"/>
                <a:gd name="connsiteY21" fmla="*/ 887105 h 4067033"/>
                <a:gd name="connsiteX22" fmla="*/ 661917 w 4647063"/>
                <a:gd name="connsiteY22" fmla="*/ 593678 h 4067033"/>
                <a:gd name="connsiteX23" fmla="*/ 880281 w 4647063"/>
                <a:gd name="connsiteY23" fmla="*/ 457200 h 4067033"/>
                <a:gd name="connsiteX24" fmla="*/ 982639 w 4647063"/>
                <a:gd name="connsiteY24" fmla="*/ 348018 h 4067033"/>
                <a:gd name="connsiteX25" fmla="*/ 1078173 w 4647063"/>
                <a:gd name="connsiteY25" fmla="*/ 259308 h 4067033"/>
                <a:gd name="connsiteX26" fmla="*/ 1207827 w 4647063"/>
                <a:gd name="connsiteY26" fmla="*/ 61415 h 4067033"/>
                <a:gd name="connsiteX27" fmla="*/ 1262418 w 4647063"/>
                <a:gd name="connsiteY27" fmla="*/ 13648 h 4067033"/>
                <a:gd name="connsiteX28" fmla="*/ 1317009 w 4647063"/>
                <a:gd name="connsiteY28" fmla="*/ 0 h 4067033"/>
                <a:gd name="connsiteX29" fmla="*/ 1419368 w 4647063"/>
                <a:gd name="connsiteY29" fmla="*/ 40944 h 4067033"/>
                <a:gd name="connsiteX30" fmla="*/ 2094932 w 4647063"/>
                <a:gd name="connsiteY30" fmla="*/ 361666 h 4067033"/>
                <a:gd name="connsiteX31" fmla="*/ 2579427 w 4647063"/>
                <a:gd name="connsiteY31" fmla="*/ 443553 h 4067033"/>
                <a:gd name="connsiteX32" fmla="*/ 2647666 w 4647063"/>
                <a:gd name="connsiteY32" fmla="*/ 511791 h 4067033"/>
                <a:gd name="connsiteX33" fmla="*/ 2975212 w 4647063"/>
                <a:gd name="connsiteY33" fmla="*/ 818866 h 4067033"/>
                <a:gd name="connsiteX34" fmla="*/ 3173105 w 4647063"/>
                <a:gd name="connsiteY34" fmla="*/ 955344 h 4067033"/>
                <a:gd name="connsiteX35" fmla="*/ 3377821 w 4647063"/>
                <a:gd name="connsiteY35" fmla="*/ 1071350 h 4067033"/>
                <a:gd name="connsiteX36" fmla="*/ 3555242 w 4647063"/>
                <a:gd name="connsiteY36" fmla="*/ 1248770 h 4067033"/>
                <a:gd name="connsiteX37" fmla="*/ 3814550 w 4647063"/>
                <a:gd name="connsiteY37" fmla="*/ 1398896 h 4067033"/>
                <a:gd name="connsiteX38" fmla="*/ 4189863 w 4647063"/>
                <a:gd name="connsiteY38" fmla="*/ 1617260 h 4067033"/>
                <a:gd name="connsiteX39" fmla="*/ 4380932 w 4647063"/>
                <a:gd name="connsiteY39" fmla="*/ 1733266 h 4067033"/>
                <a:gd name="connsiteX40" fmla="*/ 4647063 w 4647063"/>
                <a:gd name="connsiteY40" fmla="*/ 2163170 h 4067033"/>
                <a:gd name="connsiteX41" fmla="*/ 4647063 w 4647063"/>
                <a:gd name="connsiteY41" fmla="*/ 2265529 h 4067033"/>
                <a:gd name="connsiteX42" fmla="*/ 4189863 w 4647063"/>
                <a:gd name="connsiteY42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525439 w 4647063"/>
                <a:gd name="connsiteY17" fmla="*/ 2818263 h 4067033"/>
                <a:gd name="connsiteX18" fmla="*/ 0 w 4647063"/>
                <a:gd name="connsiteY18" fmla="*/ 1119117 h 4067033"/>
                <a:gd name="connsiteX19" fmla="*/ 47768 w 4647063"/>
                <a:gd name="connsiteY19" fmla="*/ 982639 h 4067033"/>
                <a:gd name="connsiteX20" fmla="*/ 68239 w 4647063"/>
                <a:gd name="connsiteY20" fmla="*/ 887105 h 4067033"/>
                <a:gd name="connsiteX21" fmla="*/ 661917 w 4647063"/>
                <a:gd name="connsiteY21" fmla="*/ 593678 h 4067033"/>
                <a:gd name="connsiteX22" fmla="*/ 880281 w 4647063"/>
                <a:gd name="connsiteY22" fmla="*/ 457200 h 4067033"/>
                <a:gd name="connsiteX23" fmla="*/ 982639 w 4647063"/>
                <a:gd name="connsiteY23" fmla="*/ 348018 h 4067033"/>
                <a:gd name="connsiteX24" fmla="*/ 1078173 w 4647063"/>
                <a:gd name="connsiteY24" fmla="*/ 259308 h 4067033"/>
                <a:gd name="connsiteX25" fmla="*/ 1207827 w 4647063"/>
                <a:gd name="connsiteY25" fmla="*/ 61415 h 4067033"/>
                <a:gd name="connsiteX26" fmla="*/ 1262418 w 4647063"/>
                <a:gd name="connsiteY26" fmla="*/ 13648 h 4067033"/>
                <a:gd name="connsiteX27" fmla="*/ 1317009 w 4647063"/>
                <a:gd name="connsiteY27" fmla="*/ 0 h 4067033"/>
                <a:gd name="connsiteX28" fmla="*/ 1419368 w 4647063"/>
                <a:gd name="connsiteY28" fmla="*/ 40944 h 4067033"/>
                <a:gd name="connsiteX29" fmla="*/ 2094932 w 4647063"/>
                <a:gd name="connsiteY29" fmla="*/ 361666 h 4067033"/>
                <a:gd name="connsiteX30" fmla="*/ 2579427 w 4647063"/>
                <a:gd name="connsiteY30" fmla="*/ 443553 h 4067033"/>
                <a:gd name="connsiteX31" fmla="*/ 2647666 w 4647063"/>
                <a:gd name="connsiteY31" fmla="*/ 511791 h 4067033"/>
                <a:gd name="connsiteX32" fmla="*/ 2975212 w 4647063"/>
                <a:gd name="connsiteY32" fmla="*/ 818866 h 4067033"/>
                <a:gd name="connsiteX33" fmla="*/ 3173105 w 4647063"/>
                <a:gd name="connsiteY33" fmla="*/ 955344 h 4067033"/>
                <a:gd name="connsiteX34" fmla="*/ 3377821 w 4647063"/>
                <a:gd name="connsiteY34" fmla="*/ 1071350 h 4067033"/>
                <a:gd name="connsiteX35" fmla="*/ 3555242 w 4647063"/>
                <a:gd name="connsiteY35" fmla="*/ 1248770 h 4067033"/>
                <a:gd name="connsiteX36" fmla="*/ 3814550 w 4647063"/>
                <a:gd name="connsiteY36" fmla="*/ 1398896 h 4067033"/>
                <a:gd name="connsiteX37" fmla="*/ 4189863 w 4647063"/>
                <a:gd name="connsiteY37" fmla="*/ 1617260 h 4067033"/>
                <a:gd name="connsiteX38" fmla="*/ 4380932 w 4647063"/>
                <a:gd name="connsiteY38" fmla="*/ 1733266 h 4067033"/>
                <a:gd name="connsiteX39" fmla="*/ 4647063 w 4647063"/>
                <a:gd name="connsiteY39" fmla="*/ 2163170 h 4067033"/>
                <a:gd name="connsiteX40" fmla="*/ 4647063 w 4647063"/>
                <a:gd name="connsiteY40" fmla="*/ 2265529 h 4067033"/>
                <a:gd name="connsiteX41" fmla="*/ 4189863 w 4647063"/>
                <a:gd name="connsiteY41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559559 w 4647063"/>
                <a:gd name="connsiteY16" fmla="*/ 2927445 h 4067033"/>
                <a:gd name="connsiteX17" fmla="*/ 0 w 4647063"/>
                <a:gd name="connsiteY17" fmla="*/ 1119117 h 4067033"/>
                <a:gd name="connsiteX18" fmla="*/ 47768 w 4647063"/>
                <a:gd name="connsiteY18" fmla="*/ 982639 h 4067033"/>
                <a:gd name="connsiteX19" fmla="*/ 68239 w 4647063"/>
                <a:gd name="connsiteY19" fmla="*/ 887105 h 4067033"/>
                <a:gd name="connsiteX20" fmla="*/ 661917 w 4647063"/>
                <a:gd name="connsiteY20" fmla="*/ 593678 h 4067033"/>
                <a:gd name="connsiteX21" fmla="*/ 880281 w 4647063"/>
                <a:gd name="connsiteY21" fmla="*/ 457200 h 4067033"/>
                <a:gd name="connsiteX22" fmla="*/ 982639 w 4647063"/>
                <a:gd name="connsiteY22" fmla="*/ 348018 h 4067033"/>
                <a:gd name="connsiteX23" fmla="*/ 1078173 w 4647063"/>
                <a:gd name="connsiteY23" fmla="*/ 259308 h 4067033"/>
                <a:gd name="connsiteX24" fmla="*/ 1207827 w 4647063"/>
                <a:gd name="connsiteY24" fmla="*/ 61415 h 4067033"/>
                <a:gd name="connsiteX25" fmla="*/ 1262418 w 4647063"/>
                <a:gd name="connsiteY25" fmla="*/ 13648 h 4067033"/>
                <a:gd name="connsiteX26" fmla="*/ 1317009 w 4647063"/>
                <a:gd name="connsiteY26" fmla="*/ 0 h 4067033"/>
                <a:gd name="connsiteX27" fmla="*/ 1419368 w 4647063"/>
                <a:gd name="connsiteY27" fmla="*/ 40944 h 4067033"/>
                <a:gd name="connsiteX28" fmla="*/ 2094932 w 4647063"/>
                <a:gd name="connsiteY28" fmla="*/ 361666 h 4067033"/>
                <a:gd name="connsiteX29" fmla="*/ 2579427 w 4647063"/>
                <a:gd name="connsiteY29" fmla="*/ 443553 h 4067033"/>
                <a:gd name="connsiteX30" fmla="*/ 2647666 w 4647063"/>
                <a:gd name="connsiteY30" fmla="*/ 511791 h 4067033"/>
                <a:gd name="connsiteX31" fmla="*/ 2975212 w 4647063"/>
                <a:gd name="connsiteY31" fmla="*/ 818866 h 4067033"/>
                <a:gd name="connsiteX32" fmla="*/ 3173105 w 4647063"/>
                <a:gd name="connsiteY32" fmla="*/ 955344 h 4067033"/>
                <a:gd name="connsiteX33" fmla="*/ 3377821 w 4647063"/>
                <a:gd name="connsiteY33" fmla="*/ 1071350 h 4067033"/>
                <a:gd name="connsiteX34" fmla="*/ 3555242 w 4647063"/>
                <a:gd name="connsiteY34" fmla="*/ 1248770 h 4067033"/>
                <a:gd name="connsiteX35" fmla="*/ 3814550 w 4647063"/>
                <a:gd name="connsiteY35" fmla="*/ 1398896 h 4067033"/>
                <a:gd name="connsiteX36" fmla="*/ 4189863 w 4647063"/>
                <a:gd name="connsiteY36" fmla="*/ 1617260 h 4067033"/>
                <a:gd name="connsiteX37" fmla="*/ 4380932 w 4647063"/>
                <a:gd name="connsiteY37" fmla="*/ 1733266 h 4067033"/>
                <a:gd name="connsiteX38" fmla="*/ 4647063 w 4647063"/>
                <a:gd name="connsiteY38" fmla="*/ 2163170 h 4067033"/>
                <a:gd name="connsiteX39" fmla="*/ 4647063 w 4647063"/>
                <a:gd name="connsiteY39" fmla="*/ 2265529 h 4067033"/>
                <a:gd name="connsiteX40" fmla="*/ 4189863 w 4647063"/>
                <a:gd name="connsiteY40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586854 w 4647063"/>
                <a:gd name="connsiteY15" fmla="*/ 3036627 h 4067033"/>
                <a:gd name="connsiteX16" fmla="*/ 0 w 4647063"/>
                <a:gd name="connsiteY16" fmla="*/ 1119117 h 4067033"/>
                <a:gd name="connsiteX17" fmla="*/ 47768 w 4647063"/>
                <a:gd name="connsiteY17" fmla="*/ 982639 h 4067033"/>
                <a:gd name="connsiteX18" fmla="*/ 68239 w 4647063"/>
                <a:gd name="connsiteY18" fmla="*/ 887105 h 4067033"/>
                <a:gd name="connsiteX19" fmla="*/ 661917 w 4647063"/>
                <a:gd name="connsiteY19" fmla="*/ 593678 h 4067033"/>
                <a:gd name="connsiteX20" fmla="*/ 880281 w 4647063"/>
                <a:gd name="connsiteY20" fmla="*/ 457200 h 4067033"/>
                <a:gd name="connsiteX21" fmla="*/ 982639 w 4647063"/>
                <a:gd name="connsiteY21" fmla="*/ 348018 h 4067033"/>
                <a:gd name="connsiteX22" fmla="*/ 1078173 w 4647063"/>
                <a:gd name="connsiteY22" fmla="*/ 259308 h 4067033"/>
                <a:gd name="connsiteX23" fmla="*/ 1207827 w 4647063"/>
                <a:gd name="connsiteY23" fmla="*/ 61415 h 4067033"/>
                <a:gd name="connsiteX24" fmla="*/ 1262418 w 4647063"/>
                <a:gd name="connsiteY24" fmla="*/ 13648 h 4067033"/>
                <a:gd name="connsiteX25" fmla="*/ 1317009 w 4647063"/>
                <a:gd name="connsiteY25" fmla="*/ 0 h 4067033"/>
                <a:gd name="connsiteX26" fmla="*/ 1419368 w 4647063"/>
                <a:gd name="connsiteY26" fmla="*/ 40944 h 4067033"/>
                <a:gd name="connsiteX27" fmla="*/ 2094932 w 4647063"/>
                <a:gd name="connsiteY27" fmla="*/ 361666 h 4067033"/>
                <a:gd name="connsiteX28" fmla="*/ 2579427 w 4647063"/>
                <a:gd name="connsiteY28" fmla="*/ 443553 h 4067033"/>
                <a:gd name="connsiteX29" fmla="*/ 2647666 w 4647063"/>
                <a:gd name="connsiteY29" fmla="*/ 511791 h 4067033"/>
                <a:gd name="connsiteX30" fmla="*/ 2975212 w 4647063"/>
                <a:gd name="connsiteY30" fmla="*/ 818866 h 4067033"/>
                <a:gd name="connsiteX31" fmla="*/ 3173105 w 4647063"/>
                <a:gd name="connsiteY31" fmla="*/ 955344 h 4067033"/>
                <a:gd name="connsiteX32" fmla="*/ 3377821 w 4647063"/>
                <a:gd name="connsiteY32" fmla="*/ 1071350 h 4067033"/>
                <a:gd name="connsiteX33" fmla="*/ 3555242 w 4647063"/>
                <a:gd name="connsiteY33" fmla="*/ 1248770 h 4067033"/>
                <a:gd name="connsiteX34" fmla="*/ 3814550 w 4647063"/>
                <a:gd name="connsiteY34" fmla="*/ 1398896 h 4067033"/>
                <a:gd name="connsiteX35" fmla="*/ 4189863 w 4647063"/>
                <a:gd name="connsiteY35" fmla="*/ 1617260 h 4067033"/>
                <a:gd name="connsiteX36" fmla="*/ 4380932 w 4647063"/>
                <a:gd name="connsiteY36" fmla="*/ 1733266 h 4067033"/>
                <a:gd name="connsiteX37" fmla="*/ 4647063 w 4647063"/>
                <a:gd name="connsiteY37" fmla="*/ 2163170 h 4067033"/>
                <a:gd name="connsiteX38" fmla="*/ 4647063 w 4647063"/>
                <a:gd name="connsiteY38" fmla="*/ 2265529 h 4067033"/>
                <a:gd name="connsiteX39" fmla="*/ 4189863 w 4647063"/>
                <a:gd name="connsiteY39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593678 w 4647063"/>
                <a:gd name="connsiteY14" fmla="*/ 3214048 h 4067033"/>
                <a:gd name="connsiteX15" fmla="*/ 0 w 4647063"/>
                <a:gd name="connsiteY15" fmla="*/ 1119117 h 4067033"/>
                <a:gd name="connsiteX16" fmla="*/ 47768 w 4647063"/>
                <a:gd name="connsiteY16" fmla="*/ 982639 h 4067033"/>
                <a:gd name="connsiteX17" fmla="*/ 68239 w 4647063"/>
                <a:gd name="connsiteY17" fmla="*/ 887105 h 4067033"/>
                <a:gd name="connsiteX18" fmla="*/ 661917 w 4647063"/>
                <a:gd name="connsiteY18" fmla="*/ 593678 h 4067033"/>
                <a:gd name="connsiteX19" fmla="*/ 880281 w 4647063"/>
                <a:gd name="connsiteY19" fmla="*/ 457200 h 4067033"/>
                <a:gd name="connsiteX20" fmla="*/ 982639 w 4647063"/>
                <a:gd name="connsiteY20" fmla="*/ 348018 h 4067033"/>
                <a:gd name="connsiteX21" fmla="*/ 1078173 w 4647063"/>
                <a:gd name="connsiteY21" fmla="*/ 259308 h 4067033"/>
                <a:gd name="connsiteX22" fmla="*/ 1207827 w 4647063"/>
                <a:gd name="connsiteY22" fmla="*/ 61415 h 4067033"/>
                <a:gd name="connsiteX23" fmla="*/ 1262418 w 4647063"/>
                <a:gd name="connsiteY23" fmla="*/ 13648 h 4067033"/>
                <a:gd name="connsiteX24" fmla="*/ 1317009 w 4647063"/>
                <a:gd name="connsiteY24" fmla="*/ 0 h 4067033"/>
                <a:gd name="connsiteX25" fmla="*/ 1419368 w 4647063"/>
                <a:gd name="connsiteY25" fmla="*/ 40944 h 4067033"/>
                <a:gd name="connsiteX26" fmla="*/ 2094932 w 4647063"/>
                <a:gd name="connsiteY26" fmla="*/ 361666 h 4067033"/>
                <a:gd name="connsiteX27" fmla="*/ 2579427 w 4647063"/>
                <a:gd name="connsiteY27" fmla="*/ 443553 h 4067033"/>
                <a:gd name="connsiteX28" fmla="*/ 2647666 w 4647063"/>
                <a:gd name="connsiteY28" fmla="*/ 511791 h 4067033"/>
                <a:gd name="connsiteX29" fmla="*/ 2975212 w 4647063"/>
                <a:gd name="connsiteY29" fmla="*/ 818866 h 4067033"/>
                <a:gd name="connsiteX30" fmla="*/ 3173105 w 4647063"/>
                <a:gd name="connsiteY30" fmla="*/ 955344 h 4067033"/>
                <a:gd name="connsiteX31" fmla="*/ 3377821 w 4647063"/>
                <a:gd name="connsiteY31" fmla="*/ 1071350 h 4067033"/>
                <a:gd name="connsiteX32" fmla="*/ 3555242 w 4647063"/>
                <a:gd name="connsiteY32" fmla="*/ 1248770 h 4067033"/>
                <a:gd name="connsiteX33" fmla="*/ 3814550 w 4647063"/>
                <a:gd name="connsiteY33" fmla="*/ 1398896 h 4067033"/>
                <a:gd name="connsiteX34" fmla="*/ 4189863 w 4647063"/>
                <a:gd name="connsiteY34" fmla="*/ 1617260 h 4067033"/>
                <a:gd name="connsiteX35" fmla="*/ 4380932 w 4647063"/>
                <a:gd name="connsiteY35" fmla="*/ 1733266 h 4067033"/>
                <a:gd name="connsiteX36" fmla="*/ 4647063 w 4647063"/>
                <a:gd name="connsiteY36" fmla="*/ 2163170 h 4067033"/>
                <a:gd name="connsiteX37" fmla="*/ 4647063 w 4647063"/>
                <a:gd name="connsiteY37" fmla="*/ 2265529 h 4067033"/>
                <a:gd name="connsiteX38" fmla="*/ 4189863 w 4647063"/>
                <a:gd name="connsiteY38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607326 w 4647063"/>
                <a:gd name="connsiteY13" fmla="*/ 3268639 h 4067033"/>
                <a:gd name="connsiteX14" fmla="*/ 0 w 4647063"/>
                <a:gd name="connsiteY14" fmla="*/ 1119117 h 4067033"/>
                <a:gd name="connsiteX15" fmla="*/ 47768 w 4647063"/>
                <a:gd name="connsiteY15" fmla="*/ 982639 h 4067033"/>
                <a:gd name="connsiteX16" fmla="*/ 68239 w 4647063"/>
                <a:gd name="connsiteY16" fmla="*/ 887105 h 4067033"/>
                <a:gd name="connsiteX17" fmla="*/ 661917 w 4647063"/>
                <a:gd name="connsiteY17" fmla="*/ 593678 h 4067033"/>
                <a:gd name="connsiteX18" fmla="*/ 880281 w 4647063"/>
                <a:gd name="connsiteY18" fmla="*/ 457200 h 4067033"/>
                <a:gd name="connsiteX19" fmla="*/ 982639 w 4647063"/>
                <a:gd name="connsiteY19" fmla="*/ 348018 h 4067033"/>
                <a:gd name="connsiteX20" fmla="*/ 1078173 w 4647063"/>
                <a:gd name="connsiteY20" fmla="*/ 259308 h 4067033"/>
                <a:gd name="connsiteX21" fmla="*/ 1207827 w 4647063"/>
                <a:gd name="connsiteY21" fmla="*/ 61415 h 4067033"/>
                <a:gd name="connsiteX22" fmla="*/ 1262418 w 4647063"/>
                <a:gd name="connsiteY22" fmla="*/ 13648 h 4067033"/>
                <a:gd name="connsiteX23" fmla="*/ 1317009 w 4647063"/>
                <a:gd name="connsiteY23" fmla="*/ 0 h 4067033"/>
                <a:gd name="connsiteX24" fmla="*/ 1419368 w 4647063"/>
                <a:gd name="connsiteY24" fmla="*/ 40944 h 4067033"/>
                <a:gd name="connsiteX25" fmla="*/ 2094932 w 4647063"/>
                <a:gd name="connsiteY25" fmla="*/ 361666 h 4067033"/>
                <a:gd name="connsiteX26" fmla="*/ 2579427 w 4647063"/>
                <a:gd name="connsiteY26" fmla="*/ 443553 h 4067033"/>
                <a:gd name="connsiteX27" fmla="*/ 2647666 w 4647063"/>
                <a:gd name="connsiteY27" fmla="*/ 511791 h 4067033"/>
                <a:gd name="connsiteX28" fmla="*/ 2975212 w 4647063"/>
                <a:gd name="connsiteY28" fmla="*/ 818866 h 4067033"/>
                <a:gd name="connsiteX29" fmla="*/ 3173105 w 4647063"/>
                <a:gd name="connsiteY29" fmla="*/ 955344 h 4067033"/>
                <a:gd name="connsiteX30" fmla="*/ 3377821 w 4647063"/>
                <a:gd name="connsiteY30" fmla="*/ 1071350 h 4067033"/>
                <a:gd name="connsiteX31" fmla="*/ 3555242 w 4647063"/>
                <a:gd name="connsiteY31" fmla="*/ 1248770 h 4067033"/>
                <a:gd name="connsiteX32" fmla="*/ 3814550 w 4647063"/>
                <a:gd name="connsiteY32" fmla="*/ 1398896 h 4067033"/>
                <a:gd name="connsiteX33" fmla="*/ 4189863 w 4647063"/>
                <a:gd name="connsiteY33" fmla="*/ 1617260 h 4067033"/>
                <a:gd name="connsiteX34" fmla="*/ 4380932 w 4647063"/>
                <a:gd name="connsiteY34" fmla="*/ 1733266 h 4067033"/>
                <a:gd name="connsiteX35" fmla="*/ 4647063 w 4647063"/>
                <a:gd name="connsiteY35" fmla="*/ 2163170 h 4067033"/>
                <a:gd name="connsiteX36" fmla="*/ 4647063 w 4647063"/>
                <a:gd name="connsiteY36" fmla="*/ 2265529 h 4067033"/>
                <a:gd name="connsiteX37" fmla="*/ 4189863 w 4647063"/>
                <a:gd name="connsiteY37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627797 w 4647063"/>
                <a:gd name="connsiteY12" fmla="*/ 3364173 h 4067033"/>
                <a:gd name="connsiteX13" fmla="*/ 0 w 4647063"/>
                <a:gd name="connsiteY13" fmla="*/ 1119117 h 4067033"/>
                <a:gd name="connsiteX14" fmla="*/ 47768 w 4647063"/>
                <a:gd name="connsiteY14" fmla="*/ 982639 h 4067033"/>
                <a:gd name="connsiteX15" fmla="*/ 68239 w 4647063"/>
                <a:gd name="connsiteY15" fmla="*/ 887105 h 4067033"/>
                <a:gd name="connsiteX16" fmla="*/ 661917 w 4647063"/>
                <a:gd name="connsiteY16" fmla="*/ 593678 h 4067033"/>
                <a:gd name="connsiteX17" fmla="*/ 880281 w 4647063"/>
                <a:gd name="connsiteY17" fmla="*/ 457200 h 4067033"/>
                <a:gd name="connsiteX18" fmla="*/ 982639 w 4647063"/>
                <a:gd name="connsiteY18" fmla="*/ 348018 h 4067033"/>
                <a:gd name="connsiteX19" fmla="*/ 1078173 w 4647063"/>
                <a:gd name="connsiteY19" fmla="*/ 259308 h 4067033"/>
                <a:gd name="connsiteX20" fmla="*/ 1207827 w 4647063"/>
                <a:gd name="connsiteY20" fmla="*/ 61415 h 4067033"/>
                <a:gd name="connsiteX21" fmla="*/ 1262418 w 4647063"/>
                <a:gd name="connsiteY21" fmla="*/ 13648 h 4067033"/>
                <a:gd name="connsiteX22" fmla="*/ 1317009 w 4647063"/>
                <a:gd name="connsiteY22" fmla="*/ 0 h 4067033"/>
                <a:gd name="connsiteX23" fmla="*/ 1419368 w 4647063"/>
                <a:gd name="connsiteY23" fmla="*/ 40944 h 4067033"/>
                <a:gd name="connsiteX24" fmla="*/ 2094932 w 4647063"/>
                <a:gd name="connsiteY24" fmla="*/ 361666 h 4067033"/>
                <a:gd name="connsiteX25" fmla="*/ 2579427 w 4647063"/>
                <a:gd name="connsiteY25" fmla="*/ 443553 h 4067033"/>
                <a:gd name="connsiteX26" fmla="*/ 2647666 w 4647063"/>
                <a:gd name="connsiteY26" fmla="*/ 511791 h 4067033"/>
                <a:gd name="connsiteX27" fmla="*/ 2975212 w 4647063"/>
                <a:gd name="connsiteY27" fmla="*/ 818866 h 4067033"/>
                <a:gd name="connsiteX28" fmla="*/ 3173105 w 4647063"/>
                <a:gd name="connsiteY28" fmla="*/ 955344 h 4067033"/>
                <a:gd name="connsiteX29" fmla="*/ 3377821 w 4647063"/>
                <a:gd name="connsiteY29" fmla="*/ 1071350 h 4067033"/>
                <a:gd name="connsiteX30" fmla="*/ 3555242 w 4647063"/>
                <a:gd name="connsiteY30" fmla="*/ 1248770 h 4067033"/>
                <a:gd name="connsiteX31" fmla="*/ 3814550 w 4647063"/>
                <a:gd name="connsiteY31" fmla="*/ 1398896 h 4067033"/>
                <a:gd name="connsiteX32" fmla="*/ 4189863 w 4647063"/>
                <a:gd name="connsiteY32" fmla="*/ 1617260 h 4067033"/>
                <a:gd name="connsiteX33" fmla="*/ 4380932 w 4647063"/>
                <a:gd name="connsiteY33" fmla="*/ 1733266 h 4067033"/>
                <a:gd name="connsiteX34" fmla="*/ 4647063 w 4647063"/>
                <a:gd name="connsiteY34" fmla="*/ 2163170 h 4067033"/>
                <a:gd name="connsiteX35" fmla="*/ 4647063 w 4647063"/>
                <a:gd name="connsiteY35" fmla="*/ 2265529 h 4067033"/>
                <a:gd name="connsiteX36" fmla="*/ 4189863 w 4647063"/>
                <a:gd name="connsiteY36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627797 w 4647063"/>
                <a:gd name="connsiteY11" fmla="*/ 3527947 h 4067033"/>
                <a:gd name="connsiteX12" fmla="*/ 0 w 4647063"/>
                <a:gd name="connsiteY12" fmla="*/ 1119117 h 4067033"/>
                <a:gd name="connsiteX13" fmla="*/ 47768 w 4647063"/>
                <a:gd name="connsiteY13" fmla="*/ 982639 h 4067033"/>
                <a:gd name="connsiteX14" fmla="*/ 68239 w 4647063"/>
                <a:gd name="connsiteY14" fmla="*/ 887105 h 4067033"/>
                <a:gd name="connsiteX15" fmla="*/ 661917 w 4647063"/>
                <a:gd name="connsiteY15" fmla="*/ 593678 h 4067033"/>
                <a:gd name="connsiteX16" fmla="*/ 880281 w 4647063"/>
                <a:gd name="connsiteY16" fmla="*/ 457200 h 4067033"/>
                <a:gd name="connsiteX17" fmla="*/ 982639 w 4647063"/>
                <a:gd name="connsiteY17" fmla="*/ 348018 h 4067033"/>
                <a:gd name="connsiteX18" fmla="*/ 1078173 w 4647063"/>
                <a:gd name="connsiteY18" fmla="*/ 259308 h 4067033"/>
                <a:gd name="connsiteX19" fmla="*/ 1207827 w 4647063"/>
                <a:gd name="connsiteY19" fmla="*/ 61415 h 4067033"/>
                <a:gd name="connsiteX20" fmla="*/ 1262418 w 4647063"/>
                <a:gd name="connsiteY20" fmla="*/ 13648 h 4067033"/>
                <a:gd name="connsiteX21" fmla="*/ 1317009 w 4647063"/>
                <a:gd name="connsiteY21" fmla="*/ 0 h 4067033"/>
                <a:gd name="connsiteX22" fmla="*/ 1419368 w 4647063"/>
                <a:gd name="connsiteY22" fmla="*/ 40944 h 4067033"/>
                <a:gd name="connsiteX23" fmla="*/ 2094932 w 4647063"/>
                <a:gd name="connsiteY23" fmla="*/ 361666 h 4067033"/>
                <a:gd name="connsiteX24" fmla="*/ 2579427 w 4647063"/>
                <a:gd name="connsiteY24" fmla="*/ 443553 h 4067033"/>
                <a:gd name="connsiteX25" fmla="*/ 2647666 w 4647063"/>
                <a:gd name="connsiteY25" fmla="*/ 511791 h 4067033"/>
                <a:gd name="connsiteX26" fmla="*/ 2975212 w 4647063"/>
                <a:gd name="connsiteY26" fmla="*/ 818866 h 4067033"/>
                <a:gd name="connsiteX27" fmla="*/ 3173105 w 4647063"/>
                <a:gd name="connsiteY27" fmla="*/ 955344 h 4067033"/>
                <a:gd name="connsiteX28" fmla="*/ 3377821 w 4647063"/>
                <a:gd name="connsiteY28" fmla="*/ 1071350 h 4067033"/>
                <a:gd name="connsiteX29" fmla="*/ 3555242 w 4647063"/>
                <a:gd name="connsiteY29" fmla="*/ 1248770 h 4067033"/>
                <a:gd name="connsiteX30" fmla="*/ 3814550 w 4647063"/>
                <a:gd name="connsiteY30" fmla="*/ 1398896 h 4067033"/>
                <a:gd name="connsiteX31" fmla="*/ 4189863 w 4647063"/>
                <a:gd name="connsiteY31" fmla="*/ 1617260 h 4067033"/>
                <a:gd name="connsiteX32" fmla="*/ 4380932 w 4647063"/>
                <a:gd name="connsiteY32" fmla="*/ 1733266 h 4067033"/>
                <a:gd name="connsiteX33" fmla="*/ 4647063 w 4647063"/>
                <a:gd name="connsiteY33" fmla="*/ 2163170 h 4067033"/>
                <a:gd name="connsiteX34" fmla="*/ 4647063 w 4647063"/>
                <a:gd name="connsiteY34" fmla="*/ 2265529 h 4067033"/>
                <a:gd name="connsiteX35" fmla="*/ 4189863 w 4647063"/>
                <a:gd name="connsiteY35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962168 w 4647063"/>
                <a:gd name="connsiteY10" fmla="*/ 3555242 h 4067033"/>
                <a:gd name="connsiteX11" fmla="*/ 0 w 4647063"/>
                <a:gd name="connsiteY11" fmla="*/ 1119117 h 4067033"/>
                <a:gd name="connsiteX12" fmla="*/ 47768 w 4647063"/>
                <a:gd name="connsiteY12" fmla="*/ 982639 h 4067033"/>
                <a:gd name="connsiteX13" fmla="*/ 68239 w 4647063"/>
                <a:gd name="connsiteY13" fmla="*/ 887105 h 4067033"/>
                <a:gd name="connsiteX14" fmla="*/ 661917 w 4647063"/>
                <a:gd name="connsiteY14" fmla="*/ 593678 h 4067033"/>
                <a:gd name="connsiteX15" fmla="*/ 880281 w 4647063"/>
                <a:gd name="connsiteY15" fmla="*/ 457200 h 4067033"/>
                <a:gd name="connsiteX16" fmla="*/ 982639 w 4647063"/>
                <a:gd name="connsiteY16" fmla="*/ 348018 h 4067033"/>
                <a:gd name="connsiteX17" fmla="*/ 1078173 w 4647063"/>
                <a:gd name="connsiteY17" fmla="*/ 259308 h 4067033"/>
                <a:gd name="connsiteX18" fmla="*/ 1207827 w 4647063"/>
                <a:gd name="connsiteY18" fmla="*/ 61415 h 4067033"/>
                <a:gd name="connsiteX19" fmla="*/ 1262418 w 4647063"/>
                <a:gd name="connsiteY19" fmla="*/ 13648 h 4067033"/>
                <a:gd name="connsiteX20" fmla="*/ 1317009 w 4647063"/>
                <a:gd name="connsiteY20" fmla="*/ 0 h 4067033"/>
                <a:gd name="connsiteX21" fmla="*/ 1419368 w 4647063"/>
                <a:gd name="connsiteY21" fmla="*/ 40944 h 4067033"/>
                <a:gd name="connsiteX22" fmla="*/ 2094932 w 4647063"/>
                <a:gd name="connsiteY22" fmla="*/ 361666 h 4067033"/>
                <a:gd name="connsiteX23" fmla="*/ 2579427 w 4647063"/>
                <a:gd name="connsiteY23" fmla="*/ 443553 h 4067033"/>
                <a:gd name="connsiteX24" fmla="*/ 2647666 w 4647063"/>
                <a:gd name="connsiteY24" fmla="*/ 511791 h 4067033"/>
                <a:gd name="connsiteX25" fmla="*/ 2975212 w 4647063"/>
                <a:gd name="connsiteY25" fmla="*/ 818866 h 4067033"/>
                <a:gd name="connsiteX26" fmla="*/ 3173105 w 4647063"/>
                <a:gd name="connsiteY26" fmla="*/ 955344 h 4067033"/>
                <a:gd name="connsiteX27" fmla="*/ 3377821 w 4647063"/>
                <a:gd name="connsiteY27" fmla="*/ 1071350 h 4067033"/>
                <a:gd name="connsiteX28" fmla="*/ 3555242 w 4647063"/>
                <a:gd name="connsiteY28" fmla="*/ 1248770 h 4067033"/>
                <a:gd name="connsiteX29" fmla="*/ 3814550 w 4647063"/>
                <a:gd name="connsiteY29" fmla="*/ 1398896 h 4067033"/>
                <a:gd name="connsiteX30" fmla="*/ 4189863 w 4647063"/>
                <a:gd name="connsiteY30" fmla="*/ 1617260 h 4067033"/>
                <a:gd name="connsiteX31" fmla="*/ 4380932 w 4647063"/>
                <a:gd name="connsiteY31" fmla="*/ 1733266 h 4067033"/>
                <a:gd name="connsiteX32" fmla="*/ 4647063 w 4647063"/>
                <a:gd name="connsiteY32" fmla="*/ 2163170 h 4067033"/>
                <a:gd name="connsiteX33" fmla="*/ 4647063 w 4647063"/>
                <a:gd name="connsiteY33" fmla="*/ 2265529 h 4067033"/>
                <a:gd name="connsiteX34" fmla="*/ 4189863 w 4647063"/>
                <a:gd name="connsiteY34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1207827 w 4647063"/>
                <a:gd name="connsiteY9" fmla="*/ 3555242 h 4067033"/>
                <a:gd name="connsiteX10" fmla="*/ 0 w 4647063"/>
                <a:gd name="connsiteY10" fmla="*/ 1119117 h 4067033"/>
                <a:gd name="connsiteX11" fmla="*/ 47768 w 4647063"/>
                <a:gd name="connsiteY11" fmla="*/ 982639 h 4067033"/>
                <a:gd name="connsiteX12" fmla="*/ 68239 w 4647063"/>
                <a:gd name="connsiteY12" fmla="*/ 887105 h 4067033"/>
                <a:gd name="connsiteX13" fmla="*/ 661917 w 4647063"/>
                <a:gd name="connsiteY13" fmla="*/ 593678 h 4067033"/>
                <a:gd name="connsiteX14" fmla="*/ 880281 w 4647063"/>
                <a:gd name="connsiteY14" fmla="*/ 457200 h 4067033"/>
                <a:gd name="connsiteX15" fmla="*/ 982639 w 4647063"/>
                <a:gd name="connsiteY15" fmla="*/ 348018 h 4067033"/>
                <a:gd name="connsiteX16" fmla="*/ 1078173 w 4647063"/>
                <a:gd name="connsiteY16" fmla="*/ 259308 h 4067033"/>
                <a:gd name="connsiteX17" fmla="*/ 1207827 w 4647063"/>
                <a:gd name="connsiteY17" fmla="*/ 61415 h 4067033"/>
                <a:gd name="connsiteX18" fmla="*/ 1262418 w 4647063"/>
                <a:gd name="connsiteY18" fmla="*/ 13648 h 4067033"/>
                <a:gd name="connsiteX19" fmla="*/ 1317009 w 4647063"/>
                <a:gd name="connsiteY19" fmla="*/ 0 h 4067033"/>
                <a:gd name="connsiteX20" fmla="*/ 1419368 w 4647063"/>
                <a:gd name="connsiteY20" fmla="*/ 40944 h 4067033"/>
                <a:gd name="connsiteX21" fmla="*/ 2094932 w 4647063"/>
                <a:gd name="connsiteY21" fmla="*/ 361666 h 4067033"/>
                <a:gd name="connsiteX22" fmla="*/ 2579427 w 4647063"/>
                <a:gd name="connsiteY22" fmla="*/ 443553 h 4067033"/>
                <a:gd name="connsiteX23" fmla="*/ 2647666 w 4647063"/>
                <a:gd name="connsiteY23" fmla="*/ 511791 h 4067033"/>
                <a:gd name="connsiteX24" fmla="*/ 2975212 w 4647063"/>
                <a:gd name="connsiteY24" fmla="*/ 818866 h 4067033"/>
                <a:gd name="connsiteX25" fmla="*/ 3173105 w 4647063"/>
                <a:gd name="connsiteY25" fmla="*/ 955344 h 4067033"/>
                <a:gd name="connsiteX26" fmla="*/ 3377821 w 4647063"/>
                <a:gd name="connsiteY26" fmla="*/ 1071350 h 4067033"/>
                <a:gd name="connsiteX27" fmla="*/ 3555242 w 4647063"/>
                <a:gd name="connsiteY27" fmla="*/ 1248770 h 4067033"/>
                <a:gd name="connsiteX28" fmla="*/ 3814550 w 4647063"/>
                <a:gd name="connsiteY28" fmla="*/ 1398896 h 4067033"/>
                <a:gd name="connsiteX29" fmla="*/ 4189863 w 4647063"/>
                <a:gd name="connsiteY29" fmla="*/ 1617260 h 4067033"/>
                <a:gd name="connsiteX30" fmla="*/ 4380932 w 4647063"/>
                <a:gd name="connsiteY30" fmla="*/ 1733266 h 4067033"/>
                <a:gd name="connsiteX31" fmla="*/ 4647063 w 4647063"/>
                <a:gd name="connsiteY31" fmla="*/ 2163170 h 4067033"/>
                <a:gd name="connsiteX32" fmla="*/ 4647063 w 4647063"/>
                <a:gd name="connsiteY32" fmla="*/ 2265529 h 4067033"/>
                <a:gd name="connsiteX33" fmla="*/ 4189863 w 4647063"/>
                <a:gd name="connsiteY33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1405720 w 4647063"/>
                <a:gd name="connsiteY8" fmla="*/ 3555242 h 4067033"/>
                <a:gd name="connsiteX9" fmla="*/ 0 w 4647063"/>
                <a:gd name="connsiteY9" fmla="*/ 1119117 h 4067033"/>
                <a:gd name="connsiteX10" fmla="*/ 47768 w 4647063"/>
                <a:gd name="connsiteY10" fmla="*/ 982639 h 4067033"/>
                <a:gd name="connsiteX11" fmla="*/ 68239 w 4647063"/>
                <a:gd name="connsiteY11" fmla="*/ 887105 h 4067033"/>
                <a:gd name="connsiteX12" fmla="*/ 661917 w 4647063"/>
                <a:gd name="connsiteY12" fmla="*/ 593678 h 4067033"/>
                <a:gd name="connsiteX13" fmla="*/ 880281 w 4647063"/>
                <a:gd name="connsiteY13" fmla="*/ 457200 h 4067033"/>
                <a:gd name="connsiteX14" fmla="*/ 982639 w 4647063"/>
                <a:gd name="connsiteY14" fmla="*/ 348018 h 4067033"/>
                <a:gd name="connsiteX15" fmla="*/ 1078173 w 4647063"/>
                <a:gd name="connsiteY15" fmla="*/ 259308 h 4067033"/>
                <a:gd name="connsiteX16" fmla="*/ 1207827 w 4647063"/>
                <a:gd name="connsiteY16" fmla="*/ 61415 h 4067033"/>
                <a:gd name="connsiteX17" fmla="*/ 1262418 w 4647063"/>
                <a:gd name="connsiteY17" fmla="*/ 13648 h 4067033"/>
                <a:gd name="connsiteX18" fmla="*/ 1317009 w 4647063"/>
                <a:gd name="connsiteY18" fmla="*/ 0 h 4067033"/>
                <a:gd name="connsiteX19" fmla="*/ 1419368 w 4647063"/>
                <a:gd name="connsiteY19" fmla="*/ 40944 h 4067033"/>
                <a:gd name="connsiteX20" fmla="*/ 2094932 w 4647063"/>
                <a:gd name="connsiteY20" fmla="*/ 361666 h 4067033"/>
                <a:gd name="connsiteX21" fmla="*/ 2579427 w 4647063"/>
                <a:gd name="connsiteY21" fmla="*/ 443553 h 4067033"/>
                <a:gd name="connsiteX22" fmla="*/ 2647666 w 4647063"/>
                <a:gd name="connsiteY22" fmla="*/ 511791 h 4067033"/>
                <a:gd name="connsiteX23" fmla="*/ 2975212 w 4647063"/>
                <a:gd name="connsiteY23" fmla="*/ 818866 h 4067033"/>
                <a:gd name="connsiteX24" fmla="*/ 3173105 w 4647063"/>
                <a:gd name="connsiteY24" fmla="*/ 955344 h 4067033"/>
                <a:gd name="connsiteX25" fmla="*/ 3377821 w 4647063"/>
                <a:gd name="connsiteY25" fmla="*/ 1071350 h 4067033"/>
                <a:gd name="connsiteX26" fmla="*/ 3555242 w 4647063"/>
                <a:gd name="connsiteY26" fmla="*/ 1248770 h 4067033"/>
                <a:gd name="connsiteX27" fmla="*/ 3814550 w 4647063"/>
                <a:gd name="connsiteY27" fmla="*/ 1398896 h 4067033"/>
                <a:gd name="connsiteX28" fmla="*/ 4189863 w 4647063"/>
                <a:gd name="connsiteY28" fmla="*/ 1617260 h 4067033"/>
                <a:gd name="connsiteX29" fmla="*/ 4380932 w 4647063"/>
                <a:gd name="connsiteY29" fmla="*/ 1733266 h 4067033"/>
                <a:gd name="connsiteX30" fmla="*/ 4647063 w 4647063"/>
                <a:gd name="connsiteY30" fmla="*/ 2163170 h 4067033"/>
                <a:gd name="connsiteX31" fmla="*/ 4647063 w 4647063"/>
                <a:gd name="connsiteY31" fmla="*/ 2265529 h 4067033"/>
                <a:gd name="connsiteX32" fmla="*/ 4189863 w 4647063"/>
                <a:gd name="connsiteY32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1596788 w 4647063"/>
                <a:gd name="connsiteY7" fmla="*/ 3589362 h 4067033"/>
                <a:gd name="connsiteX8" fmla="*/ 0 w 4647063"/>
                <a:gd name="connsiteY8" fmla="*/ 1119117 h 4067033"/>
                <a:gd name="connsiteX9" fmla="*/ 47768 w 4647063"/>
                <a:gd name="connsiteY9" fmla="*/ 982639 h 4067033"/>
                <a:gd name="connsiteX10" fmla="*/ 68239 w 4647063"/>
                <a:gd name="connsiteY10" fmla="*/ 887105 h 4067033"/>
                <a:gd name="connsiteX11" fmla="*/ 661917 w 4647063"/>
                <a:gd name="connsiteY11" fmla="*/ 593678 h 4067033"/>
                <a:gd name="connsiteX12" fmla="*/ 880281 w 4647063"/>
                <a:gd name="connsiteY12" fmla="*/ 457200 h 4067033"/>
                <a:gd name="connsiteX13" fmla="*/ 982639 w 4647063"/>
                <a:gd name="connsiteY13" fmla="*/ 348018 h 4067033"/>
                <a:gd name="connsiteX14" fmla="*/ 1078173 w 4647063"/>
                <a:gd name="connsiteY14" fmla="*/ 259308 h 4067033"/>
                <a:gd name="connsiteX15" fmla="*/ 1207827 w 4647063"/>
                <a:gd name="connsiteY15" fmla="*/ 61415 h 4067033"/>
                <a:gd name="connsiteX16" fmla="*/ 1262418 w 4647063"/>
                <a:gd name="connsiteY16" fmla="*/ 13648 h 4067033"/>
                <a:gd name="connsiteX17" fmla="*/ 1317009 w 4647063"/>
                <a:gd name="connsiteY17" fmla="*/ 0 h 4067033"/>
                <a:gd name="connsiteX18" fmla="*/ 1419368 w 4647063"/>
                <a:gd name="connsiteY18" fmla="*/ 40944 h 4067033"/>
                <a:gd name="connsiteX19" fmla="*/ 2094932 w 4647063"/>
                <a:gd name="connsiteY19" fmla="*/ 361666 h 4067033"/>
                <a:gd name="connsiteX20" fmla="*/ 2579427 w 4647063"/>
                <a:gd name="connsiteY20" fmla="*/ 443553 h 4067033"/>
                <a:gd name="connsiteX21" fmla="*/ 2647666 w 4647063"/>
                <a:gd name="connsiteY21" fmla="*/ 511791 h 4067033"/>
                <a:gd name="connsiteX22" fmla="*/ 2975212 w 4647063"/>
                <a:gd name="connsiteY22" fmla="*/ 818866 h 4067033"/>
                <a:gd name="connsiteX23" fmla="*/ 3173105 w 4647063"/>
                <a:gd name="connsiteY23" fmla="*/ 955344 h 4067033"/>
                <a:gd name="connsiteX24" fmla="*/ 3377821 w 4647063"/>
                <a:gd name="connsiteY24" fmla="*/ 1071350 h 4067033"/>
                <a:gd name="connsiteX25" fmla="*/ 3555242 w 4647063"/>
                <a:gd name="connsiteY25" fmla="*/ 1248770 h 4067033"/>
                <a:gd name="connsiteX26" fmla="*/ 3814550 w 4647063"/>
                <a:gd name="connsiteY26" fmla="*/ 1398896 h 4067033"/>
                <a:gd name="connsiteX27" fmla="*/ 4189863 w 4647063"/>
                <a:gd name="connsiteY27" fmla="*/ 1617260 h 4067033"/>
                <a:gd name="connsiteX28" fmla="*/ 4380932 w 4647063"/>
                <a:gd name="connsiteY28" fmla="*/ 1733266 h 4067033"/>
                <a:gd name="connsiteX29" fmla="*/ 4647063 w 4647063"/>
                <a:gd name="connsiteY29" fmla="*/ 2163170 h 4067033"/>
                <a:gd name="connsiteX30" fmla="*/ 4647063 w 4647063"/>
                <a:gd name="connsiteY30" fmla="*/ 2265529 h 4067033"/>
                <a:gd name="connsiteX31" fmla="*/ 4189863 w 4647063"/>
                <a:gd name="connsiteY31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1740090 w 4647063"/>
                <a:gd name="connsiteY6" fmla="*/ 3630305 h 4067033"/>
                <a:gd name="connsiteX7" fmla="*/ 0 w 4647063"/>
                <a:gd name="connsiteY7" fmla="*/ 1119117 h 4067033"/>
                <a:gd name="connsiteX8" fmla="*/ 47768 w 4647063"/>
                <a:gd name="connsiteY8" fmla="*/ 982639 h 4067033"/>
                <a:gd name="connsiteX9" fmla="*/ 68239 w 4647063"/>
                <a:gd name="connsiteY9" fmla="*/ 887105 h 4067033"/>
                <a:gd name="connsiteX10" fmla="*/ 661917 w 4647063"/>
                <a:gd name="connsiteY10" fmla="*/ 593678 h 4067033"/>
                <a:gd name="connsiteX11" fmla="*/ 880281 w 4647063"/>
                <a:gd name="connsiteY11" fmla="*/ 457200 h 4067033"/>
                <a:gd name="connsiteX12" fmla="*/ 982639 w 4647063"/>
                <a:gd name="connsiteY12" fmla="*/ 348018 h 4067033"/>
                <a:gd name="connsiteX13" fmla="*/ 1078173 w 4647063"/>
                <a:gd name="connsiteY13" fmla="*/ 259308 h 4067033"/>
                <a:gd name="connsiteX14" fmla="*/ 1207827 w 4647063"/>
                <a:gd name="connsiteY14" fmla="*/ 61415 h 4067033"/>
                <a:gd name="connsiteX15" fmla="*/ 1262418 w 4647063"/>
                <a:gd name="connsiteY15" fmla="*/ 13648 h 4067033"/>
                <a:gd name="connsiteX16" fmla="*/ 1317009 w 4647063"/>
                <a:gd name="connsiteY16" fmla="*/ 0 h 4067033"/>
                <a:gd name="connsiteX17" fmla="*/ 1419368 w 4647063"/>
                <a:gd name="connsiteY17" fmla="*/ 40944 h 4067033"/>
                <a:gd name="connsiteX18" fmla="*/ 2094932 w 4647063"/>
                <a:gd name="connsiteY18" fmla="*/ 361666 h 4067033"/>
                <a:gd name="connsiteX19" fmla="*/ 2579427 w 4647063"/>
                <a:gd name="connsiteY19" fmla="*/ 443553 h 4067033"/>
                <a:gd name="connsiteX20" fmla="*/ 2647666 w 4647063"/>
                <a:gd name="connsiteY20" fmla="*/ 511791 h 4067033"/>
                <a:gd name="connsiteX21" fmla="*/ 2975212 w 4647063"/>
                <a:gd name="connsiteY21" fmla="*/ 818866 h 4067033"/>
                <a:gd name="connsiteX22" fmla="*/ 3173105 w 4647063"/>
                <a:gd name="connsiteY22" fmla="*/ 955344 h 4067033"/>
                <a:gd name="connsiteX23" fmla="*/ 3377821 w 4647063"/>
                <a:gd name="connsiteY23" fmla="*/ 1071350 h 4067033"/>
                <a:gd name="connsiteX24" fmla="*/ 3555242 w 4647063"/>
                <a:gd name="connsiteY24" fmla="*/ 1248770 h 4067033"/>
                <a:gd name="connsiteX25" fmla="*/ 3814550 w 4647063"/>
                <a:gd name="connsiteY25" fmla="*/ 1398896 h 4067033"/>
                <a:gd name="connsiteX26" fmla="*/ 4189863 w 4647063"/>
                <a:gd name="connsiteY26" fmla="*/ 1617260 h 4067033"/>
                <a:gd name="connsiteX27" fmla="*/ 4380932 w 4647063"/>
                <a:gd name="connsiteY27" fmla="*/ 1733266 h 4067033"/>
                <a:gd name="connsiteX28" fmla="*/ 4647063 w 4647063"/>
                <a:gd name="connsiteY28" fmla="*/ 2163170 h 4067033"/>
                <a:gd name="connsiteX29" fmla="*/ 4647063 w 4647063"/>
                <a:gd name="connsiteY29" fmla="*/ 2265529 h 4067033"/>
                <a:gd name="connsiteX30" fmla="*/ 4189863 w 4647063"/>
                <a:gd name="connsiteY30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1999397 w 4647063"/>
                <a:gd name="connsiteY5" fmla="*/ 3759959 h 4067033"/>
                <a:gd name="connsiteX6" fmla="*/ 0 w 4647063"/>
                <a:gd name="connsiteY6" fmla="*/ 1119117 h 4067033"/>
                <a:gd name="connsiteX7" fmla="*/ 47768 w 4647063"/>
                <a:gd name="connsiteY7" fmla="*/ 982639 h 4067033"/>
                <a:gd name="connsiteX8" fmla="*/ 68239 w 4647063"/>
                <a:gd name="connsiteY8" fmla="*/ 887105 h 4067033"/>
                <a:gd name="connsiteX9" fmla="*/ 661917 w 4647063"/>
                <a:gd name="connsiteY9" fmla="*/ 593678 h 4067033"/>
                <a:gd name="connsiteX10" fmla="*/ 880281 w 4647063"/>
                <a:gd name="connsiteY10" fmla="*/ 457200 h 4067033"/>
                <a:gd name="connsiteX11" fmla="*/ 982639 w 4647063"/>
                <a:gd name="connsiteY11" fmla="*/ 348018 h 4067033"/>
                <a:gd name="connsiteX12" fmla="*/ 1078173 w 4647063"/>
                <a:gd name="connsiteY12" fmla="*/ 259308 h 4067033"/>
                <a:gd name="connsiteX13" fmla="*/ 1207827 w 4647063"/>
                <a:gd name="connsiteY13" fmla="*/ 61415 h 4067033"/>
                <a:gd name="connsiteX14" fmla="*/ 1262418 w 4647063"/>
                <a:gd name="connsiteY14" fmla="*/ 13648 h 4067033"/>
                <a:gd name="connsiteX15" fmla="*/ 1317009 w 4647063"/>
                <a:gd name="connsiteY15" fmla="*/ 0 h 4067033"/>
                <a:gd name="connsiteX16" fmla="*/ 1419368 w 4647063"/>
                <a:gd name="connsiteY16" fmla="*/ 40944 h 4067033"/>
                <a:gd name="connsiteX17" fmla="*/ 2094932 w 4647063"/>
                <a:gd name="connsiteY17" fmla="*/ 361666 h 4067033"/>
                <a:gd name="connsiteX18" fmla="*/ 2579427 w 4647063"/>
                <a:gd name="connsiteY18" fmla="*/ 443553 h 4067033"/>
                <a:gd name="connsiteX19" fmla="*/ 2647666 w 4647063"/>
                <a:gd name="connsiteY19" fmla="*/ 511791 h 4067033"/>
                <a:gd name="connsiteX20" fmla="*/ 2975212 w 4647063"/>
                <a:gd name="connsiteY20" fmla="*/ 818866 h 4067033"/>
                <a:gd name="connsiteX21" fmla="*/ 3173105 w 4647063"/>
                <a:gd name="connsiteY21" fmla="*/ 955344 h 4067033"/>
                <a:gd name="connsiteX22" fmla="*/ 3377821 w 4647063"/>
                <a:gd name="connsiteY22" fmla="*/ 1071350 h 4067033"/>
                <a:gd name="connsiteX23" fmla="*/ 3555242 w 4647063"/>
                <a:gd name="connsiteY23" fmla="*/ 1248770 h 4067033"/>
                <a:gd name="connsiteX24" fmla="*/ 3814550 w 4647063"/>
                <a:gd name="connsiteY24" fmla="*/ 1398896 h 4067033"/>
                <a:gd name="connsiteX25" fmla="*/ 4189863 w 4647063"/>
                <a:gd name="connsiteY25" fmla="*/ 1617260 h 4067033"/>
                <a:gd name="connsiteX26" fmla="*/ 4380932 w 4647063"/>
                <a:gd name="connsiteY26" fmla="*/ 1733266 h 4067033"/>
                <a:gd name="connsiteX27" fmla="*/ 4647063 w 4647063"/>
                <a:gd name="connsiteY27" fmla="*/ 2163170 h 4067033"/>
                <a:gd name="connsiteX28" fmla="*/ 4647063 w 4647063"/>
                <a:gd name="connsiteY28" fmla="*/ 2265529 h 4067033"/>
                <a:gd name="connsiteX29" fmla="*/ 4189863 w 4647063"/>
                <a:gd name="connsiteY29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2060812 w 4647063"/>
                <a:gd name="connsiteY4" fmla="*/ 3794078 h 4067033"/>
                <a:gd name="connsiteX5" fmla="*/ 0 w 4647063"/>
                <a:gd name="connsiteY5" fmla="*/ 1119117 h 4067033"/>
                <a:gd name="connsiteX6" fmla="*/ 47768 w 4647063"/>
                <a:gd name="connsiteY6" fmla="*/ 982639 h 4067033"/>
                <a:gd name="connsiteX7" fmla="*/ 68239 w 4647063"/>
                <a:gd name="connsiteY7" fmla="*/ 887105 h 4067033"/>
                <a:gd name="connsiteX8" fmla="*/ 661917 w 4647063"/>
                <a:gd name="connsiteY8" fmla="*/ 593678 h 4067033"/>
                <a:gd name="connsiteX9" fmla="*/ 880281 w 4647063"/>
                <a:gd name="connsiteY9" fmla="*/ 457200 h 4067033"/>
                <a:gd name="connsiteX10" fmla="*/ 982639 w 4647063"/>
                <a:gd name="connsiteY10" fmla="*/ 348018 h 4067033"/>
                <a:gd name="connsiteX11" fmla="*/ 1078173 w 4647063"/>
                <a:gd name="connsiteY11" fmla="*/ 259308 h 4067033"/>
                <a:gd name="connsiteX12" fmla="*/ 1207827 w 4647063"/>
                <a:gd name="connsiteY12" fmla="*/ 61415 h 4067033"/>
                <a:gd name="connsiteX13" fmla="*/ 1262418 w 4647063"/>
                <a:gd name="connsiteY13" fmla="*/ 13648 h 4067033"/>
                <a:gd name="connsiteX14" fmla="*/ 1317009 w 4647063"/>
                <a:gd name="connsiteY14" fmla="*/ 0 h 4067033"/>
                <a:gd name="connsiteX15" fmla="*/ 1419368 w 4647063"/>
                <a:gd name="connsiteY15" fmla="*/ 40944 h 4067033"/>
                <a:gd name="connsiteX16" fmla="*/ 2094932 w 4647063"/>
                <a:gd name="connsiteY16" fmla="*/ 361666 h 4067033"/>
                <a:gd name="connsiteX17" fmla="*/ 2579427 w 4647063"/>
                <a:gd name="connsiteY17" fmla="*/ 443553 h 4067033"/>
                <a:gd name="connsiteX18" fmla="*/ 2647666 w 4647063"/>
                <a:gd name="connsiteY18" fmla="*/ 511791 h 4067033"/>
                <a:gd name="connsiteX19" fmla="*/ 2975212 w 4647063"/>
                <a:gd name="connsiteY19" fmla="*/ 818866 h 4067033"/>
                <a:gd name="connsiteX20" fmla="*/ 3173105 w 4647063"/>
                <a:gd name="connsiteY20" fmla="*/ 955344 h 4067033"/>
                <a:gd name="connsiteX21" fmla="*/ 3377821 w 4647063"/>
                <a:gd name="connsiteY21" fmla="*/ 1071350 h 4067033"/>
                <a:gd name="connsiteX22" fmla="*/ 3555242 w 4647063"/>
                <a:gd name="connsiteY22" fmla="*/ 1248770 h 4067033"/>
                <a:gd name="connsiteX23" fmla="*/ 3814550 w 4647063"/>
                <a:gd name="connsiteY23" fmla="*/ 1398896 h 4067033"/>
                <a:gd name="connsiteX24" fmla="*/ 4189863 w 4647063"/>
                <a:gd name="connsiteY24" fmla="*/ 1617260 h 4067033"/>
                <a:gd name="connsiteX25" fmla="*/ 4380932 w 4647063"/>
                <a:gd name="connsiteY25" fmla="*/ 1733266 h 4067033"/>
                <a:gd name="connsiteX26" fmla="*/ 4647063 w 4647063"/>
                <a:gd name="connsiteY26" fmla="*/ 2163170 h 4067033"/>
                <a:gd name="connsiteX27" fmla="*/ 4647063 w 4647063"/>
                <a:gd name="connsiteY27" fmla="*/ 2265529 h 4067033"/>
                <a:gd name="connsiteX28" fmla="*/ 4189863 w 4647063"/>
                <a:gd name="connsiteY28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2094932 w 4647063"/>
                <a:gd name="connsiteY3" fmla="*/ 3828197 h 4067033"/>
                <a:gd name="connsiteX4" fmla="*/ 0 w 4647063"/>
                <a:gd name="connsiteY4" fmla="*/ 1119117 h 4067033"/>
                <a:gd name="connsiteX5" fmla="*/ 47768 w 4647063"/>
                <a:gd name="connsiteY5" fmla="*/ 982639 h 4067033"/>
                <a:gd name="connsiteX6" fmla="*/ 68239 w 4647063"/>
                <a:gd name="connsiteY6" fmla="*/ 887105 h 4067033"/>
                <a:gd name="connsiteX7" fmla="*/ 661917 w 4647063"/>
                <a:gd name="connsiteY7" fmla="*/ 593678 h 4067033"/>
                <a:gd name="connsiteX8" fmla="*/ 880281 w 4647063"/>
                <a:gd name="connsiteY8" fmla="*/ 457200 h 4067033"/>
                <a:gd name="connsiteX9" fmla="*/ 982639 w 4647063"/>
                <a:gd name="connsiteY9" fmla="*/ 348018 h 4067033"/>
                <a:gd name="connsiteX10" fmla="*/ 1078173 w 4647063"/>
                <a:gd name="connsiteY10" fmla="*/ 259308 h 4067033"/>
                <a:gd name="connsiteX11" fmla="*/ 1207827 w 4647063"/>
                <a:gd name="connsiteY11" fmla="*/ 61415 h 4067033"/>
                <a:gd name="connsiteX12" fmla="*/ 1262418 w 4647063"/>
                <a:gd name="connsiteY12" fmla="*/ 13648 h 4067033"/>
                <a:gd name="connsiteX13" fmla="*/ 1317009 w 4647063"/>
                <a:gd name="connsiteY13" fmla="*/ 0 h 4067033"/>
                <a:gd name="connsiteX14" fmla="*/ 1419368 w 4647063"/>
                <a:gd name="connsiteY14" fmla="*/ 40944 h 4067033"/>
                <a:gd name="connsiteX15" fmla="*/ 2094932 w 4647063"/>
                <a:gd name="connsiteY15" fmla="*/ 361666 h 4067033"/>
                <a:gd name="connsiteX16" fmla="*/ 2579427 w 4647063"/>
                <a:gd name="connsiteY16" fmla="*/ 443553 h 4067033"/>
                <a:gd name="connsiteX17" fmla="*/ 2647666 w 4647063"/>
                <a:gd name="connsiteY17" fmla="*/ 511791 h 4067033"/>
                <a:gd name="connsiteX18" fmla="*/ 2975212 w 4647063"/>
                <a:gd name="connsiteY18" fmla="*/ 818866 h 4067033"/>
                <a:gd name="connsiteX19" fmla="*/ 3173105 w 4647063"/>
                <a:gd name="connsiteY19" fmla="*/ 955344 h 4067033"/>
                <a:gd name="connsiteX20" fmla="*/ 3377821 w 4647063"/>
                <a:gd name="connsiteY20" fmla="*/ 1071350 h 4067033"/>
                <a:gd name="connsiteX21" fmla="*/ 3555242 w 4647063"/>
                <a:gd name="connsiteY21" fmla="*/ 1248770 h 4067033"/>
                <a:gd name="connsiteX22" fmla="*/ 3814550 w 4647063"/>
                <a:gd name="connsiteY22" fmla="*/ 1398896 h 4067033"/>
                <a:gd name="connsiteX23" fmla="*/ 4189863 w 4647063"/>
                <a:gd name="connsiteY23" fmla="*/ 1617260 h 4067033"/>
                <a:gd name="connsiteX24" fmla="*/ 4380932 w 4647063"/>
                <a:gd name="connsiteY24" fmla="*/ 1733266 h 4067033"/>
                <a:gd name="connsiteX25" fmla="*/ 4647063 w 4647063"/>
                <a:gd name="connsiteY25" fmla="*/ 2163170 h 4067033"/>
                <a:gd name="connsiteX26" fmla="*/ 4647063 w 4647063"/>
                <a:gd name="connsiteY26" fmla="*/ 2265529 h 4067033"/>
                <a:gd name="connsiteX27" fmla="*/ 4189863 w 4647063"/>
                <a:gd name="connsiteY27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2169994 w 4647063"/>
                <a:gd name="connsiteY2" fmla="*/ 3875965 h 4067033"/>
                <a:gd name="connsiteX3" fmla="*/ 0 w 4647063"/>
                <a:gd name="connsiteY3" fmla="*/ 1119117 h 4067033"/>
                <a:gd name="connsiteX4" fmla="*/ 47768 w 4647063"/>
                <a:gd name="connsiteY4" fmla="*/ 982639 h 4067033"/>
                <a:gd name="connsiteX5" fmla="*/ 68239 w 4647063"/>
                <a:gd name="connsiteY5" fmla="*/ 887105 h 4067033"/>
                <a:gd name="connsiteX6" fmla="*/ 661917 w 4647063"/>
                <a:gd name="connsiteY6" fmla="*/ 593678 h 4067033"/>
                <a:gd name="connsiteX7" fmla="*/ 880281 w 4647063"/>
                <a:gd name="connsiteY7" fmla="*/ 457200 h 4067033"/>
                <a:gd name="connsiteX8" fmla="*/ 982639 w 4647063"/>
                <a:gd name="connsiteY8" fmla="*/ 348018 h 4067033"/>
                <a:gd name="connsiteX9" fmla="*/ 1078173 w 4647063"/>
                <a:gd name="connsiteY9" fmla="*/ 259308 h 4067033"/>
                <a:gd name="connsiteX10" fmla="*/ 1207827 w 4647063"/>
                <a:gd name="connsiteY10" fmla="*/ 61415 h 4067033"/>
                <a:gd name="connsiteX11" fmla="*/ 1262418 w 4647063"/>
                <a:gd name="connsiteY11" fmla="*/ 13648 h 4067033"/>
                <a:gd name="connsiteX12" fmla="*/ 1317009 w 4647063"/>
                <a:gd name="connsiteY12" fmla="*/ 0 h 4067033"/>
                <a:gd name="connsiteX13" fmla="*/ 1419368 w 4647063"/>
                <a:gd name="connsiteY13" fmla="*/ 40944 h 4067033"/>
                <a:gd name="connsiteX14" fmla="*/ 2094932 w 4647063"/>
                <a:gd name="connsiteY14" fmla="*/ 361666 h 4067033"/>
                <a:gd name="connsiteX15" fmla="*/ 2579427 w 4647063"/>
                <a:gd name="connsiteY15" fmla="*/ 443553 h 4067033"/>
                <a:gd name="connsiteX16" fmla="*/ 2647666 w 4647063"/>
                <a:gd name="connsiteY16" fmla="*/ 511791 h 4067033"/>
                <a:gd name="connsiteX17" fmla="*/ 2975212 w 4647063"/>
                <a:gd name="connsiteY17" fmla="*/ 818866 h 4067033"/>
                <a:gd name="connsiteX18" fmla="*/ 3173105 w 4647063"/>
                <a:gd name="connsiteY18" fmla="*/ 955344 h 4067033"/>
                <a:gd name="connsiteX19" fmla="*/ 3377821 w 4647063"/>
                <a:gd name="connsiteY19" fmla="*/ 1071350 h 4067033"/>
                <a:gd name="connsiteX20" fmla="*/ 3555242 w 4647063"/>
                <a:gd name="connsiteY20" fmla="*/ 1248770 h 4067033"/>
                <a:gd name="connsiteX21" fmla="*/ 3814550 w 4647063"/>
                <a:gd name="connsiteY21" fmla="*/ 1398896 h 4067033"/>
                <a:gd name="connsiteX22" fmla="*/ 4189863 w 4647063"/>
                <a:gd name="connsiteY22" fmla="*/ 1617260 h 4067033"/>
                <a:gd name="connsiteX23" fmla="*/ 4380932 w 4647063"/>
                <a:gd name="connsiteY23" fmla="*/ 1733266 h 4067033"/>
                <a:gd name="connsiteX24" fmla="*/ 4647063 w 4647063"/>
                <a:gd name="connsiteY24" fmla="*/ 2163170 h 4067033"/>
                <a:gd name="connsiteX25" fmla="*/ 4647063 w 4647063"/>
                <a:gd name="connsiteY25" fmla="*/ 2265529 h 4067033"/>
                <a:gd name="connsiteX26" fmla="*/ 4189863 w 4647063"/>
                <a:gd name="connsiteY26" fmla="*/ 3616657 h 4067033"/>
                <a:gd name="connsiteX0" fmla="*/ 2306472 w 4647063"/>
                <a:gd name="connsiteY0" fmla="*/ 4067033 h 4067033"/>
                <a:gd name="connsiteX1" fmla="*/ 2258705 w 4647063"/>
                <a:gd name="connsiteY1" fmla="*/ 3930556 h 4067033"/>
                <a:gd name="connsiteX2" fmla="*/ 0 w 4647063"/>
                <a:gd name="connsiteY2" fmla="*/ 1119117 h 4067033"/>
                <a:gd name="connsiteX3" fmla="*/ 47768 w 4647063"/>
                <a:gd name="connsiteY3" fmla="*/ 982639 h 4067033"/>
                <a:gd name="connsiteX4" fmla="*/ 68239 w 4647063"/>
                <a:gd name="connsiteY4" fmla="*/ 887105 h 4067033"/>
                <a:gd name="connsiteX5" fmla="*/ 661917 w 4647063"/>
                <a:gd name="connsiteY5" fmla="*/ 593678 h 4067033"/>
                <a:gd name="connsiteX6" fmla="*/ 880281 w 4647063"/>
                <a:gd name="connsiteY6" fmla="*/ 457200 h 4067033"/>
                <a:gd name="connsiteX7" fmla="*/ 982639 w 4647063"/>
                <a:gd name="connsiteY7" fmla="*/ 348018 h 4067033"/>
                <a:gd name="connsiteX8" fmla="*/ 1078173 w 4647063"/>
                <a:gd name="connsiteY8" fmla="*/ 259308 h 4067033"/>
                <a:gd name="connsiteX9" fmla="*/ 1207827 w 4647063"/>
                <a:gd name="connsiteY9" fmla="*/ 61415 h 4067033"/>
                <a:gd name="connsiteX10" fmla="*/ 1262418 w 4647063"/>
                <a:gd name="connsiteY10" fmla="*/ 13648 h 4067033"/>
                <a:gd name="connsiteX11" fmla="*/ 1317009 w 4647063"/>
                <a:gd name="connsiteY11" fmla="*/ 0 h 4067033"/>
                <a:gd name="connsiteX12" fmla="*/ 1419368 w 4647063"/>
                <a:gd name="connsiteY12" fmla="*/ 40944 h 4067033"/>
                <a:gd name="connsiteX13" fmla="*/ 2094932 w 4647063"/>
                <a:gd name="connsiteY13" fmla="*/ 361666 h 4067033"/>
                <a:gd name="connsiteX14" fmla="*/ 2579427 w 4647063"/>
                <a:gd name="connsiteY14" fmla="*/ 443553 h 4067033"/>
                <a:gd name="connsiteX15" fmla="*/ 2647666 w 4647063"/>
                <a:gd name="connsiteY15" fmla="*/ 511791 h 4067033"/>
                <a:gd name="connsiteX16" fmla="*/ 2975212 w 4647063"/>
                <a:gd name="connsiteY16" fmla="*/ 818866 h 4067033"/>
                <a:gd name="connsiteX17" fmla="*/ 3173105 w 4647063"/>
                <a:gd name="connsiteY17" fmla="*/ 955344 h 4067033"/>
                <a:gd name="connsiteX18" fmla="*/ 3377821 w 4647063"/>
                <a:gd name="connsiteY18" fmla="*/ 1071350 h 4067033"/>
                <a:gd name="connsiteX19" fmla="*/ 3555242 w 4647063"/>
                <a:gd name="connsiteY19" fmla="*/ 1248770 h 4067033"/>
                <a:gd name="connsiteX20" fmla="*/ 3814550 w 4647063"/>
                <a:gd name="connsiteY20" fmla="*/ 1398896 h 4067033"/>
                <a:gd name="connsiteX21" fmla="*/ 4189863 w 4647063"/>
                <a:gd name="connsiteY21" fmla="*/ 1617260 h 4067033"/>
                <a:gd name="connsiteX22" fmla="*/ 4380932 w 4647063"/>
                <a:gd name="connsiteY22" fmla="*/ 1733266 h 4067033"/>
                <a:gd name="connsiteX23" fmla="*/ 4647063 w 4647063"/>
                <a:gd name="connsiteY23" fmla="*/ 2163170 h 4067033"/>
                <a:gd name="connsiteX24" fmla="*/ 4647063 w 4647063"/>
                <a:gd name="connsiteY24" fmla="*/ 2265529 h 4067033"/>
                <a:gd name="connsiteX25" fmla="*/ 4189863 w 4647063"/>
                <a:gd name="connsiteY25" fmla="*/ 3616657 h 4067033"/>
                <a:gd name="connsiteX0" fmla="*/ 2306472 w 4647063"/>
                <a:gd name="connsiteY0" fmla="*/ 4067033 h 4067033"/>
                <a:gd name="connsiteX1" fmla="*/ 0 w 4647063"/>
                <a:gd name="connsiteY1" fmla="*/ 1119117 h 4067033"/>
                <a:gd name="connsiteX2" fmla="*/ 47768 w 4647063"/>
                <a:gd name="connsiteY2" fmla="*/ 982639 h 4067033"/>
                <a:gd name="connsiteX3" fmla="*/ 68239 w 4647063"/>
                <a:gd name="connsiteY3" fmla="*/ 887105 h 4067033"/>
                <a:gd name="connsiteX4" fmla="*/ 661917 w 4647063"/>
                <a:gd name="connsiteY4" fmla="*/ 593678 h 4067033"/>
                <a:gd name="connsiteX5" fmla="*/ 880281 w 4647063"/>
                <a:gd name="connsiteY5" fmla="*/ 457200 h 4067033"/>
                <a:gd name="connsiteX6" fmla="*/ 982639 w 4647063"/>
                <a:gd name="connsiteY6" fmla="*/ 348018 h 4067033"/>
                <a:gd name="connsiteX7" fmla="*/ 1078173 w 4647063"/>
                <a:gd name="connsiteY7" fmla="*/ 259308 h 4067033"/>
                <a:gd name="connsiteX8" fmla="*/ 1207827 w 4647063"/>
                <a:gd name="connsiteY8" fmla="*/ 61415 h 4067033"/>
                <a:gd name="connsiteX9" fmla="*/ 1262418 w 4647063"/>
                <a:gd name="connsiteY9" fmla="*/ 13648 h 4067033"/>
                <a:gd name="connsiteX10" fmla="*/ 1317009 w 4647063"/>
                <a:gd name="connsiteY10" fmla="*/ 0 h 4067033"/>
                <a:gd name="connsiteX11" fmla="*/ 1419368 w 4647063"/>
                <a:gd name="connsiteY11" fmla="*/ 40944 h 4067033"/>
                <a:gd name="connsiteX12" fmla="*/ 2094932 w 4647063"/>
                <a:gd name="connsiteY12" fmla="*/ 361666 h 4067033"/>
                <a:gd name="connsiteX13" fmla="*/ 2579427 w 4647063"/>
                <a:gd name="connsiteY13" fmla="*/ 443553 h 4067033"/>
                <a:gd name="connsiteX14" fmla="*/ 2647666 w 4647063"/>
                <a:gd name="connsiteY14" fmla="*/ 511791 h 4067033"/>
                <a:gd name="connsiteX15" fmla="*/ 2975212 w 4647063"/>
                <a:gd name="connsiteY15" fmla="*/ 818866 h 4067033"/>
                <a:gd name="connsiteX16" fmla="*/ 3173105 w 4647063"/>
                <a:gd name="connsiteY16" fmla="*/ 955344 h 4067033"/>
                <a:gd name="connsiteX17" fmla="*/ 3377821 w 4647063"/>
                <a:gd name="connsiteY17" fmla="*/ 1071350 h 4067033"/>
                <a:gd name="connsiteX18" fmla="*/ 3555242 w 4647063"/>
                <a:gd name="connsiteY18" fmla="*/ 1248770 h 4067033"/>
                <a:gd name="connsiteX19" fmla="*/ 3814550 w 4647063"/>
                <a:gd name="connsiteY19" fmla="*/ 1398896 h 4067033"/>
                <a:gd name="connsiteX20" fmla="*/ 4189863 w 4647063"/>
                <a:gd name="connsiteY20" fmla="*/ 1617260 h 4067033"/>
                <a:gd name="connsiteX21" fmla="*/ 4380932 w 4647063"/>
                <a:gd name="connsiteY21" fmla="*/ 1733266 h 4067033"/>
                <a:gd name="connsiteX22" fmla="*/ 4647063 w 4647063"/>
                <a:gd name="connsiteY22" fmla="*/ 2163170 h 4067033"/>
                <a:gd name="connsiteX23" fmla="*/ 4647063 w 4647063"/>
                <a:gd name="connsiteY23" fmla="*/ 2265529 h 4067033"/>
                <a:gd name="connsiteX24" fmla="*/ 4189863 w 4647063"/>
                <a:gd name="connsiteY24" fmla="*/ 3616657 h 4067033"/>
                <a:gd name="connsiteX0" fmla="*/ 0 w 4647063"/>
                <a:gd name="connsiteY0" fmla="*/ 1119117 h 3616657"/>
                <a:gd name="connsiteX1" fmla="*/ 47768 w 4647063"/>
                <a:gd name="connsiteY1" fmla="*/ 982639 h 3616657"/>
                <a:gd name="connsiteX2" fmla="*/ 68239 w 4647063"/>
                <a:gd name="connsiteY2" fmla="*/ 887105 h 3616657"/>
                <a:gd name="connsiteX3" fmla="*/ 661917 w 4647063"/>
                <a:gd name="connsiteY3" fmla="*/ 593678 h 3616657"/>
                <a:gd name="connsiteX4" fmla="*/ 880281 w 4647063"/>
                <a:gd name="connsiteY4" fmla="*/ 457200 h 3616657"/>
                <a:gd name="connsiteX5" fmla="*/ 982639 w 4647063"/>
                <a:gd name="connsiteY5" fmla="*/ 348018 h 3616657"/>
                <a:gd name="connsiteX6" fmla="*/ 1078173 w 4647063"/>
                <a:gd name="connsiteY6" fmla="*/ 259308 h 3616657"/>
                <a:gd name="connsiteX7" fmla="*/ 1207827 w 4647063"/>
                <a:gd name="connsiteY7" fmla="*/ 61415 h 3616657"/>
                <a:gd name="connsiteX8" fmla="*/ 1262418 w 4647063"/>
                <a:gd name="connsiteY8" fmla="*/ 13648 h 3616657"/>
                <a:gd name="connsiteX9" fmla="*/ 1317009 w 4647063"/>
                <a:gd name="connsiteY9" fmla="*/ 0 h 3616657"/>
                <a:gd name="connsiteX10" fmla="*/ 1419368 w 4647063"/>
                <a:gd name="connsiteY10" fmla="*/ 40944 h 3616657"/>
                <a:gd name="connsiteX11" fmla="*/ 2094932 w 4647063"/>
                <a:gd name="connsiteY11" fmla="*/ 361666 h 3616657"/>
                <a:gd name="connsiteX12" fmla="*/ 2579427 w 4647063"/>
                <a:gd name="connsiteY12" fmla="*/ 443553 h 3616657"/>
                <a:gd name="connsiteX13" fmla="*/ 2647666 w 4647063"/>
                <a:gd name="connsiteY13" fmla="*/ 511791 h 3616657"/>
                <a:gd name="connsiteX14" fmla="*/ 2975212 w 4647063"/>
                <a:gd name="connsiteY14" fmla="*/ 818866 h 3616657"/>
                <a:gd name="connsiteX15" fmla="*/ 3173105 w 4647063"/>
                <a:gd name="connsiteY15" fmla="*/ 955344 h 3616657"/>
                <a:gd name="connsiteX16" fmla="*/ 3377821 w 4647063"/>
                <a:gd name="connsiteY16" fmla="*/ 1071350 h 3616657"/>
                <a:gd name="connsiteX17" fmla="*/ 3555242 w 4647063"/>
                <a:gd name="connsiteY17" fmla="*/ 1248770 h 3616657"/>
                <a:gd name="connsiteX18" fmla="*/ 3814550 w 4647063"/>
                <a:gd name="connsiteY18" fmla="*/ 1398896 h 3616657"/>
                <a:gd name="connsiteX19" fmla="*/ 4189863 w 4647063"/>
                <a:gd name="connsiteY19" fmla="*/ 1617260 h 3616657"/>
                <a:gd name="connsiteX20" fmla="*/ 4380932 w 4647063"/>
                <a:gd name="connsiteY20" fmla="*/ 1733266 h 3616657"/>
                <a:gd name="connsiteX21" fmla="*/ 4647063 w 4647063"/>
                <a:gd name="connsiteY21" fmla="*/ 2163170 h 3616657"/>
                <a:gd name="connsiteX22" fmla="*/ 4647063 w 4647063"/>
                <a:gd name="connsiteY22" fmla="*/ 2265529 h 3616657"/>
                <a:gd name="connsiteX23" fmla="*/ 4189863 w 4647063"/>
                <a:gd name="connsiteY23" fmla="*/ 3616657 h 361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47063" h="3616657">
                  <a:moveTo>
                    <a:pt x="0" y="1119117"/>
                  </a:moveTo>
                  <a:lnTo>
                    <a:pt x="47768" y="982639"/>
                  </a:lnTo>
                  <a:lnTo>
                    <a:pt x="68239" y="887105"/>
                  </a:lnTo>
                  <a:lnTo>
                    <a:pt x="661917" y="593678"/>
                  </a:lnTo>
                  <a:lnTo>
                    <a:pt x="880281" y="457200"/>
                  </a:lnTo>
                  <a:lnTo>
                    <a:pt x="982639" y="348018"/>
                  </a:lnTo>
                  <a:lnTo>
                    <a:pt x="1078173" y="259308"/>
                  </a:lnTo>
                  <a:lnTo>
                    <a:pt x="1207827" y="61415"/>
                  </a:lnTo>
                  <a:lnTo>
                    <a:pt x="1262418" y="13648"/>
                  </a:lnTo>
                  <a:lnTo>
                    <a:pt x="1317009" y="0"/>
                  </a:lnTo>
                  <a:lnTo>
                    <a:pt x="1419368" y="40944"/>
                  </a:lnTo>
                  <a:lnTo>
                    <a:pt x="2094932" y="361666"/>
                  </a:lnTo>
                  <a:lnTo>
                    <a:pt x="2579427" y="443553"/>
                  </a:lnTo>
                  <a:lnTo>
                    <a:pt x="2647666" y="511791"/>
                  </a:lnTo>
                  <a:lnTo>
                    <a:pt x="2975212" y="818866"/>
                  </a:lnTo>
                  <a:lnTo>
                    <a:pt x="3173105" y="955344"/>
                  </a:lnTo>
                  <a:lnTo>
                    <a:pt x="3377821" y="1071350"/>
                  </a:lnTo>
                  <a:lnTo>
                    <a:pt x="3555242" y="1248770"/>
                  </a:lnTo>
                  <a:lnTo>
                    <a:pt x="3814550" y="1398896"/>
                  </a:lnTo>
                  <a:lnTo>
                    <a:pt x="4189863" y="1617260"/>
                  </a:lnTo>
                  <a:lnTo>
                    <a:pt x="4380932" y="1733266"/>
                  </a:lnTo>
                  <a:lnTo>
                    <a:pt x="4647063" y="2163170"/>
                  </a:lnTo>
                  <a:lnTo>
                    <a:pt x="4647063" y="2265529"/>
                  </a:lnTo>
                  <a:lnTo>
                    <a:pt x="4189863" y="3616657"/>
                  </a:lnTo>
                </a:path>
              </a:pathLst>
            </a:custGeom>
            <a:noFill/>
            <a:ln w="3810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86BF631-5CE4-4684-8232-ABFAC4710078}"/>
                </a:ext>
              </a:extLst>
            </p:cNvPr>
            <p:cNvSpPr/>
            <p:nvPr/>
          </p:nvSpPr>
          <p:spPr>
            <a:xfrm>
              <a:off x="2177143" y="2708366"/>
              <a:ext cx="1132114" cy="278674"/>
            </a:xfrm>
            <a:custGeom>
              <a:avLst/>
              <a:gdLst>
                <a:gd name="connsiteX0" fmla="*/ 0 w 1132114"/>
                <a:gd name="connsiteY0" fmla="*/ 0 h 278674"/>
                <a:gd name="connsiteX1" fmla="*/ 148046 w 1132114"/>
                <a:gd name="connsiteY1" fmla="*/ 17417 h 278674"/>
                <a:gd name="connsiteX2" fmla="*/ 339634 w 1132114"/>
                <a:gd name="connsiteY2" fmla="*/ 43543 h 278674"/>
                <a:gd name="connsiteX3" fmla="*/ 574766 w 1132114"/>
                <a:gd name="connsiteY3" fmla="*/ 43543 h 278674"/>
                <a:gd name="connsiteX4" fmla="*/ 766354 w 1132114"/>
                <a:gd name="connsiteY4" fmla="*/ 165463 h 278674"/>
                <a:gd name="connsiteX5" fmla="*/ 966651 w 1132114"/>
                <a:gd name="connsiteY5" fmla="*/ 191588 h 278674"/>
                <a:gd name="connsiteX6" fmla="*/ 1062446 w 1132114"/>
                <a:gd name="connsiteY6" fmla="*/ 226423 h 278674"/>
                <a:gd name="connsiteX7" fmla="*/ 1132114 w 1132114"/>
                <a:gd name="connsiteY7" fmla="*/ 278674 h 278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2114" h="278674">
                  <a:moveTo>
                    <a:pt x="0" y="0"/>
                  </a:moveTo>
                  <a:lnTo>
                    <a:pt x="148046" y="17417"/>
                  </a:lnTo>
                  <a:lnTo>
                    <a:pt x="339634" y="43543"/>
                  </a:lnTo>
                  <a:lnTo>
                    <a:pt x="574766" y="43543"/>
                  </a:lnTo>
                  <a:lnTo>
                    <a:pt x="766354" y="165463"/>
                  </a:lnTo>
                  <a:lnTo>
                    <a:pt x="966651" y="191588"/>
                  </a:lnTo>
                  <a:lnTo>
                    <a:pt x="1062446" y="226423"/>
                  </a:lnTo>
                  <a:lnTo>
                    <a:pt x="1132114" y="27867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BC65B68-B4B2-4B2B-8B53-4E5F53F88905}"/>
                </a:ext>
              </a:extLst>
            </p:cNvPr>
            <p:cNvCxnSpPr>
              <a:cxnSpLocks/>
            </p:cNvCxnSpPr>
            <p:nvPr/>
          </p:nvCxnSpPr>
          <p:spPr>
            <a:xfrm>
              <a:off x="6741994" y="5302155"/>
              <a:ext cx="1095723" cy="171199"/>
            </a:xfrm>
            <a:prstGeom prst="line">
              <a:avLst/>
            </a:prstGeom>
            <a:ln w="38100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2F2DE1F2-B5BF-4B77-810C-05D4104A8079}"/>
                </a:ext>
              </a:extLst>
            </p:cNvPr>
            <p:cNvSpPr/>
            <p:nvPr/>
          </p:nvSpPr>
          <p:spPr>
            <a:xfrm>
              <a:off x="2006022" y="2942021"/>
              <a:ext cx="518814" cy="319204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31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A1C69E3E-D140-4583-90D1-350956A32244}"/>
                </a:ext>
              </a:extLst>
            </p:cNvPr>
            <p:cNvSpPr/>
            <p:nvPr/>
          </p:nvSpPr>
          <p:spPr>
            <a:xfrm>
              <a:off x="3013166" y="1994417"/>
              <a:ext cx="518814" cy="319204"/>
            </a:xfrm>
            <a:prstGeom prst="flowChartConnector">
              <a:avLst/>
            </a:prstGeom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32P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5235810C-D11D-475D-B1DF-FACC43B36E4E}"/>
                </a:ext>
              </a:extLst>
            </p:cNvPr>
            <p:cNvSpPr/>
            <p:nvPr/>
          </p:nvSpPr>
          <p:spPr>
            <a:xfrm>
              <a:off x="3188828" y="5254388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64EA294-6F76-4A84-90C2-7FA9C5B8C2C0}"/>
                </a:ext>
              </a:extLst>
            </p:cNvPr>
            <p:cNvSpPr/>
            <p:nvPr/>
          </p:nvSpPr>
          <p:spPr>
            <a:xfrm>
              <a:off x="2695957" y="2708366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32B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FCBC3348-6F66-421C-8F4E-1EF5DD754BCF}"/>
                </a:ext>
              </a:extLst>
            </p:cNvPr>
            <p:cNvSpPr/>
            <p:nvPr/>
          </p:nvSpPr>
          <p:spPr>
            <a:xfrm>
              <a:off x="7030448" y="5228152"/>
              <a:ext cx="518814" cy="319204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32A</a:t>
              </a: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4731124-D614-444E-9ADF-FE2602275EF6}"/>
              </a:ext>
            </a:extLst>
          </p:cNvPr>
          <p:cNvSpPr/>
          <p:nvPr/>
        </p:nvSpPr>
        <p:spPr>
          <a:xfrm>
            <a:off x="2516697" y="2768367"/>
            <a:ext cx="2340529" cy="3020037"/>
          </a:xfrm>
          <a:custGeom>
            <a:avLst/>
            <a:gdLst>
              <a:gd name="connsiteX0" fmla="*/ 50334 w 2340529"/>
              <a:gd name="connsiteY0" fmla="*/ 0 h 3020037"/>
              <a:gd name="connsiteX1" fmla="*/ 33556 w 2340529"/>
              <a:gd name="connsiteY1" fmla="*/ 243281 h 3020037"/>
              <a:gd name="connsiteX2" fmla="*/ 50334 w 2340529"/>
              <a:gd name="connsiteY2" fmla="*/ 469783 h 3020037"/>
              <a:gd name="connsiteX3" fmla="*/ 8389 w 2340529"/>
              <a:gd name="connsiteY3" fmla="*/ 755009 h 3020037"/>
              <a:gd name="connsiteX4" fmla="*/ 0 w 2340529"/>
              <a:gd name="connsiteY4" fmla="*/ 889233 h 3020037"/>
              <a:gd name="connsiteX5" fmla="*/ 226503 w 2340529"/>
              <a:gd name="connsiteY5" fmla="*/ 1098958 h 3020037"/>
              <a:gd name="connsiteX6" fmla="*/ 352338 w 2340529"/>
              <a:gd name="connsiteY6" fmla="*/ 1308683 h 3020037"/>
              <a:gd name="connsiteX7" fmla="*/ 486562 w 2340529"/>
              <a:gd name="connsiteY7" fmla="*/ 1518407 h 3020037"/>
              <a:gd name="connsiteX8" fmla="*/ 587230 w 2340529"/>
              <a:gd name="connsiteY8" fmla="*/ 1786855 h 3020037"/>
              <a:gd name="connsiteX9" fmla="*/ 620786 w 2340529"/>
              <a:gd name="connsiteY9" fmla="*/ 1988191 h 3020037"/>
              <a:gd name="connsiteX10" fmla="*/ 662731 w 2340529"/>
              <a:gd name="connsiteY10" fmla="*/ 2382473 h 3020037"/>
              <a:gd name="connsiteX11" fmla="*/ 738231 w 2340529"/>
              <a:gd name="connsiteY11" fmla="*/ 2416029 h 3020037"/>
              <a:gd name="connsiteX12" fmla="*/ 931178 w 2340529"/>
              <a:gd name="connsiteY12" fmla="*/ 2432807 h 3020037"/>
              <a:gd name="connsiteX13" fmla="*/ 1350628 w 2340529"/>
              <a:gd name="connsiteY13" fmla="*/ 2424418 h 3020037"/>
              <a:gd name="connsiteX14" fmla="*/ 1770077 w 2340529"/>
              <a:gd name="connsiteY14" fmla="*/ 2508308 h 3020037"/>
              <a:gd name="connsiteX15" fmla="*/ 1971413 w 2340529"/>
              <a:gd name="connsiteY15" fmla="*/ 2625754 h 3020037"/>
              <a:gd name="connsiteX16" fmla="*/ 2122415 w 2340529"/>
              <a:gd name="connsiteY16" fmla="*/ 2709644 h 3020037"/>
              <a:gd name="connsiteX17" fmla="*/ 2256639 w 2340529"/>
              <a:gd name="connsiteY17" fmla="*/ 2759978 h 3020037"/>
              <a:gd name="connsiteX18" fmla="*/ 2306973 w 2340529"/>
              <a:gd name="connsiteY18" fmla="*/ 2885813 h 3020037"/>
              <a:gd name="connsiteX19" fmla="*/ 2340529 w 2340529"/>
              <a:gd name="connsiteY19" fmla="*/ 3020037 h 30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0529" h="3020037">
                <a:moveTo>
                  <a:pt x="50334" y="0"/>
                </a:moveTo>
                <a:lnTo>
                  <a:pt x="33556" y="243281"/>
                </a:lnTo>
                <a:lnTo>
                  <a:pt x="50334" y="469783"/>
                </a:lnTo>
                <a:lnTo>
                  <a:pt x="8389" y="755009"/>
                </a:lnTo>
                <a:lnTo>
                  <a:pt x="0" y="889233"/>
                </a:lnTo>
                <a:lnTo>
                  <a:pt x="226503" y="1098958"/>
                </a:lnTo>
                <a:lnTo>
                  <a:pt x="352338" y="1308683"/>
                </a:lnTo>
                <a:lnTo>
                  <a:pt x="486562" y="1518407"/>
                </a:lnTo>
                <a:lnTo>
                  <a:pt x="587230" y="1786855"/>
                </a:lnTo>
                <a:lnTo>
                  <a:pt x="620786" y="1988191"/>
                </a:lnTo>
                <a:lnTo>
                  <a:pt x="662731" y="2382473"/>
                </a:lnTo>
                <a:lnTo>
                  <a:pt x="738231" y="2416029"/>
                </a:lnTo>
                <a:lnTo>
                  <a:pt x="931178" y="2432807"/>
                </a:lnTo>
                <a:lnTo>
                  <a:pt x="1350628" y="2424418"/>
                </a:lnTo>
                <a:lnTo>
                  <a:pt x="1770077" y="2508308"/>
                </a:lnTo>
                <a:lnTo>
                  <a:pt x="1971413" y="2625754"/>
                </a:lnTo>
                <a:lnTo>
                  <a:pt x="2122415" y="2709644"/>
                </a:lnTo>
                <a:lnTo>
                  <a:pt x="2256639" y="2759978"/>
                </a:lnTo>
                <a:lnTo>
                  <a:pt x="2306973" y="2885813"/>
                </a:lnTo>
                <a:lnTo>
                  <a:pt x="2340529" y="3020037"/>
                </a:lnTo>
              </a:path>
            </a:pathLst>
          </a:custGeom>
          <a:noFill/>
          <a:ln w="381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7342BB-422B-4BA8-ABF6-E71AE46415AC}"/>
              </a:ext>
            </a:extLst>
          </p:cNvPr>
          <p:cNvSpPr/>
          <p:nvPr/>
        </p:nvSpPr>
        <p:spPr>
          <a:xfrm>
            <a:off x="2547800" y="2808798"/>
            <a:ext cx="2340529" cy="3020037"/>
          </a:xfrm>
          <a:custGeom>
            <a:avLst/>
            <a:gdLst>
              <a:gd name="connsiteX0" fmla="*/ 50334 w 2340529"/>
              <a:gd name="connsiteY0" fmla="*/ 0 h 3020037"/>
              <a:gd name="connsiteX1" fmla="*/ 33556 w 2340529"/>
              <a:gd name="connsiteY1" fmla="*/ 243281 h 3020037"/>
              <a:gd name="connsiteX2" fmla="*/ 50334 w 2340529"/>
              <a:gd name="connsiteY2" fmla="*/ 469783 h 3020037"/>
              <a:gd name="connsiteX3" fmla="*/ 8389 w 2340529"/>
              <a:gd name="connsiteY3" fmla="*/ 755009 h 3020037"/>
              <a:gd name="connsiteX4" fmla="*/ 0 w 2340529"/>
              <a:gd name="connsiteY4" fmla="*/ 889233 h 3020037"/>
              <a:gd name="connsiteX5" fmla="*/ 226503 w 2340529"/>
              <a:gd name="connsiteY5" fmla="*/ 1098958 h 3020037"/>
              <a:gd name="connsiteX6" fmla="*/ 352338 w 2340529"/>
              <a:gd name="connsiteY6" fmla="*/ 1308683 h 3020037"/>
              <a:gd name="connsiteX7" fmla="*/ 486562 w 2340529"/>
              <a:gd name="connsiteY7" fmla="*/ 1518407 h 3020037"/>
              <a:gd name="connsiteX8" fmla="*/ 587230 w 2340529"/>
              <a:gd name="connsiteY8" fmla="*/ 1786855 h 3020037"/>
              <a:gd name="connsiteX9" fmla="*/ 620786 w 2340529"/>
              <a:gd name="connsiteY9" fmla="*/ 1988191 h 3020037"/>
              <a:gd name="connsiteX10" fmla="*/ 662731 w 2340529"/>
              <a:gd name="connsiteY10" fmla="*/ 2382473 h 3020037"/>
              <a:gd name="connsiteX11" fmla="*/ 738231 w 2340529"/>
              <a:gd name="connsiteY11" fmla="*/ 2416029 h 3020037"/>
              <a:gd name="connsiteX12" fmla="*/ 931178 w 2340529"/>
              <a:gd name="connsiteY12" fmla="*/ 2432807 h 3020037"/>
              <a:gd name="connsiteX13" fmla="*/ 1350628 w 2340529"/>
              <a:gd name="connsiteY13" fmla="*/ 2424418 h 3020037"/>
              <a:gd name="connsiteX14" fmla="*/ 1770077 w 2340529"/>
              <a:gd name="connsiteY14" fmla="*/ 2508308 h 3020037"/>
              <a:gd name="connsiteX15" fmla="*/ 1971413 w 2340529"/>
              <a:gd name="connsiteY15" fmla="*/ 2625754 h 3020037"/>
              <a:gd name="connsiteX16" fmla="*/ 2122415 w 2340529"/>
              <a:gd name="connsiteY16" fmla="*/ 2709644 h 3020037"/>
              <a:gd name="connsiteX17" fmla="*/ 2256639 w 2340529"/>
              <a:gd name="connsiteY17" fmla="*/ 2759978 h 3020037"/>
              <a:gd name="connsiteX18" fmla="*/ 2306973 w 2340529"/>
              <a:gd name="connsiteY18" fmla="*/ 2885813 h 3020037"/>
              <a:gd name="connsiteX19" fmla="*/ 2340529 w 2340529"/>
              <a:gd name="connsiteY19" fmla="*/ 3020037 h 30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40529" h="3020037">
                <a:moveTo>
                  <a:pt x="50334" y="0"/>
                </a:moveTo>
                <a:lnTo>
                  <a:pt x="33556" y="243281"/>
                </a:lnTo>
                <a:lnTo>
                  <a:pt x="50334" y="469783"/>
                </a:lnTo>
                <a:lnTo>
                  <a:pt x="8389" y="755009"/>
                </a:lnTo>
                <a:lnTo>
                  <a:pt x="0" y="889233"/>
                </a:lnTo>
                <a:lnTo>
                  <a:pt x="226503" y="1098958"/>
                </a:lnTo>
                <a:lnTo>
                  <a:pt x="352338" y="1308683"/>
                </a:lnTo>
                <a:lnTo>
                  <a:pt x="486562" y="1518407"/>
                </a:lnTo>
                <a:lnTo>
                  <a:pt x="587230" y="1786855"/>
                </a:lnTo>
                <a:lnTo>
                  <a:pt x="620786" y="1988191"/>
                </a:lnTo>
                <a:lnTo>
                  <a:pt x="662731" y="2382473"/>
                </a:lnTo>
                <a:lnTo>
                  <a:pt x="738231" y="2416029"/>
                </a:lnTo>
                <a:lnTo>
                  <a:pt x="931178" y="2432807"/>
                </a:lnTo>
                <a:lnTo>
                  <a:pt x="1350628" y="2424418"/>
                </a:lnTo>
                <a:lnTo>
                  <a:pt x="1770077" y="2508308"/>
                </a:lnTo>
                <a:lnTo>
                  <a:pt x="1971413" y="2625754"/>
                </a:lnTo>
                <a:lnTo>
                  <a:pt x="2122415" y="2709644"/>
                </a:lnTo>
                <a:lnTo>
                  <a:pt x="2256639" y="2759978"/>
                </a:lnTo>
                <a:lnTo>
                  <a:pt x="2306973" y="2885813"/>
                </a:lnTo>
                <a:lnTo>
                  <a:pt x="2340529" y="3020037"/>
                </a:ln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4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33A and 33 B </a:t>
            </a:r>
            <a:r>
              <a:rPr lang="en-US" sz="2400" dirty="0"/>
              <a:t>(Longboat Key Club Moorings South to </a:t>
            </a:r>
            <a:r>
              <a:rPr lang="en-US" sz="2400" dirty="0" err="1"/>
              <a:t>Harbour</a:t>
            </a:r>
            <a:r>
              <a:rPr lang="en-US" sz="2400" dirty="0"/>
              <a:t> Oak Dr)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021878"/>
              </p:ext>
            </p:extLst>
          </p:nvPr>
        </p:nvGraphicFramePr>
        <p:xfrm>
          <a:off x="7875958" y="1375793"/>
          <a:ext cx="4195389" cy="1847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Access to 33B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33B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Longboat Key Club Moorings South to </a:t>
                      </a:r>
                      <a:r>
                        <a:rPr lang="en-US" sz="900" dirty="0" err="1"/>
                        <a:t>Harbour</a:t>
                      </a:r>
                      <a:r>
                        <a:rPr lang="en-US" sz="900" dirty="0"/>
                        <a:t> Oak Dr Intersects with 33 (Putter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DF8C611F-DA22-4AA2-BB39-323F0E568686}"/>
              </a:ext>
            </a:extLst>
          </p:cNvPr>
          <p:cNvGrpSpPr/>
          <p:nvPr/>
        </p:nvGrpSpPr>
        <p:grpSpPr>
          <a:xfrm>
            <a:off x="50981" y="1341121"/>
            <a:ext cx="7046505" cy="5478597"/>
            <a:chOff x="50981" y="1341121"/>
            <a:chExt cx="7046505" cy="54785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D49FD3-E845-4BE3-B830-3B08A0A0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81" y="1341121"/>
              <a:ext cx="7046505" cy="547859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147E4EA-B0FB-4C50-BDD2-304AF452E40E}"/>
                </a:ext>
              </a:extLst>
            </p:cNvPr>
            <p:cNvSpPr/>
            <p:nvPr/>
          </p:nvSpPr>
          <p:spPr>
            <a:xfrm>
              <a:off x="2847703" y="1393371"/>
              <a:ext cx="2220686" cy="5408023"/>
            </a:xfrm>
            <a:custGeom>
              <a:avLst/>
              <a:gdLst>
                <a:gd name="connsiteX0" fmla="*/ 121920 w 2220686"/>
                <a:gd name="connsiteY0" fmla="*/ 0 h 5408023"/>
                <a:gd name="connsiteX1" fmla="*/ 121920 w 2220686"/>
                <a:gd name="connsiteY1" fmla="*/ 60960 h 5408023"/>
                <a:gd name="connsiteX2" fmla="*/ 113211 w 2220686"/>
                <a:gd name="connsiteY2" fmla="*/ 148046 h 5408023"/>
                <a:gd name="connsiteX3" fmla="*/ 148046 w 2220686"/>
                <a:gd name="connsiteY3" fmla="*/ 287383 h 5408023"/>
                <a:gd name="connsiteX4" fmla="*/ 130628 w 2220686"/>
                <a:gd name="connsiteY4" fmla="*/ 452846 h 5408023"/>
                <a:gd name="connsiteX5" fmla="*/ 95794 w 2220686"/>
                <a:gd name="connsiteY5" fmla="*/ 862149 h 5408023"/>
                <a:gd name="connsiteX6" fmla="*/ 156754 w 2220686"/>
                <a:gd name="connsiteY6" fmla="*/ 1262743 h 5408023"/>
                <a:gd name="connsiteX7" fmla="*/ 0 w 2220686"/>
                <a:gd name="connsiteY7" fmla="*/ 1532709 h 5408023"/>
                <a:gd name="connsiteX8" fmla="*/ 60960 w 2220686"/>
                <a:gd name="connsiteY8" fmla="*/ 1889760 h 5408023"/>
                <a:gd name="connsiteX9" fmla="*/ 287383 w 2220686"/>
                <a:gd name="connsiteY9" fmla="*/ 2333898 h 5408023"/>
                <a:gd name="connsiteX10" fmla="*/ 600891 w 2220686"/>
                <a:gd name="connsiteY10" fmla="*/ 2882538 h 5408023"/>
                <a:gd name="connsiteX11" fmla="*/ 644434 w 2220686"/>
                <a:gd name="connsiteY11" fmla="*/ 2969623 h 5408023"/>
                <a:gd name="connsiteX12" fmla="*/ 539931 w 2220686"/>
                <a:gd name="connsiteY12" fmla="*/ 3230880 h 5408023"/>
                <a:gd name="connsiteX13" fmla="*/ 748937 w 2220686"/>
                <a:gd name="connsiteY13" fmla="*/ 3675018 h 5408023"/>
                <a:gd name="connsiteX14" fmla="*/ 1097280 w 2220686"/>
                <a:gd name="connsiteY14" fmla="*/ 3718560 h 5408023"/>
                <a:gd name="connsiteX15" fmla="*/ 1262743 w 2220686"/>
                <a:gd name="connsiteY15" fmla="*/ 4075612 h 5408023"/>
                <a:gd name="connsiteX16" fmla="*/ 1358537 w 2220686"/>
                <a:gd name="connsiteY16" fmla="*/ 4214949 h 5408023"/>
                <a:gd name="connsiteX17" fmla="*/ 1584960 w 2220686"/>
                <a:gd name="connsiteY17" fmla="*/ 4293326 h 5408023"/>
                <a:gd name="connsiteX18" fmla="*/ 1759131 w 2220686"/>
                <a:gd name="connsiteY18" fmla="*/ 4511040 h 5408023"/>
                <a:gd name="connsiteX19" fmla="*/ 1820091 w 2220686"/>
                <a:gd name="connsiteY19" fmla="*/ 4937760 h 5408023"/>
                <a:gd name="connsiteX20" fmla="*/ 2220686 w 2220686"/>
                <a:gd name="connsiteY20" fmla="*/ 5408023 h 540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0686" h="5408023">
                  <a:moveTo>
                    <a:pt x="121920" y="0"/>
                  </a:moveTo>
                  <a:lnTo>
                    <a:pt x="121920" y="60960"/>
                  </a:lnTo>
                  <a:lnTo>
                    <a:pt x="113211" y="148046"/>
                  </a:lnTo>
                  <a:lnTo>
                    <a:pt x="148046" y="287383"/>
                  </a:lnTo>
                  <a:lnTo>
                    <a:pt x="130628" y="452846"/>
                  </a:lnTo>
                  <a:lnTo>
                    <a:pt x="95794" y="862149"/>
                  </a:lnTo>
                  <a:lnTo>
                    <a:pt x="156754" y="1262743"/>
                  </a:lnTo>
                  <a:lnTo>
                    <a:pt x="0" y="1532709"/>
                  </a:lnTo>
                  <a:lnTo>
                    <a:pt x="60960" y="1889760"/>
                  </a:lnTo>
                  <a:lnTo>
                    <a:pt x="287383" y="2333898"/>
                  </a:lnTo>
                  <a:lnTo>
                    <a:pt x="600891" y="2882538"/>
                  </a:lnTo>
                  <a:lnTo>
                    <a:pt x="644434" y="2969623"/>
                  </a:lnTo>
                  <a:lnTo>
                    <a:pt x="539931" y="3230880"/>
                  </a:lnTo>
                  <a:lnTo>
                    <a:pt x="748937" y="3675018"/>
                  </a:lnTo>
                  <a:lnTo>
                    <a:pt x="1097280" y="3718560"/>
                  </a:lnTo>
                  <a:lnTo>
                    <a:pt x="1262743" y="4075612"/>
                  </a:lnTo>
                  <a:lnTo>
                    <a:pt x="1358537" y="4214949"/>
                  </a:lnTo>
                  <a:lnTo>
                    <a:pt x="1584960" y="4293326"/>
                  </a:lnTo>
                  <a:lnTo>
                    <a:pt x="1759131" y="4511040"/>
                  </a:lnTo>
                  <a:lnTo>
                    <a:pt x="1820091" y="4937760"/>
                  </a:lnTo>
                  <a:lnTo>
                    <a:pt x="2220686" y="540802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8EA3C29-A62B-4857-94AD-2440B5F9D0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4423" y="3100252"/>
              <a:ext cx="1210491" cy="7924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75FB357D-9EA3-4A51-9418-74CA4E00192D}"/>
                </a:ext>
              </a:extLst>
            </p:cNvPr>
            <p:cNvSpPr/>
            <p:nvPr/>
          </p:nvSpPr>
          <p:spPr>
            <a:xfrm>
              <a:off x="3439232" y="3423087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33A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BB835C81-5FF2-4508-AED4-92F4D6A5F3AF}"/>
                </a:ext>
              </a:extLst>
            </p:cNvPr>
            <p:cNvSpPr/>
            <p:nvPr/>
          </p:nvSpPr>
          <p:spPr>
            <a:xfrm>
              <a:off x="3284982" y="4655350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69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33 and 39 </a:t>
            </a:r>
            <a:r>
              <a:rPr lang="en-US" sz="2400" dirty="0"/>
              <a:t>(</a:t>
            </a:r>
            <a:r>
              <a:rPr lang="en-US" sz="2400" dirty="0" err="1"/>
              <a:t>Harbour</a:t>
            </a:r>
            <a:r>
              <a:rPr lang="en-US" sz="2400" dirty="0"/>
              <a:t> Oak Dr to Yardarm)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81B684-A80E-478C-B13F-3BDF3C655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0757"/>
              </p:ext>
            </p:extLst>
          </p:nvPr>
        </p:nvGraphicFramePr>
        <p:xfrm>
          <a:off x="7875958" y="1375793"/>
          <a:ext cx="4195389" cy="445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Harbourside</a:t>
                      </a:r>
                      <a:r>
                        <a:rPr lang="en-US" sz="900" dirty="0"/>
                        <a:t> to Harbor Cove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Harbor Cove &amp; Putter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Putter &amp; Golf Links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Golf Links &amp; Chipping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Chipping &amp; Wedge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Wedge &amp; Birdie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Birdie &amp; Putting 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-6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Putting Green &amp; Yardarm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B30CD17A-8C76-42D3-A38E-24F24015463C}"/>
              </a:ext>
            </a:extLst>
          </p:cNvPr>
          <p:cNvGrpSpPr/>
          <p:nvPr/>
        </p:nvGrpSpPr>
        <p:grpSpPr>
          <a:xfrm>
            <a:off x="142279" y="1349361"/>
            <a:ext cx="7193279" cy="5445250"/>
            <a:chOff x="226426" y="1332411"/>
            <a:chExt cx="7193279" cy="5445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BE0DC1-D5B6-4D39-B7CB-F0EA32B3C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426" y="1332411"/>
              <a:ext cx="7193279" cy="5445250"/>
            </a:xfrm>
            <a:prstGeom prst="rect">
              <a:avLst/>
            </a:prstGeom>
            <a:ln>
              <a:solidFill>
                <a:srgbClr val="CCFF33"/>
              </a:solidFill>
            </a:ln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3D45FB4-C66F-430C-8634-E7542A0E6DA0}"/>
                </a:ext>
              </a:extLst>
            </p:cNvPr>
            <p:cNvSpPr/>
            <p:nvPr/>
          </p:nvSpPr>
          <p:spPr>
            <a:xfrm>
              <a:off x="1314994" y="1933303"/>
              <a:ext cx="1628503" cy="1480457"/>
            </a:xfrm>
            <a:custGeom>
              <a:avLst/>
              <a:gdLst>
                <a:gd name="connsiteX0" fmla="*/ 0 w 1628503"/>
                <a:gd name="connsiteY0" fmla="*/ 653143 h 1480457"/>
                <a:gd name="connsiteX1" fmla="*/ 287383 w 1628503"/>
                <a:gd name="connsiteY1" fmla="*/ 435428 h 1480457"/>
                <a:gd name="connsiteX2" fmla="*/ 513806 w 1628503"/>
                <a:gd name="connsiteY2" fmla="*/ 209006 h 1480457"/>
                <a:gd name="connsiteX3" fmla="*/ 731520 w 1628503"/>
                <a:gd name="connsiteY3" fmla="*/ 0 h 1480457"/>
                <a:gd name="connsiteX4" fmla="*/ 896983 w 1628503"/>
                <a:gd name="connsiteY4" fmla="*/ 52251 h 1480457"/>
                <a:gd name="connsiteX5" fmla="*/ 1166949 w 1628503"/>
                <a:gd name="connsiteY5" fmla="*/ 357051 h 1480457"/>
                <a:gd name="connsiteX6" fmla="*/ 1454332 w 1628503"/>
                <a:gd name="connsiteY6" fmla="*/ 757646 h 1480457"/>
                <a:gd name="connsiteX7" fmla="*/ 1628503 w 1628503"/>
                <a:gd name="connsiteY7" fmla="*/ 1036320 h 1480457"/>
                <a:gd name="connsiteX8" fmla="*/ 1628503 w 1628503"/>
                <a:gd name="connsiteY8" fmla="*/ 1201783 h 1480457"/>
                <a:gd name="connsiteX9" fmla="*/ 1480457 w 1628503"/>
                <a:gd name="connsiteY9" fmla="*/ 1375954 h 1480457"/>
                <a:gd name="connsiteX10" fmla="*/ 992777 w 1628503"/>
                <a:gd name="connsiteY10" fmla="*/ 1480457 h 1480457"/>
                <a:gd name="connsiteX11" fmla="*/ 844732 w 1628503"/>
                <a:gd name="connsiteY11" fmla="*/ 1393371 h 148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8503" h="1480457">
                  <a:moveTo>
                    <a:pt x="0" y="653143"/>
                  </a:moveTo>
                  <a:lnTo>
                    <a:pt x="287383" y="435428"/>
                  </a:lnTo>
                  <a:lnTo>
                    <a:pt x="513806" y="209006"/>
                  </a:lnTo>
                  <a:lnTo>
                    <a:pt x="731520" y="0"/>
                  </a:lnTo>
                  <a:lnTo>
                    <a:pt x="896983" y="52251"/>
                  </a:lnTo>
                  <a:lnTo>
                    <a:pt x="1166949" y="357051"/>
                  </a:lnTo>
                  <a:lnTo>
                    <a:pt x="1454332" y="757646"/>
                  </a:lnTo>
                  <a:lnTo>
                    <a:pt x="1628503" y="1036320"/>
                  </a:lnTo>
                  <a:lnTo>
                    <a:pt x="1628503" y="1201783"/>
                  </a:lnTo>
                  <a:lnTo>
                    <a:pt x="1480457" y="1375954"/>
                  </a:lnTo>
                  <a:lnTo>
                    <a:pt x="992777" y="1480457"/>
                  </a:lnTo>
                  <a:lnTo>
                    <a:pt x="844732" y="1393371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04DADD-63D4-4C58-8907-E89ECD058B24}"/>
                </a:ext>
              </a:extLst>
            </p:cNvPr>
            <p:cNvSpPr/>
            <p:nvPr/>
          </p:nvSpPr>
          <p:spPr>
            <a:xfrm>
              <a:off x="1724297" y="2290354"/>
              <a:ext cx="278674" cy="879566"/>
            </a:xfrm>
            <a:custGeom>
              <a:avLst/>
              <a:gdLst>
                <a:gd name="connsiteX0" fmla="*/ 0 w 278674"/>
                <a:gd name="connsiteY0" fmla="*/ 0 h 879566"/>
                <a:gd name="connsiteX1" fmla="*/ 278674 w 278674"/>
                <a:gd name="connsiteY1" fmla="*/ 391886 h 879566"/>
                <a:gd name="connsiteX2" fmla="*/ 235132 w 278674"/>
                <a:gd name="connsiteY2" fmla="*/ 583475 h 879566"/>
                <a:gd name="connsiteX3" fmla="*/ 104503 w 278674"/>
                <a:gd name="connsiteY3" fmla="*/ 766355 h 879566"/>
                <a:gd name="connsiteX4" fmla="*/ 217714 w 278674"/>
                <a:gd name="connsiteY4" fmla="*/ 879566 h 87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74" h="879566">
                  <a:moveTo>
                    <a:pt x="0" y="0"/>
                  </a:moveTo>
                  <a:lnTo>
                    <a:pt x="278674" y="391886"/>
                  </a:lnTo>
                  <a:lnTo>
                    <a:pt x="235132" y="583475"/>
                  </a:lnTo>
                  <a:lnTo>
                    <a:pt x="104503" y="766355"/>
                  </a:lnTo>
                  <a:lnTo>
                    <a:pt x="217714" y="87956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0F675BB-6A07-4AC4-9772-D25FA3F0E040}"/>
                </a:ext>
              </a:extLst>
            </p:cNvPr>
            <p:cNvSpPr/>
            <p:nvPr/>
          </p:nvSpPr>
          <p:spPr>
            <a:xfrm>
              <a:off x="2882537" y="3161211"/>
              <a:ext cx="539932" cy="783772"/>
            </a:xfrm>
            <a:custGeom>
              <a:avLst/>
              <a:gdLst>
                <a:gd name="connsiteX0" fmla="*/ 43543 w 539932"/>
                <a:gd name="connsiteY0" fmla="*/ 0 h 783772"/>
                <a:gd name="connsiteX1" fmla="*/ 243840 w 539932"/>
                <a:gd name="connsiteY1" fmla="*/ 43543 h 783772"/>
                <a:gd name="connsiteX2" fmla="*/ 444137 w 539932"/>
                <a:gd name="connsiteY2" fmla="*/ 69669 h 783772"/>
                <a:gd name="connsiteX3" fmla="*/ 539932 w 539932"/>
                <a:gd name="connsiteY3" fmla="*/ 235132 h 783772"/>
                <a:gd name="connsiteX4" fmla="*/ 539932 w 539932"/>
                <a:gd name="connsiteY4" fmla="*/ 487680 h 783772"/>
                <a:gd name="connsiteX5" fmla="*/ 418012 w 539932"/>
                <a:gd name="connsiteY5" fmla="*/ 592183 h 783772"/>
                <a:gd name="connsiteX6" fmla="*/ 0 w 539932"/>
                <a:gd name="connsiteY6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932" h="783772">
                  <a:moveTo>
                    <a:pt x="43543" y="0"/>
                  </a:moveTo>
                  <a:lnTo>
                    <a:pt x="243840" y="43543"/>
                  </a:lnTo>
                  <a:lnTo>
                    <a:pt x="444137" y="69669"/>
                  </a:lnTo>
                  <a:lnTo>
                    <a:pt x="539932" y="235132"/>
                  </a:lnTo>
                  <a:lnTo>
                    <a:pt x="539932" y="487680"/>
                  </a:lnTo>
                  <a:lnTo>
                    <a:pt x="418012" y="592183"/>
                  </a:lnTo>
                  <a:lnTo>
                    <a:pt x="0" y="783772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1DA4590-CA22-4AC0-AE50-A1579D8ACAB0}"/>
                </a:ext>
              </a:extLst>
            </p:cNvPr>
            <p:cNvSpPr/>
            <p:nvPr/>
          </p:nvSpPr>
          <p:spPr>
            <a:xfrm>
              <a:off x="3100251" y="3196046"/>
              <a:ext cx="1611086" cy="1602377"/>
            </a:xfrm>
            <a:custGeom>
              <a:avLst/>
              <a:gdLst>
                <a:gd name="connsiteX0" fmla="*/ 0 w 1611086"/>
                <a:gd name="connsiteY0" fmla="*/ 1602377 h 1602377"/>
                <a:gd name="connsiteX1" fmla="*/ 121920 w 1611086"/>
                <a:gd name="connsiteY1" fmla="*/ 1497874 h 1602377"/>
                <a:gd name="connsiteX2" fmla="*/ 174172 w 1611086"/>
                <a:gd name="connsiteY2" fmla="*/ 1288868 h 1602377"/>
                <a:gd name="connsiteX3" fmla="*/ 269966 w 1611086"/>
                <a:gd name="connsiteY3" fmla="*/ 1140823 h 1602377"/>
                <a:gd name="connsiteX4" fmla="*/ 496389 w 1611086"/>
                <a:gd name="connsiteY4" fmla="*/ 1088571 h 1602377"/>
                <a:gd name="connsiteX5" fmla="*/ 670560 w 1611086"/>
                <a:gd name="connsiteY5" fmla="*/ 975360 h 1602377"/>
                <a:gd name="connsiteX6" fmla="*/ 1611086 w 1611086"/>
                <a:gd name="connsiteY6" fmla="*/ 0 h 160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086" h="1602377">
                  <a:moveTo>
                    <a:pt x="0" y="1602377"/>
                  </a:moveTo>
                  <a:lnTo>
                    <a:pt x="121920" y="1497874"/>
                  </a:lnTo>
                  <a:lnTo>
                    <a:pt x="174172" y="1288868"/>
                  </a:lnTo>
                  <a:lnTo>
                    <a:pt x="269966" y="1140823"/>
                  </a:lnTo>
                  <a:lnTo>
                    <a:pt x="496389" y="1088571"/>
                  </a:lnTo>
                  <a:lnTo>
                    <a:pt x="670560" y="975360"/>
                  </a:lnTo>
                  <a:lnTo>
                    <a:pt x="1611086" y="0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13C5C4-90BD-4542-B170-A58E316AC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4057" y="3587931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408C221-79F1-4EBA-8B91-0D8FBE453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6275" y="3910149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35B174-9984-4DE8-AD6A-F1DB94FBF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8493" y="4237915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DFBC8AA-A824-4D0B-865D-BEF35CA03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1535" y="4565681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66BA48-163A-48AE-BCCF-99D6CC6E2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0824" y="4807131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DD8FC6-AF10-4512-A820-80C977BCAA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3042" y="5106383"/>
              <a:ext cx="1384663" cy="143691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77946BDE-8B7F-4238-85EE-D9EEA5AAA201}"/>
                </a:ext>
              </a:extLst>
            </p:cNvPr>
            <p:cNvSpPr/>
            <p:nvPr/>
          </p:nvSpPr>
          <p:spPr>
            <a:xfrm>
              <a:off x="2581437" y="2502494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33C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8554D49-31D5-4515-8081-ECABEEFB7F60}"/>
                </a:ext>
              </a:extLst>
            </p:cNvPr>
            <p:cNvSpPr/>
            <p:nvPr/>
          </p:nvSpPr>
          <p:spPr>
            <a:xfrm>
              <a:off x="4077458" y="3364522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33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957D1F52-C156-42A8-889A-1ACAB0B36A89}"/>
                </a:ext>
              </a:extLst>
            </p:cNvPr>
            <p:cNvSpPr/>
            <p:nvPr/>
          </p:nvSpPr>
          <p:spPr>
            <a:xfrm>
              <a:off x="4374751" y="379061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34</a:t>
              </a:r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A63EEB39-2F23-4DDD-A0CC-799259D1AB4A}"/>
                </a:ext>
              </a:extLst>
            </p:cNvPr>
            <p:cNvSpPr/>
            <p:nvPr/>
          </p:nvSpPr>
          <p:spPr>
            <a:xfrm>
              <a:off x="4791891" y="401854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35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E9006C27-FB20-42F6-9A22-A975723C6376}"/>
                </a:ext>
              </a:extLst>
            </p:cNvPr>
            <p:cNvSpPr/>
            <p:nvPr/>
          </p:nvSpPr>
          <p:spPr>
            <a:xfrm>
              <a:off x="5169291" y="4317798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36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9BAD95DC-90CA-44EA-954D-A708C53EEE57}"/>
                </a:ext>
              </a:extLst>
            </p:cNvPr>
            <p:cNvSpPr/>
            <p:nvPr/>
          </p:nvSpPr>
          <p:spPr>
            <a:xfrm>
              <a:off x="5544858" y="4584605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37</a:t>
              </a: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40535ED8-1BBF-40AB-B08C-E117A8B9B343}"/>
                </a:ext>
              </a:extLst>
            </p:cNvPr>
            <p:cNvSpPr/>
            <p:nvPr/>
          </p:nvSpPr>
          <p:spPr>
            <a:xfrm>
              <a:off x="5868777" y="4872020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38</a:t>
              </a: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0B50E39A-46BE-4D0D-B35D-0798A128E23C}"/>
                </a:ext>
              </a:extLst>
            </p:cNvPr>
            <p:cNvSpPr/>
            <p:nvPr/>
          </p:nvSpPr>
          <p:spPr>
            <a:xfrm>
              <a:off x="6218067" y="5138827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3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40 - 48 and 54 </a:t>
            </a:r>
            <a:r>
              <a:rPr lang="en-US" sz="2400" dirty="0"/>
              <a:t>(Yardarm to Yawl)</a:t>
            </a:r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81B684-A80E-478C-B13F-3BDF3C655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458736"/>
              </p:ext>
            </p:extLst>
          </p:nvPr>
        </p:nvGraphicFramePr>
        <p:xfrm>
          <a:off x="7875958" y="1375793"/>
          <a:ext cx="4195389" cy="4260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Yardarm &amp; Bowsprit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Bowsprit &amp; Ranger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Ranger &amp; Halyard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30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Halyard &amp; Spinnaker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Spinnaker &amp; Hornblower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Hornblower &amp; Gunwale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Gunwale &amp; Outrigger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Outrigger &amp; Cutter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Cutter &amp; Yawl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03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Halyard South to Sarasota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18477"/>
                  </a:ext>
                </a:extLst>
              </a:tr>
            </a:tbl>
          </a:graphicData>
        </a:graphic>
      </p:graphicFrame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0B50E39A-46BE-4D0D-B35D-0798A128E23C}"/>
              </a:ext>
            </a:extLst>
          </p:cNvPr>
          <p:cNvSpPr/>
          <p:nvPr/>
        </p:nvSpPr>
        <p:spPr>
          <a:xfrm>
            <a:off x="10903279" y="6014645"/>
            <a:ext cx="518814" cy="3192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39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62D257B-995F-4CEE-906E-561CAE6DFE13}"/>
              </a:ext>
            </a:extLst>
          </p:cNvPr>
          <p:cNvGrpSpPr/>
          <p:nvPr/>
        </p:nvGrpSpPr>
        <p:grpSpPr>
          <a:xfrm>
            <a:off x="101686" y="1347278"/>
            <a:ext cx="7683777" cy="5201570"/>
            <a:chOff x="101686" y="1347278"/>
            <a:chExt cx="7683777" cy="52015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2993FAC-5230-4EB5-A65A-8C73E27FA93C}"/>
                </a:ext>
              </a:extLst>
            </p:cNvPr>
            <p:cNvGrpSpPr/>
            <p:nvPr/>
          </p:nvGrpSpPr>
          <p:grpSpPr>
            <a:xfrm>
              <a:off x="101686" y="1347278"/>
              <a:ext cx="7683777" cy="5201570"/>
              <a:chOff x="101686" y="1303733"/>
              <a:chExt cx="6465707" cy="45484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0CE3E3C-5B56-40AC-B8D8-3EC091615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7641"/>
              <a:stretch/>
            </p:blipFill>
            <p:spPr>
              <a:xfrm>
                <a:off x="101686" y="1303733"/>
                <a:ext cx="6465707" cy="4548427"/>
              </a:xfrm>
              <a:prstGeom prst="rect">
                <a:avLst/>
              </a:prstGeom>
              <a:ln>
                <a:solidFill>
                  <a:srgbClr val="CCFF33"/>
                </a:solidFill>
              </a:ln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113C5C4-90BD-4542-B170-A58E316AC2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4986" y="3883605"/>
                <a:ext cx="562099" cy="872298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408C221-79F1-4EBA-8B91-0D8FBE4539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648" y="1752918"/>
                <a:ext cx="1384663" cy="1436915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135B174-9984-4DE8-AD6A-F1DB94FBF9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1453" y="2019011"/>
                <a:ext cx="1323701" cy="1409990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DFBC8AA-A824-4D0B-865D-BEF35CA033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2655" y="2210812"/>
                <a:ext cx="1384663" cy="1436915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B66BA48-163A-48AE-BCCF-99D6CC6E21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04753" y="2412275"/>
                <a:ext cx="1566021" cy="1639193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DD8FC6-AF10-4512-A820-80C977BCAA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2598" y="3639018"/>
                <a:ext cx="597284" cy="778126"/>
              </a:xfrm>
              <a:prstGeom prst="line">
                <a:avLst/>
              </a:prstGeom>
              <a:ln w="38100">
                <a:solidFill>
                  <a:srgbClr val="CC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40535ED8-1BBF-40AB-B08C-E117A8B9B343}"/>
                </a:ext>
              </a:extLst>
            </p:cNvPr>
            <p:cNvSpPr/>
            <p:nvPr/>
          </p:nvSpPr>
          <p:spPr>
            <a:xfrm>
              <a:off x="2215414" y="1984834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40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4ABB49B7-E981-47A8-97CB-9D669BE822FD}"/>
                </a:ext>
              </a:extLst>
            </p:cNvPr>
            <p:cNvSpPr/>
            <p:nvPr/>
          </p:nvSpPr>
          <p:spPr>
            <a:xfrm>
              <a:off x="2460822" y="2306880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41</a:t>
              </a:r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3D301126-572C-4280-9623-410145E8B19D}"/>
                </a:ext>
              </a:extLst>
            </p:cNvPr>
            <p:cNvSpPr/>
            <p:nvPr/>
          </p:nvSpPr>
          <p:spPr>
            <a:xfrm>
              <a:off x="2711808" y="2685825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42</a:t>
              </a: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21839D8C-1253-4CC4-A508-662840B4C02E}"/>
                </a:ext>
              </a:extLst>
            </p:cNvPr>
            <p:cNvSpPr/>
            <p:nvPr/>
          </p:nvSpPr>
          <p:spPr>
            <a:xfrm>
              <a:off x="3043202" y="3019331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43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D2FBB3-A3B3-4783-95DE-BF4DE915F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931" y="4606671"/>
              <a:ext cx="586543" cy="1028206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7F0D797-593A-4CCA-B7E3-586D39F78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6213" y="4796392"/>
              <a:ext cx="514779" cy="125986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68209CE-C99D-486E-AA5E-5A0594016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9931" y="5033554"/>
              <a:ext cx="492251" cy="126464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53814A-CD76-457C-B5ED-2FF16F9366D7}"/>
                </a:ext>
              </a:extLst>
            </p:cNvPr>
            <p:cNvSpPr/>
            <p:nvPr/>
          </p:nvSpPr>
          <p:spPr>
            <a:xfrm>
              <a:off x="2786743" y="3701143"/>
              <a:ext cx="3875314" cy="2838994"/>
            </a:xfrm>
            <a:custGeom>
              <a:avLst/>
              <a:gdLst>
                <a:gd name="connsiteX0" fmla="*/ 0 w 3875314"/>
                <a:gd name="connsiteY0" fmla="*/ 0 h 2838994"/>
                <a:gd name="connsiteX1" fmla="*/ 217714 w 3875314"/>
                <a:gd name="connsiteY1" fmla="*/ 348343 h 2838994"/>
                <a:gd name="connsiteX2" fmla="*/ 896983 w 3875314"/>
                <a:gd name="connsiteY2" fmla="*/ 940526 h 2838994"/>
                <a:gd name="connsiteX3" fmla="*/ 1750423 w 3875314"/>
                <a:gd name="connsiteY3" fmla="*/ 1393371 h 2838994"/>
                <a:gd name="connsiteX4" fmla="*/ 2673531 w 3875314"/>
                <a:gd name="connsiteY4" fmla="*/ 2177143 h 2838994"/>
                <a:gd name="connsiteX5" fmla="*/ 3875314 w 3875314"/>
                <a:gd name="connsiteY5" fmla="*/ 2838994 h 283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5314" h="2838994">
                  <a:moveTo>
                    <a:pt x="0" y="0"/>
                  </a:moveTo>
                  <a:lnTo>
                    <a:pt x="217714" y="348343"/>
                  </a:lnTo>
                  <a:lnTo>
                    <a:pt x="896983" y="940526"/>
                  </a:lnTo>
                  <a:lnTo>
                    <a:pt x="1750423" y="1393371"/>
                  </a:lnTo>
                  <a:lnTo>
                    <a:pt x="2673531" y="2177143"/>
                  </a:lnTo>
                  <a:lnTo>
                    <a:pt x="3875314" y="283899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05DB5BD0-1C45-4D28-824A-A386D6F807C9}"/>
                </a:ext>
              </a:extLst>
            </p:cNvPr>
            <p:cNvSpPr/>
            <p:nvPr/>
          </p:nvSpPr>
          <p:spPr>
            <a:xfrm>
              <a:off x="2560326" y="411298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44</a:t>
              </a: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9CD57AA0-A4AA-4325-A027-80592B4D88C3}"/>
                </a:ext>
              </a:extLst>
            </p:cNvPr>
            <p:cNvSpPr/>
            <p:nvPr/>
          </p:nvSpPr>
          <p:spPr>
            <a:xfrm>
              <a:off x="2877392" y="4415102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45</a:t>
              </a:r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EE501568-DCC5-4199-8286-7DCF7102A094}"/>
                </a:ext>
              </a:extLst>
            </p:cNvPr>
            <p:cNvSpPr/>
            <p:nvPr/>
          </p:nvSpPr>
          <p:spPr>
            <a:xfrm>
              <a:off x="3222105" y="469567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46</a:t>
              </a: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FD454303-ACD9-4A04-9F1E-FB988530040B}"/>
                </a:ext>
              </a:extLst>
            </p:cNvPr>
            <p:cNvSpPr/>
            <p:nvPr/>
          </p:nvSpPr>
          <p:spPr>
            <a:xfrm>
              <a:off x="3608390" y="4972368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47</a:t>
              </a: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22FD9C41-A074-4822-9BCB-AD424FDB0BD9}"/>
                </a:ext>
              </a:extLst>
            </p:cNvPr>
            <p:cNvSpPr/>
            <p:nvPr/>
          </p:nvSpPr>
          <p:spPr>
            <a:xfrm>
              <a:off x="4029974" y="519315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48</a:t>
              </a: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9A1A2335-66A2-4AE1-BBDD-11B974A04663}"/>
                </a:ext>
              </a:extLst>
            </p:cNvPr>
            <p:cNvSpPr/>
            <p:nvPr/>
          </p:nvSpPr>
          <p:spPr>
            <a:xfrm>
              <a:off x="4775205" y="5321368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705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Canal 49 – 54 </a:t>
            </a:r>
            <a:r>
              <a:rPr lang="en-US" sz="2400" dirty="0"/>
              <a:t>(Yawl LN to New Pass)</a:t>
            </a:r>
            <a:endParaRPr lang="en-US" dirty="0"/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165958"/>
              </p:ext>
            </p:extLst>
          </p:nvPr>
        </p:nvGraphicFramePr>
        <p:xfrm>
          <a:off x="7875958" y="1375793"/>
          <a:ext cx="4195389" cy="3726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9865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1172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Yawl &amp; Schooner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  <a:r>
                        <a:rPr lang="en-US" sz="800" dirty="0"/>
                        <a:t> / </a:t>
                      </a:r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Schooner &amp; Ketch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Ketch &amp; Sloop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40 FT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Sloop &amp;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CCFF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Boathouse Marina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CCFF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Halyard South to Sarasota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45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Sands Point to New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- 5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0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55A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Lighthouse Point to New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337602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487CA416-E3D3-4731-A290-CEF0A1429F0D}"/>
              </a:ext>
            </a:extLst>
          </p:cNvPr>
          <p:cNvGrpSpPr/>
          <p:nvPr/>
        </p:nvGrpSpPr>
        <p:grpSpPr>
          <a:xfrm>
            <a:off x="120653" y="1375793"/>
            <a:ext cx="7560307" cy="5429214"/>
            <a:chOff x="120653" y="1375793"/>
            <a:chExt cx="7560307" cy="5429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2D50D2-AEAB-47F5-8EF2-3C217A74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53" y="1375793"/>
              <a:ext cx="7560307" cy="542921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BAF70AA-5C80-45FD-BE06-AE98E0AFE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309" y="1865194"/>
              <a:ext cx="313508" cy="73867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771770-D3F9-4739-8BC6-DDE4C19838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5817" y="2097206"/>
              <a:ext cx="264637" cy="68227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0346BC-365E-4716-88F3-FEEA6374CE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9140" y="2245759"/>
              <a:ext cx="214985" cy="576348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A2535D-8E12-4EC1-BCE8-0058484322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0087" y="2533934"/>
              <a:ext cx="122671" cy="358042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F2611C-7F4D-4ACB-B101-B29D0FCE77CF}"/>
                </a:ext>
              </a:extLst>
            </p:cNvPr>
            <p:cNvSpPr/>
            <p:nvPr/>
          </p:nvSpPr>
          <p:spPr>
            <a:xfrm>
              <a:off x="2388358" y="1783307"/>
              <a:ext cx="3589361" cy="1137314"/>
            </a:xfrm>
            <a:custGeom>
              <a:avLst/>
              <a:gdLst>
                <a:gd name="connsiteX0" fmla="*/ 0 w 3589361"/>
                <a:gd name="connsiteY0" fmla="*/ 0 h 1137314"/>
                <a:gd name="connsiteX1" fmla="*/ 427630 w 3589361"/>
                <a:gd name="connsiteY1" fmla="*/ 363941 h 1137314"/>
                <a:gd name="connsiteX2" fmla="*/ 850711 w 3589361"/>
                <a:gd name="connsiteY2" fmla="*/ 677839 h 1137314"/>
                <a:gd name="connsiteX3" fmla="*/ 1337481 w 3589361"/>
                <a:gd name="connsiteY3" fmla="*/ 964442 h 1137314"/>
                <a:gd name="connsiteX4" fmla="*/ 1637732 w 3589361"/>
                <a:gd name="connsiteY4" fmla="*/ 1055427 h 1137314"/>
                <a:gd name="connsiteX5" fmla="*/ 2001672 w 3589361"/>
                <a:gd name="connsiteY5" fmla="*/ 1091821 h 1137314"/>
                <a:gd name="connsiteX6" fmla="*/ 2047164 w 3589361"/>
                <a:gd name="connsiteY6" fmla="*/ 1096371 h 1137314"/>
                <a:gd name="connsiteX7" fmla="*/ 2788693 w 3589361"/>
                <a:gd name="connsiteY7" fmla="*/ 1059977 h 1137314"/>
                <a:gd name="connsiteX8" fmla="*/ 3589361 w 3589361"/>
                <a:gd name="connsiteY8" fmla="*/ 1137314 h 113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9361" h="1137314">
                  <a:moveTo>
                    <a:pt x="0" y="0"/>
                  </a:moveTo>
                  <a:lnTo>
                    <a:pt x="427630" y="363941"/>
                  </a:lnTo>
                  <a:lnTo>
                    <a:pt x="850711" y="677839"/>
                  </a:lnTo>
                  <a:lnTo>
                    <a:pt x="1337481" y="964442"/>
                  </a:lnTo>
                  <a:lnTo>
                    <a:pt x="1637732" y="1055427"/>
                  </a:lnTo>
                  <a:lnTo>
                    <a:pt x="2001672" y="1091821"/>
                  </a:lnTo>
                  <a:lnTo>
                    <a:pt x="2047164" y="1096371"/>
                  </a:lnTo>
                  <a:lnTo>
                    <a:pt x="2788693" y="1059977"/>
                  </a:lnTo>
                  <a:lnTo>
                    <a:pt x="3589361" y="1137314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83815962-431F-40E1-B148-C3F3E1124985}"/>
                </a:ext>
              </a:extLst>
            </p:cNvPr>
            <p:cNvSpPr/>
            <p:nvPr/>
          </p:nvSpPr>
          <p:spPr>
            <a:xfrm>
              <a:off x="3894971" y="2779477"/>
              <a:ext cx="507211" cy="252681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54</a:t>
              </a: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B280B3F4-D0C3-4C63-BADA-D999E49775B6}"/>
                </a:ext>
              </a:extLst>
            </p:cNvPr>
            <p:cNvSpPr/>
            <p:nvPr/>
          </p:nvSpPr>
          <p:spPr>
            <a:xfrm>
              <a:off x="1796145" y="2438342"/>
              <a:ext cx="455756" cy="247409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49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A41E4530-C11A-4668-9BC1-74D85AEE039B}"/>
                </a:ext>
              </a:extLst>
            </p:cNvPr>
            <p:cNvSpPr/>
            <p:nvPr/>
          </p:nvSpPr>
          <p:spPr>
            <a:xfrm>
              <a:off x="2441445" y="2063739"/>
              <a:ext cx="455756" cy="247409"/>
            </a:xfrm>
            <a:prstGeom prst="flowChartConnector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50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C587E28C-C3AA-441D-B17A-AAED6DE76096}"/>
                </a:ext>
              </a:extLst>
            </p:cNvPr>
            <p:cNvSpPr/>
            <p:nvPr/>
          </p:nvSpPr>
          <p:spPr>
            <a:xfrm>
              <a:off x="2700050" y="2410229"/>
              <a:ext cx="455756" cy="247409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51</a:t>
              </a:r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2D1C2B76-81CE-4DAD-B0EF-5B62650505CB}"/>
                </a:ext>
              </a:extLst>
            </p:cNvPr>
            <p:cNvSpPr/>
            <p:nvPr/>
          </p:nvSpPr>
          <p:spPr>
            <a:xfrm>
              <a:off x="2966503" y="2680999"/>
              <a:ext cx="455756" cy="247409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B8C4CF-84CE-4A2A-B04A-833FDB943DE6}"/>
                </a:ext>
              </a:extLst>
            </p:cNvPr>
            <p:cNvCxnSpPr>
              <a:endCxn id="21" idx="3"/>
            </p:cNvCxnSpPr>
            <p:nvPr/>
          </p:nvCxnSpPr>
          <p:spPr>
            <a:xfrm flipV="1">
              <a:off x="3638550" y="2747749"/>
              <a:ext cx="87289" cy="130521"/>
            </a:xfrm>
            <a:prstGeom prst="line">
              <a:avLst/>
            </a:prstGeom>
            <a:ln w="38100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4A4B08A6-69D7-45B5-A71F-2E42E91A28AC}"/>
                </a:ext>
              </a:extLst>
            </p:cNvPr>
            <p:cNvSpPr/>
            <p:nvPr/>
          </p:nvSpPr>
          <p:spPr>
            <a:xfrm>
              <a:off x="3316191" y="2908454"/>
              <a:ext cx="455756" cy="247409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53</a:t>
              </a: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744133F-F4B6-497C-A8B3-7ED1FDF12242}"/>
              </a:ext>
            </a:extLst>
          </p:cNvPr>
          <p:cNvSpPr/>
          <p:nvPr/>
        </p:nvSpPr>
        <p:spPr>
          <a:xfrm>
            <a:off x="3829050" y="4581525"/>
            <a:ext cx="1733550" cy="828675"/>
          </a:xfrm>
          <a:custGeom>
            <a:avLst/>
            <a:gdLst>
              <a:gd name="connsiteX0" fmla="*/ 0 w 1733550"/>
              <a:gd name="connsiteY0" fmla="*/ 828675 h 828675"/>
              <a:gd name="connsiteX1" fmla="*/ 390525 w 1733550"/>
              <a:gd name="connsiteY1" fmla="*/ 495300 h 828675"/>
              <a:gd name="connsiteX2" fmla="*/ 609600 w 1733550"/>
              <a:gd name="connsiteY2" fmla="*/ 314325 h 828675"/>
              <a:gd name="connsiteX3" fmla="*/ 809625 w 1733550"/>
              <a:gd name="connsiteY3" fmla="*/ 190500 h 828675"/>
              <a:gd name="connsiteX4" fmla="*/ 1133475 w 1733550"/>
              <a:gd name="connsiteY4" fmla="*/ 28575 h 828675"/>
              <a:gd name="connsiteX5" fmla="*/ 1476375 w 1733550"/>
              <a:gd name="connsiteY5" fmla="*/ 0 h 828675"/>
              <a:gd name="connsiteX6" fmla="*/ 1581150 w 1733550"/>
              <a:gd name="connsiteY6" fmla="*/ 19050 h 828675"/>
              <a:gd name="connsiteX7" fmla="*/ 1733550 w 1733550"/>
              <a:gd name="connsiteY7" fmla="*/ 123825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3550" h="828675">
                <a:moveTo>
                  <a:pt x="0" y="828675"/>
                </a:moveTo>
                <a:lnTo>
                  <a:pt x="390525" y="495300"/>
                </a:lnTo>
                <a:lnTo>
                  <a:pt x="609600" y="314325"/>
                </a:lnTo>
                <a:lnTo>
                  <a:pt x="809625" y="190500"/>
                </a:lnTo>
                <a:lnTo>
                  <a:pt x="1133475" y="28575"/>
                </a:lnTo>
                <a:lnTo>
                  <a:pt x="1476375" y="0"/>
                </a:lnTo>
                <a:lnTo>
                  <a:pt x="1581150" y="19050"/>
                </a:lnTo>
                <a:lnTo>
                  <a:pt x="1733550" y="123825"/>
                </a:lnTo>
              </a:path>
            </a:pathLst>
          </a:cu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05C0CDD-03EA-4463-B36D-8AA5491C77BF}"/>
              </a:ext>
            </a:extLst>
          </p:cNvPr>
          <p:cNvSpPr/>
          <p:nvPr/>
        </p:nvSpPr>
        <p:spPr>
          <a:xfrm>
            <a:off x="4572000" y="4838700"/>
            <a:ext cx="152400" cy="647700"/>
          </a:xfrm>
          <a:custGeom>
            <a:avLst/>
            <a:gdLst>
              <a:gd name="connsiteX0" fmla="*/ 0 w 152400"/>
              <a:gd name="connsiteY0" fmla="*/ 0 h 647700"/>
              <a:gd name="connsiteX1" fmla="*/ 133350 w 152400"/>
              <a:gd name="connsiteY1" fmla="*/ 95250 h 647700"/>
              <a:gd name="connsiteX2" fmla="*/ 152400 w 152400"/>
              <a:gd name="connsiteY2" fmla="*/ 257175 h 647700"/>
              <a:gd name="connsiteX3" fmla="*/ 142875 w 152400"/>
              <a:gd name="connsiteY3" fmla="*/ 457200 h 647700"/>
              <a:gd name="connsiteX4" fmla="*/ 133350 w 152400"/>
              <a:gd name="connsiteY4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647700">
                <a:moveTo>
                  <a:pt x="0" y="0"/>
                </a:moveTo>
                <a:lnTo>
                  <a:pt x="133350" y="95250"/>
                </a:lnTo>
                <a:lnTo>
                  <a:pt x="152400" y="257175"/>
                </a:lnTo>
                <a:lnTo>
                  <a:pt x="142875" y="457200"/>
                </a:lnTo>
                <a:lnTo>
                  <a:pt x="133350" y="647700"/>
                </a:lnTo>
              </a:path>
            </a:pathLst>
          </a:cu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BA1EC83-8DF1-4901-9C95-CCA6ADACC9FF}"/>
              </a:ext>
            </a:extLst>
          </p:cNvPr>
          <p:cNvSpPr/>
          <p:nvPr/>
        </p:nvSpPr>
        <p:spPr>
          <a:xfrm>
            <a:off x="4880233" y="4445659"/>
            <a:ext cx="507211" cy="252681"/>
          </a:xfrm>
          <a:prstGeom prst="flowChartConnector">
            <a:avLst/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55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A79DC2D-1B4B-4BC8-B353-949C2EF2F87F}"/>
              </a:ext>
            </a:extLst>
          </p:cNvPr>
          <p:cNvSpPr/>
          <p:nvPr/>
        </p:nvSpPr>
        <p:spPr>
          <a:xfrm>
            <a:off x="4470794" y="5069279"/>
            <a:ext cx="507211" cy="252681"/>
          </a:xfrm>
          <a:prstGeom prst="flowChartConnector">
            <a:avLst/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55A</a:t>
            </a:r>
          </a:p>
        </p:txBody>
      </p:sp>
    </p:spTree>
    <p:extLst>
      <p:ext uri="{BB962C8B-B14F-4D97-AF65-F5344CB8AC3E}">
        <p14:creationId xmlns:p14="http://schemas.microsoft.com/office/powerpoint/2010/main" val="106214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Program Approach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391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Localized Approach Example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8AF229-1657-443F-920A-B5775B87E5FA}"/>
              </a:ext>
            </a:extLst>
          </p:cNvPr>
          <p:cNvSpPr txBox="1">
            <a:spLocks/>
          </p:cNvSpPr>
          <p:nvPr/>
        </p:nvSpPr>
        <p:spPr>
          <a:xfrm>
            <a:off x="7147420" y="1580057"/>
            <a:ext cx="4806892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North Mid Key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Canals Have Been Permitted and Dredged in the Past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Similar Location, Widths and Depths (Levels of Service)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a Common Organization to Funnel Communications (Homeowner’s Group)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Could find Properties Under Construction to use as Spoil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Travel by Water minimized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Less economy of Scale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Managing Many Small Districts Difficult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2547EF-82E8-49F4-9E06-4DD0EDBA46AD}"/>
              </a:ext>
            </a:extLst>
          </p:cNvPr>
          <p:cNvGrpSpPr/>
          <p:nvPr/>
        </p:nvGrpSpPr>
        <p:grpSpPr>
          <a:xfrm>
            <a:off x="237688" y="1940054"/>
            <a:ext cx="6698549" cy="4624012"/>
            <a:chOff x="143192" y="1526797"/>
            <a:chExt cx="7715227" cy="51718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B133B4-47E5-4DCF-A6DB-3E9B2716E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92" y="1526797"/>
              <a:ext cx="7715227" cy="5171812"/>
            </a:xfrm>
            <a:prstGeom prst="rect">
              <a:avLst/>
            </a:prstGeom>
            <a:ln>
              <a:solidFill>
                <a:srgbClr val="00CCFF"/>
              </a:solidFill>
            </a:ln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6BD2CE-769C-4539-8F26-2D1BDA023D0F}"/>
                </a:ext>
              </a:extLst>
            </p:cNvPr>
            <p:cNvSpPr/>
            <p:nvPr/>
          </p:nvSpPr>
          <p:spPr>
            <a:xfrm>
              <a:off x="1934287" y="3016459"/>
              <a:ext cx="1798813" cy="238470"/>
            </a:xfrm>
            <a:custGeom>
              <a:avLst/>
              <a:gdLst>
                <a:gd name="connsiteX0" fmla="*/ 0 w 1308683"/>
                <a:gd name="connsiteY0" fmla="*/ 142613 h 662731"/>
                <a:gd name="connsiteX1" fmla="*/ 109057 w 1308683"/>
                <a:gd name="connsiteY1" fmla="*/ 0 h 662731"/>
                <a:gd name="connsiteX2" fmla="*/ 352338 w 1308683"/>
                <a:gd name="connsiteY2" fmla="*/ 134224 h 662731"/>
                <a:gd name="connsiteX3" fmla="*/ 1308683 w 1308683"/>
                <a:gd name="connsiteY3" fmla="*/ 662731 h 662731"/>
                <a:gd name="connsiteX0" fmla="*/ 0 w 2062435"/>
                <a:gd name="connsiteY0" fmla="*/ 1744910 h 1744910"/>
                <a:gd name="connsiteX1" fmla="*/ 862809 w 2062435"/>
                <a:gd name="connsiteY1" fmla="*/ 0 h 1744910"/>
                <a:gd name="connsiteX2" fmla="*/ 1106090 w 2062435"/>
                <a:gd name="connsiteY2" fmla="*/ 134224 h 1744910"/>
                <a:gd name="connsiteX3" fmla="*/ 2062435 w 2062435"/>
                <a:gd name="connsiteY3" fmla="*/ 662731 h 1744910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102338 h 1102338"/>
                <a:gd name="connsiteX1" fmla="*/ 379635 w 2062435"/>
                <a:gd name="connsiteY1" fmla="*/ 1026838 h 1102338"/>
                <a:gd name="connsiteX2" fmla="*/ 1666572 w 2062435"/>
                <a:gd name="connsiteY2" fmla="*/ 1043616 h 1102338"/>
                <a:gd name="connsiteX3" fmla="*/ 2062435 w 2062435"/>
                <a:gd name="connsiteY3" fmla="*/ 20159 h 110233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1507 h 1105065"/>
                <a:gd name="connsiteX1" fmla="*/ 553577 w 2062435"/>
                <a:gd name="connsiteY1" fmla="*/ 925339 h 1105065"/>
                <a:gd name="connsiteX2" fmla="*/ 1463640 w 2062435"/>
                <a:gd name="connsiteY2" fmla="*/ 1076341 h 1105065"/>
                <a:gd name="connsiteX3" fmla="*/ 2062435 w 2062435"/>
                <a:gd name="connsiteY3" fmla="*/ 19328 h 1105065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2062435"/>
                <a:gd name="connsiteY0" fmla="*/ 241331 h 241331"/>
                <a:gd name="connsiteX1" fmla="*/ 553577 w 2062435"/>
                <a:gd name="connsiteY1" fmla="*/ 65163 h 241331"/>
                <a:gd name="connsiteX2" fmla="*/ 1463640 w 2062435"/>
                <a:gd name="connsiteY2" fmla="*/ 216165 h 241331"/>
                <a:gd name="connsiteX3" fmla="*/ 2062435 w 2062435"/>
                <a:gd name="connsiteY3" fmla="*/ 216164 h 241331"/>
                <a:gd name="connsiteX0" fmla="*/ 0 w 2062435"/>
                <a:gd name="connsiteY0" fmla="*/ 241331 h 241712"/>
                <a:gd name="connsiteX1" fmla="*/ 553577 w 2062435"/>
                <a:gd name="connsiteY1" fmla="*/ 65163 h 241712"/>
                <a:gd name="connsiteX2" fmla="*/ 1463640 w 2062435"/>
                <a:gd name="connsiteY2" fmla="*/ 216165 h 241712"/>
                <a:gd name="connsiteX3" fmla="*/ 2062435 w 2062435"/>
                <a:gd name="connsiteY3" fmla="*/ 216164 h 241712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072098"/>
                <a:gd name="connsiteY0" fmla="*/ 238470 h 238470"/>
                <a:gd name="connsiteX1" fmla="*/ 553577 w 2072098"/>
                <a:gd name="connsiteY1" fmla="*/ 62302 h 238470"/>
                <a:gd name="connsiteX2" fmla="*/ 1463640 w 2072098"/>
                <a:gd name="connsiteY2" fmla="*/ 213304 h 238470"/>
                <a:gd name="connsiteX3" fmla="*/ 2072098 w 2072098"/>
                <a:gd name="connsiteY3" fmla="*/ 70691 h 23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098" h="238470">
                  <a:moveTo>
                    <a:pt x="0" y="238470"/>
                  </a:moveTo>
                  <a:lnTo>
                    <a:pt x="553577" y="62302"/>
                  </a:lnTo>
                  <a:cubicBezTo>
                    <a:pt x="911693" y="-139034"/>
                    <a:pt x="1210553" y="211906"/>
                    <a:pt x="1463640" y="213304"/>
                  </a:cubicBezTo>
                  <a:cubicBezTo>
                    <a:pt x="1716727" y="214702"/>
                    <a:pt x="1791970" y="272025"/>
                    <a:pt x="2072098" y="7069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02003E8E-145A-471F-A9BC-99B1D3A7CC6E}"/>
                </a:ext>
              </a:extLst>
            </p:cNvPr>
            <p:cNvSpPr/>
            <p:nvPr/>
          </p:nvSpPr>
          <p:spPr>
            <a:xfrm>
              <a:off x="2463081" y="2862219"/>
              <a:ext cx="498233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/>
                <a:t>11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56D5AC-774F-496D-8260-E42EDD49285A}"/>
                </a:ext>
              </a:extLst>
            </p:cNvPr>
            <p:cNvSpPr/>
            <p:nvPr/>
          </p:nvSpPr>
          <p:spPr>
            <a:xfrm>
              <a:off x="2013359" y="3244339"/>
              <a:ext cx="427839" cy="402672"/>
            </a:xfrm>
            <a:custGeom>
              <a:avLst/>
              <a:gdLst>
                <a:gd name="connsiteX0" fmla="*/ 0 w 679509"/>
                <a:gd name="connsiteY0" fmla="*/ 25167 h 117446"/>
                <a:gd name="connsiteX1" fmla="*/ 134224 w 679509"/>
                <a:gd name="connsiteY1" fmla="*/ 100668 h 117446"/>
                <a:gd name="connsiteX2" fmla="*/ 394283 w 679509"/>
                <a:gd name="connsiteY2" fmla="*/ 92279 h 117446"/>
                <a:gd name="connsiteX3" fmla="*/ 511729 w 679509"/>
                <a:gd name="connsiteY3" fmla="*/ 0 h 117446"/>
                <a:gd name="connsiteX4" fmla="*/ 604008 w 679509"/>
                <a:gd name="connsiteY4" fmla="*/ 0 h 117446"/>
                <a:gd name="connsiteX5" fmla="*/ 679509 w 679509"/>
                <a:gd name="connsiteY5" fmla="*/ 117446 h 117446"/>
                <a:gd name="connsiteX0" fmla="*/ 0 w 679509"/>
                <a:gd name="connsiteY0" fmla="*/ 25167 h 176169"/>
                <a:gd name="connsiteX1" fmla="*/ 134224 w 679509"/>
                <a:gd name="connsiteY1" fmla="*/ 100668 h 176169"/>
                <a:gd name="connsiteX2" fmla="*/ 226504 w 679509"/>
                <a:gd name="connsiteY2" fmla="*/ 176169 h 176169"/>
                <a:gd name="connsiteX3" fmla="*/ 511729 w 679509"/>
                <a:gd name="connsiteY3" fmla="*/ 0 h 176169"/>
                <a:gd name="connsiteX4" fmla="*/ 604008 w 679509"/>
                <a:gd name="connsiteY4" fmla="*/ 0 h 176169"/>
                <a:gd name="connsiteX5" fmla="*/ 679509 w 679509"/>
                <a:gd name="connsiteY5" fmla="*/ 117446 h 176169"/>
                <a:gd name="connsiteX0" fmla="*/ 0 w 679509"/>
                <a:gd name="connsiteY0" fmla="*/ 25167 h 268448"/>
                <a:gd name="connsiteX1" fmla="*/ 134224 w 679509"/>
                <a:gd name="connsiteY1" fmla="*/ 100668 h 268448"/>
                <a:gd name="connsiteX2" fmla="*/ 226504 w 679509"/>
                <a:gd name="connsiteY2" fmla="*/ 176169 h 268448"/>
                <a:gd name="connsiteX3" fmla="*/ 251671 w 679509"/>
                <a:gd name="connsiteY3" fmla="*/ 268448 h 268448"/>
                <a:gd name="connsiteX4" fmla="*/ 604008 w 679509"/>
                <a:gd name="connsiteY4" fmla="*/ 0 h 268448"/>
                <a:gd name="connsiteX5" fmla="*/ 679509 w 679509"/>
                <a:gd name="connsiteY5" fmla="*/ 117446 h 268448"/>
                <a:gd name="connsiteX0" fmla="*/ 0 w 679509"/>
                <a:gd name="connsiteY0" fmla="*/ 0 h 318782"/>
                <a:gd name="connsiteX1" fmla="*/ 134224 w 679509"/>
                <a:gd name="connsiteY1" fmla="*/ 75501 h 318782"/>
                <a:gd name="connsiteX2" fmla="*/ 226504 w 679509"/>
                <a:gd name="connsiteY2" fmla="*/ 151002 h 318782"/>
                <a:gd name="connsiteX3" fmla="*/ 251671 w 679509"/>
                <a:gd name="connsiteY3" fmla="*/ 243281 h 318782"/>
                <a:gd name="connsiteX4" fmla="*/ 352338 w 679509"/>
                <a:gd name="connsiteY4" fmla="*/ 318782 h 318782"/>
                <a:gd name="connsiteX5" fmla="*/ 679509 w 679509"/>
                <a:gd name="connsiteY5" fmla="*/ 92279 h 318782"/>
                <a:gd name="connsiteX0" fmla="*/ 0 w 427839"/>
                <a:gd name="connsiteY0" fmla="*/ 0 h 402672"/>
                <a:gd name="connsiteX1" fmla="*/ 134224 w 427839"/>
                <a:gd name="connsiteY1" fmla="*/ 75501 h 402672"/>
                <a:gd name="connsiteX2" fmla="*/ 226504 w 427839"/>
                <a:gd name="connsiteY2" fmla="*/ 151002 h 402672"/>
                <a:gd name="connsiteX3" fmla="*/ 251671 w 427839"/>
                <a:gd name="connsiteY3" fmla="*/ 243281 h 402672"/>
                <a:gd name="connsiteX4" fmla="*/ 352338 w 427839"/>
                <a:gd name="connsiteY4" fmla="*/ 318782 h 402672"/>
                <a:gd name="connsiteX5" fmla="*/ 427839 w 427839"/>
                <a:gd name="connsiteY5" fmla="*/ 402672 h 40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39" h="402672">
                  <a:moveTo>
                    <a:pt x="0" y="0"/>
                  </a:moveTo>
                  <a:lnTo>
                    <a:pt x="134224" y="75501"/>
                  </a:lnTo>
                  <a:lnTo>
                    <a:pt x="226504" y="151002"/>
                  </a:lnTo>
                  <a:lnTo>
                    <a:pt x="251671" y="243281"/>
                  </a:lnTo>
                  <a:lnTo>
                    <a:pt x="352338" y="318782"/>
                  </a:lnTo>
                  <a:lnTo>
                    <a:pt x="427839" y="40267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46739E-F38A-4BCC-912B-6BF66E5711D0}"/>
                </a:ext>
              </a:extLst>
            </p:cNvPr>
            <p:cNvSpPr/>
            <p:nvPr/>
          </p:nvSpPr>
          <p:spPr>
            <a:xfrm>
              <a:off x="3539643" y="3782911"/>
              <a:ext cx="796955" cy="335559"/>
            </a:xfrm>
            <a:custGeom>
              <a:avLst/>
              <a:gdLst>
                <a:gd name="connsiteX0" fmla="*/ 209725 w 226503"/>
                <a:gd name="connsiteY0" fmla="*/ 0 h 771787"/>
                <a:gd name="connsiteX1" fmla="*/ 226503 w 226503"/>
                <a:gd name="connsiteY1" fmla="*/ 125835 h 771787"/>
                <a:gd name="connsiteX2" fmla="*/ 0 w 226503"/>
                <a:gd name="connsiteY2" fmla="*/ 771787 h 771787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80177"/>
                <a:gd name="connsiteY0" fmla="*/ 0 h 562062"/>
                <a:gd name="connsiteX1" fmla="*/ 645953 w 780177"/>
                <a:gd name="connsiteY1" fmla="*/ 453006 h 562062"/>
                <a:gd name="connsiteX2" fmla="*/ 0 w 780177"/>
                <a:gd name="connsiteY2" fmla="*/ 562062 h 562062"/>
                <a:gd name="connsiteX0" fmla="*/ 855678 w 855678"/>
                <a:gd name="connsiteY0" fmla="*/ 0 h 436227"/>
                <a:gd name="connsiteX1" fmla="*/ 645953 w 855678"/>
                <a:gd name="connsiteY1" fmla="*/ 327171 h 436227"/>
                <a:gd name="connsiteX2" fmla="*/ 0 w 855678"/>
                <a:gd name="connsiteY2" fmla="*/ 436227 h 436227"/>
                <a:gd name="connsiteX0" fmla="*/ 855678 w 855678"/>
                <a:gd name="connsiteY0" fmla="*/ 0 h 436227"/>
                <a:gd name="connsiteX1" fmla="*/ 645953 w 855678"/>
                <a:gd name="connsiteY1" fmla="*/ 310393 h 436227"/>
                <a:gd name="connsiteX2" fmla="*/ 0 w 855678"/>
                <a:gd name="connsiteY2" fmla="*/ 436227 h 436227"/>
                <a:gd name="connsiteX0" fmla="*/ 796955 w 796955"/>
                <a:gd name="connsiteY0" fmla="*/ 0 h 335559"/>
                <a:gd name="connsiteX1" fmla="*/ 645953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285737 w 796955"/>
                <a:gd name="connsiteY2" fmla="*/ 218638 h 335559"/>
                <a:gd name="connsiteX3" fmla="*/ 0 w 796955"/>
                <a:gd name="connsiteY3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327682 w 796955"/>
                <a:gd name="connsiteY2" fmla="*/ 285750 h 335559"/>
                <a:gd name="connsiteX3" fmla="*/ 0 w 796955"/>
                <a:gd name="connsiteY3" fmla="*/ 335559 h 3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955" h="335559">
                  <a:moveTo>
                    <a:pt x="796955" y="0"/>
                  </a:moveTo>
                  <a:lnTo>
                    <a:pt x="620786" y="209725"/>
                  </a:lnTo>
                  <a:cubicBezTo>
                    <a:pt x="535583" y="243368"/>
                    <a:pt x="431146" y="264778"/>
                    <a:pt x="327682" y="285750"/>
                  </a:cubicBezTo>
                  <a:cubicBezTo>
                    <a:pt x="224218" y="306722"/>
                    <a:pt x="47623" y="313276"/>
                    <a:pt x="0" y="335559"/>
                  </a:cubicBez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EDD8D94-30A7-44ED-BED5-7A9483DE3039}"/>
                </a:ext>
              </a:extLst>
            </p:cNvPr>
            <p:cNvSpPr/>
            <p:nvPr/>
          </p:nvSpPr>
          <p:spPr>
            <a:xfrm rot="3638323">
              <a:off x="3023353" y="3100295"/>
              <a:ext cx="552456" cy="1318568"/>
            </a:xfrm>
            <a:custGeom>
              <a:avLst/>
              <a:gdLst>
                <a:gd name="connsiteX0" fmla="*/ 343948 w 343948"/>
                <a:gd name="connsiteY0" fmla="*/ 0 h 1065402"/>
                <a:gd name="connsiteX1" fmla="*/ 0 w 343948"/>
                <a:gd name="connsiteY1" fmla="*/ 1065402 h 1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948" h="1065402">
                  <a:moveTo>
                    <a:pt x="343948" y="0"/>
                  </a:moveTo>
                  <a:lnTo>
                    <a:pt x="0" y="106540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F18139-66D4-4BB1-910D-7CDEB692A5E5}"/>
                </a:ext>
              </a:extLst>
            </p:cNvPr>
            <p:cNvSpPr/>
            <p:nvPr/>
          </p:nvSpPr>
          <p:spPr>
            <a:xfrm rot="227122">
              <a:off x="5337128" y="4147819"/>
              <a:ext cx="836689" cy="1040542"/>
            </a:xfrm>
            <a:custGeom>
              <a:avLst/>
              <a:gdLst>
                <a:gd name="connsiteX0" fmla="*/ 318782 w 318782"/>
                <a:gd name="connsiteY0" fmla="*/ 0 h 1174459"/>
                <a:gd name="connsiteX1" fmla="*/ 0 w 318782"/>
                <a:gd name="connsiteY1" fmla="*/ 1174459 h 117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782" h="1174459">
                  <a:moveTo>
                    <a:pt x="318782" y="0"/>
                  </a:moveTo>
                  <a:lnTo>
                    <a:pt x="0" y="117445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0493DD-33FB-47B9-9C6A-2F67934DC8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7747" y="4325704"/>
              <a:ext cx="1373996" cy="153759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433651-5871-440F-8281-675EE7D730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4509206"/>
              <a:ext cx="1390067" cy="146898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80E186-D3C9-409A-87B5-ECA7F6CB8E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3647011"/>
              <a:ext cx="633132" cy="702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D08195-ECEA-465C-92ED-2873B6877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8742" y="4624030"/>
              <a:ext cx="899158" cy="1038272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E0A2DF-AC57-46AD-9A79-1C55BF6168AA}"/>
                </a:ext>
              </a:extLst>
            </p:cNvPr>
            <p:cNvSpPr/>
            <p:nvPr/>
          </p:nvSpPr>
          <p:spPr>
            <a:xfrm>
              <a:off x="6198298" y="4141034"/>
              <a:ext cx="318782" cy="511728"/>
            </a:xfrm>
            <a:custGeom>
              <a:avLst/>
              <a:gdLst>
                <a:gd name="connsiteX0" fmla="*/ 0 w 830510"/>
                <a:gd name="connsiteY0" fmla="*/ 0 h 645952"/>
                <a:gd name="connsiteX1" fmla="*/ 226503 w 830510"/>
                <a:gd name="connsiteY1" fmla="*/ 33556 h 645952"/>
                <a:gd name="connsiteX2" fmla="*/ 444617 w 830510"/>
                <a:gd name="connsiteY2" fmla="*/ 159390 h 645952"/>
                <a:gd name="connsiteX3" fmla="*/ 620785 w 830510"/>
                <a:gd name="connsiteY3" fmla="*/ 352337 h 645952"/>
                <a:gd name="connsiteX4" fmla="*/ 830510 w 830510"/>
                <a:gd name="connsiteY4" fmla="*/ 645952 h 645952"/>
                <a:gd name="connsiteX0" fmla="*/ 0 w 620785"/>
                <a:gd name="connsiteY0" fmla="*/ 0 h 511728"/>
                <a:gd name="connsiteX1" fmla="*/ 226503 w 620785"/>
                <a:gd name="connsiteY1" fmla="*/ 33556 h 511728"/>
                <a:gd name="connsiteX2" fmla="*/ 444617 w 620785"/>
                <a:gd name="connsiteY2" fmla="*/ 159390 h 511728"/>
                <a:gd name="connsiteX3" fmla="*/ 620785 w 620785"/>
                <a:gd name="connsiteY3" fmla="*/ 352337 h 511728"/>
                <a:gd name="connsiteX4" fmla="*/ 318782 w 620785"/>
                <a:gd name="connsiteY4" fmla="*/ 511728 h 511728"/>
                <a:gd name="connsiteX0" fmla="*/ 0 w 444617"/>
                <a:gd name="connsiteY0" fmla="*/ 0 h 511728"/>
                <a:gd name="connsiteX1" fmla="*/ 226503 w 444617"/>
                <a:gd name="connsiteY1" fmla="*/ 33556 h 511728"/>
                <a:gd name="connsiteX2" fmla="*/ 444617 w 444617"/>
                <a:gd name="connsiteY2" fmla="*/ 159390 h 511728"/>
                <a:gd name="connsiteX3" fmla="*/ 209724 w 444617"/>
                <a:gd name="connsiteY3" fmla="*/ 411060 h 511728"/>
                <a:gd name="connsiteX4" fmla="*/ 318782 w 444617"/>
                <a:gd name="connsiteY4" fmla="*/ 511728 h 511728"/>
                <a:gd name="connsiteX0" fmla="*/ 0 w 318782"/>
                <a:gd name="connsiteY0" fmla="*/ 0 h 511728"/>
                <a:gd name="connsiteX1" fmla="*/ 226503 w 318782"/>
                <a:gd name="connsiteY1" fmla="*/ 33556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09725 w 318782"/>
                <a:gd name="connsiteY2" fmla="*/ 142612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782" h="511728">
                  <a:moveTo>
                    <a:pt x="0" y="0"/>
                  </a:moveTo>
                  <a:lnTo>
                    <a:pt x="83890" y="134224"/>
                  </a:lnTo>
                  <a:lnTo>
                    <a:pt x="209725" y="142612"/>
                  </a:lnTo>
                  <a:cubicBezTo>
                    <a:pt x="209725" y="232095"/>
                    <a:pt x="209724" y="321577"/>
                    <a:pt x="209724" y="411060"/>
                  </a:cubicBezTo>
                  <a:lnTo>
                    <a:pt x="318782" y="511728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359627C3-4023-4526-B77D-3C2CAAF1A8A1}"/>
                </a:ext>
              </a:extLst>
            </p:cNvPr>
            <p:cNvSpPr/>
            <p:nvPr/>
          </p:nvSpPr>
          <p:spPr>
            <a:xfrm rot="21320405">
              <a:off x="3214738" y="3581544"/>
              <a:ext cx="522595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/>
                <a:t>12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C90367-9505-4961-947F-F0FBFD77C88A}"/>
                </a:ext>
              </a:extLst>
            </p:cNvPr>
            <p:cNvSpPr/>
            <p:nvPr/>
          </p:nvSpPr>
          <p:spPr>
            <a:xfrm rot="21320405">
              <a:off x="3206858" y="3985838"/>
              <a:ext cx="530749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13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A9EF78A1-FEE7-4AFB-BD82-F7020545AFF5}"/>
                </a:ext>
              </a:extLst>
            </p:cNvPr>
            <p:cNvSpPr/>
            <p:nvPr/>
          </p:nvSpPr>
          <p:spPr>
            <a:xfrm rot="21320405">
              <a:off x="1930087" y="329613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15N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857C3F4-3A03-4AFD-A086-446C3861FCB3}"/>
                </a:ext>
              </a:extLst>
            </p:cNvPr>
            <p:cNvSpPr/>
            <p:nvPr/>
          </p:nvSpPr>
          <p:spPr>
            <a:xfrm>
              <a:off x="2499919" y="3783435"/>
              <a:ext cx="1216404" cy="1132514"/>
            </a:xfrm>
            <a:custGeom>
              <a:avLst/>
              <a:gdLst>
                <a:gd name="connsiteX0" fmla="*/ 0 w 1216404"/>
                <a:gd name="connsiteY0" fmla="*/ 0 h 1132514"/>
                <a:gd name="connsiteX1" fmla="*/ 83890 w 1216404"/>
                <a:gd name="connsiteY1" fmla="*/ 92279 h 1132514"/>
                <a:gd name="connsiteX2" fmla="*/ 310393 w 1216404"/>
                <a:gd name="connsiteY2" fmla="*/ 209725 h 1132514"/>
                <a:gd name="connsiteX3" fmla="*/ 578841 w 1216404"/>
                <a:gd name="connsiteY3" fmla="*/ 453005 h 1132514"/>
                <a:gd name="connsiteX4" fmla="*/ 796954 w 1216404"/>
                <a:gd name="connsiteY4" fmla="*/ 637563 h 1132514"/>
                <a:gd name="connsiteX5" fmla="*/ 956345 w 1216404"/>
                <a:gd name="connsiteY5" fmla="*/ 838899 h 1132514"/>
                <a:gd name="connsiteX6" fmla="*/ 1216404 w 1216404"/>
                <a:gd name="connsiteY6" fmla="*/ 1132514 h 113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404" h="1132514">
                  <a:moveTo>
                    <a:pt x="0" y="0"/>
                  </a:moveTo>
                  <a:lnTo>
                    <a:pt x="83890" y="92279"/>
                  </a:lnTo>
                  <a:lnTo>
                    <a:pt x="310393" y="209725"/>
                  </a:lnTo>
                  <a:lnTo>
                    <a:pt x="578841" y="453005"/>
                  </a:lnTo>
                  <a:lnTo>
                    <a:pt x="796954" y="637563"/>
                  </a:lnTo>
                  <a:lnTo>
                    <a:pt x="956345" y="838899"/>
                  </a:lnTo>
                  <a:lnTo>
                    <a:pt x="1216404" y="1132514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2363A97B-5BF0-466D-B633-3CEE66236ECE}"/>
                </a:ext>
              </a:extLst>
            </p:cNvPr>
            <p:cNvSpPr/>
            <p:nvPr/>
          </p:nvSpPr>
          <p:spPr>
            <a:xfrm rot="21320405">
              <a:off x="2541249" y="390874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15S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8CE147-A445-4C81-B64A-9AD1584CE97D}"/>
                </a:ext>
              </a:extLst>
            </p:cNvPr>
            <p:cNvSpPr/>
            <p:nvPr/>
          </p:nvSpPr>
          <p:spPr>
            <a:xfrm>
              <a:off x="3926048" y="3900881"/>
              <a:ext cx="847288" cy="562062"/>
            </a:xfrm>
            <a:custGeom>
              <a:avLst/>
              <a:gdLst>
                <a:gd name="connsiteX0" fmla="*/ 0 w 847288"/>
                <a:gd name="connsiteY0" fmla="*/ 562062 h 562062"/>
                <a:gd name="connsiteX1" fmla="*/ 318781 w 847288"/>
                <a:gd name="connsiteY1" fmla="*/ 528506 h 562062"/>
                <a:gd name="connsiteX2" fmla="*/ 511728 w 847288"/>
                <a:gd name="connsiteY2" fmla="*/ 377504 h 562062"/>
                <a:gd name="connsiteX3" fmla="*/ 847288 w 847288"/>
                <a:gd name="connsiteY3" fmla="*/ 0 h 5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288" h="562062">
                  <a:moveTo>
                    <a:pt x="0" y="562062"/>
                  </a:moveTo>
                  <a:lnTo>
                    <a:pt x="318781" y="528506"/>
                  </a:lnTo>
                  <a:lnTo>
                    <a:pt x="511728" y="377504"/>
                  </a:lnTo>
                  <a:lnTo>
                    <a:pt x="847288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F657ADC1-2307-41A0-89BC-8289AA1B40CD}"/>
                </a:ext>
              </a:extLst>
            </p:cNvPr>
            <p:cNvSpPr/>
            <p:nvPr/>
          </p:nvSpPr>
          <p:spPr>
            <a:xfrm rot="21320405">
              <a:off x="3844908" y="4263776"/>
              <a:ext cx="530749" cy="310393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14</a:t>
              </a: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5742E8BC-339F-4F9F-8406-F4DC1202FCE0}"/>
                </a:ext>
              </a:extLst>
            </p:cNvPr>
            <p:cNvSpPr/>
            <p:nvPr/>
          </p:nvSpPr>
          <p:spPr>
            <a:xfrm rot="21320405">
              <a:off x="5143666" y="3803200"/>
              <a:ext cx="512082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14B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80BEF9A-1C32-422F-87D0-3D6BFBD46BDC}"/>
                </a:ext>
              </a:extLst>
            </p:cNvPr>
            <p:cNvSpPr/>
            <p:nvPr/>
          </p:nvSpPr>
          <p:spPr>
            <a:xfrm>
              <a:off x="3783435" y="2650921"/>
              <a:ext cx="1216404" cy="1208015"/>
            </a:xfrm>
            <a:custGeom>
              <a:avLst/>
              <a:gdLst>
                <a:gd name="connsiteX0" fmla="*/ 1216404 w 1216404"/>
                <a:gd name="connsiteY0" fmla="*/ 1208015 h 1208015"/>
                <a:gd name="connsiteX1" fmla="*/ 1115736 w 1216404"/>
                <a:gd name="connsiteY1" fmla="*/ 1149292 h 1208015"/>
                <a:gd name="connsiteX2" fmla="*/ 1015068 w 1216404"/>
                <a:gd name="connsiteY2" fmla="*/ 1174459 h 1208015"/>
                <a:gd name="connsiteX3" fmla="*/ 604007 w 1216404"/>
                <a:gd name="connsiteY3" fmla="*/ 1040235 h 1208015"/>
                <a:gd name="connsiteX4" fmla="*/ 318782 w 1216404"/>
                <a:gd name="connsiteY4" fmla="*/ 973123 h 1208015"/>
                <a:gd name="connsiteX5" fmla="*/ 125835 w 1216404"/>
                <a:gd name="connsiteY5" fmla="*/ 687897 h 1208015"/>
                <a:gd name="connsiteX6" fmla="*/ 0 w 1216404"/>
                <a:gd name="connsiteY6" fmla="*/ 453006 h 1208015"/>
                <a:gd name="connsiteX7" fmla="*/ 75501 w 1216404"/>
                <a:gd name="connsiteY7" fmla="*/ 0 h 120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404" h="1208015">
                  <a:moveTo>
                    <a:pt x="1216404" y="1208015"/>
                  </a:moveTo>
                  <a:lnTo>
                    <a:pt x="1115736" y="1149292"/>
                  </a:lnTo>
                  <a:lnTo>
                    <a:pt x="1015068" y="1174459"/>
                  </a:lnTo>
                  <a:lnTo>
                    <a:pt x="604007" y="1040235"/>
                  </a:lnTo>
                  <a:lnTo>
                    <a:pt x="318782" y="973123"/>
                  </a:lnTo>
                  <a:lnTo>
                    <a:pt x="125835" y="687897"/>
                  </a:lnTo>
                  <a:lnTo>
                    <a:pt x="0" y="453006"/>
                  </a:lnTo>
                  <a:lnTo>
                    <a:pt x="75501" y="0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735801FD-5081-4709-A9CA-94D74B5F3A04}"/>
                </a:ext>
              </a:extLst>
            </p:cNvPr>
            <p:cNvSpPr/>
            <p:nvPr/>
          </p:nvSpPr>
          <p:spPr>
            <a:xfrm rot="21320405">
              <a:off x="3585844" y="2608659"/>
              <a:ext cx="512082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11A</a:t>
              </a:r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5E6E6953-9DE7-4748-A333-EEB3CDACD660}"/>
                </a:ext>
              </a:extLst>
            </p:cNvPr>
            <p:cNvSpPr/>
            <p:nvPr/>
          </p:nvSpPr>
          <p:spPr>
            <a:xfrm rot="18837730">
              <a:off x="5897015" y="460422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18</a:t>
              </a:r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5598FC6-B2DC-4347-AB7D-ADFF9208F6B5}"/>
                </a:ext>
              </a:extLst>
            </p:cNvPr>
            <p:cNvSpPr/>
            <p:nvPr/>
          </p:nvSpPr>
          <p:spPr>
            <a:xfrm rot="18837730">
              <a:off x="6090821" y="477451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19</a:t>
              </a:r>
            </a:p>
          </p:txBody>
        </p: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A2F4DFC8-60F7-4684-AAC4-4F34CDD17010}"/>
                </a:ext>
              </a:extLst>
            </p:cNvPr>
            <p:cNvSpPr/>
            <p:nvPr/>
          </p:nvSpPr>
          <p:spPr>
            <a:xfrm rot="18837730">
              <a:off x="5371703" y="4932759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17</a:t>
              </a: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B1DAA1B0-C9C1-4135-B362-401118C0C091}"/>
                </a:ext>
              </a:extLst>
            </p:cNvPr>
            <p:cNvSpPr/>
            <p:nvPr/>
          </p:nvSpPr>
          <p:spPr>
            <a:xfrm rot="18837730">
              <a:off x="5657166" y="4303538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16</a:t>
              </a: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0CDF5034-E08D-4792-B193-2DAADEECA5A7}"/>
                </a:ext>
              </a:extLst>
            </p:cNvPr>
            <p:cNvSpPr/>
            <p:nvPr/>
          </p:nvSpPr>
          <p:spPr>
            <a:xfrm rot="21320405">
              <a:off x="6367957" y="4050293"/>
              <a:ext cx="512082" cy="310393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dirty="0"/>
                <a:t>16A</a:t>
              </a: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FB14CC5-4867-46AF-A4B8-8D24FEC3C21B}"/>
              </a:ext>
            </a:extLst>
          </p:cNvPr>
          <p:cNvSpPr/>
          <p:nvPr/>
        </p:nvSpPr>
        <p:spPr>
          <a:xfrm>
            <a:off x="4075611" y="4241074"/>
            <a:ext cx="1811383" cy="1915886"/>
          </a:xfrm>
          <a:custGeom>
            <a:avLst/>
            <a:gdLst>
              <a:gd name="connsiteX0" fmla="*/ 1254035 w 1811383"/>
              <a:gd name="connsiteY0" fmla="*/ 8709 h 1915886"/>
              <a:gd name="connsiteX1" fmla="*/ 0 w 1811383"/>
              <a:gd name="connsiteY1" fmla="*/ 1567543 h 1915886"/>
              <a:gd name="connsiteX2" fmla="*/ 574766 w 1811383"/>
              <a:gd name="connsiteY2" fmla="*/ 1915886 h 1915886"/>
              <a:gd name="connsiteX3" fmla="*/ 1811383 w 1811383"/>
              <a:gd name="connsiteY3" fmla="*/ 513806 h 1915886"/>
              <a:gd name="connsiteX4" fmla="*/ 1384663 w 1811383"/>
              <a:gd name="connsiteY4" fmla="*/ 0 h 1915886"/>
              <a:gd name="connsiteX5" fmla="*/ 1254035 w 1811383"/>
              <a:gd name="connsiteY5" fmla="*/ 8709 h 191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383" h="1915886">
                <a:moveTo>
                  <a:pt x="1254035" y="8709"/>
                </a:moveTo>
                <a:lnTo>
                  <a:pt x="0" y="1567543"/>
                </a:lnTo>
                <a:lnTo>
                  <a:pt x="574766" y="1915886"/>
                </a:lnTo>
                <a:lnTo>
                  <a:pt x="1811383" y="513806"/>
                </a:lnTo>
                <a:lnTo>
                  <a:pt x="1384663" y="0"/>
                </a:lnTo>
                <a:lnTo>
                  <a:pt x="1254035" y="8709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7181735-F7F5-4CB1-9BCC-3CF2AD01E6E0}"/>
              </a:ext>
            </a:extLst>
          </p:cNvPr>
          <p:cNvSpPr/>
          <p:nvPr/>
        </p:nvSpPr>
        <p:spPr>
          <a:xfrm>
            <a:off x="4133461" y="3760237"/>
            <a:ext cx="1073021" cy="961053"/>
          </a:xfrm>
          <a:custGeom>
            <a:avLst/>
            <a:gdLst>
              <a:gd name="connsiteX0" fmla="*/ 559837 w 1073021"/>
              <a:gd name="connsiteY0" fmla="*/ 111967 h 961053"/>
              <a:gd name="connsiteX1" fmla="*/ 0 w 1073021"/>
              <a:gd name="connsiteY1" fmla="*/ 746449 h 961053"/>
              <a:gd name="connsiteX2" fmla="*/ 345233 w 1073021"/>
              <a:gd name="connsiteY2" fmla="*/ 961053 h 961053"/>
              <a:gd name="connsiteX3" fmla="*/ 1073021 w 1073021"/>
              <a:gd name="connsiteY3" fmla="*/ 195943 h 961053"/>
              <a:gd name="connsiteX4" fmla="*/ 681135 w 1073021"/>
              <a:gd name="connsiteY4" fmla="*/ 0 h 961053"/>
              <a:gd name="connsiteX5" fmla="*/ 559837 w 1073021"/>
              <a:gd name="connsiteY5" fmla="*/ 111967 h 96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3021" h="961053">
                <a:moveTo>
                  <a:pt x="559837" y="111967"/>
                </a:moveTo>
                <a:lnTo>
                  <a:pt x="0" y="746449"/>
                </a:lnTo>
                <a:lnTo>
                  <a:pt x="345233" y="961053"/>
                </a:lnTo>
                <a:lnTo>
                  <a:pt x="1073021" y="195943"/>
                </a:lnTo>
                <a:lnTo>
                  <a:pt x="681135" y="0"/>
                </a:lnTo>
                <a:lnTo>
                  <a:pt x="559837" y="111967"/>
                </a:lnTo>
                <a:close/>
              </a:path>
            </a:pathLst>
          </a:custGeom>
          <a:solidFill>
            <a:srgbClr val="00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C570422-8764-4630-9D4D-0E286E21D16D}"/>
              </a:ext>
            </a:extLst>
          </p:cNvPr>
          <p:cNvSpPr/>
          <p:nvPr/>
        </p:nvSpPr>
        <p:spPr>
          <a:xfrm>
            <a:off x="2090057" y="3517641"/>
            <a:ext cx="2444621" cy="1595535"/>
          </a:xfrm>
          <a:custGeom>
            <a:avLst/>
            <a:gdLst>
              <a:gd name="connsiteX0" fmla="*/ 1343608 w 2444621"/>
              <a:gd name="connsiteY0" fmla="*/ 102637 h 1595535"/>
              <a:gd name="connsiteX1" fmla="*/ 1063690 w 2444621"/>
              <a:gd name="connsiteY1" fmla="*/ 195943 h 1595535"/>
              <a:gd name="connsiteX2" fmla="*/ 373225 w 2444621"/>
              <a:gd name="connsiteY2" fmla="*/ 205273 h 1595535"/>
              <a:gd name="connsiteX3" fmla="*/ 177282 w 2444621"/>
              <a:gd name="connsiteY3" fmla="*/ 289249 h 1595535"/>
              <a:gd name="connsiteX4" fmla="*/ 74645 w 2444621"/>
              <a:gd name="connsiteY4" fmla="*/ 475861 h 1595535"/>
              <a:gd name="connsiteX5" fmla="*/ 0 w 2444621"/>
              <a:gd name="connsiteY5" fmla="*/ 531845 h 1595535"/>
              <a:gd name="connsiteX6" fmla="*/ 1166327 w 2444621"/>
              <a:gd name="connsiteY6" fmla="*/ 1595535 h 1595535"/>
              <a:gd name="connsiteX7" fmla="*/ 1511559 w 2444621"/>
              <a:gd name="connsiteY7" fmla="*/ 1222310 h 1595535"/>
              <a:gd name="connsiteX8" fmla="*/ 1772816 w 2444621"/>
              <a:gd name="connsiteY8" fmla="*/ 1175657 h 1595535"/>
              <a:gd name="connsiteX9" fmla="*/ 2444621 w 2444621"/>
              <a:gd name="connsiteY9" fmla="*/ 569167 h 1595535"/>
              <a:gd name="connsiteX10" fmla="*/ 2220686 w 2444621"/>
              <a:gd name="connsiteY10" fmla="*/ 513183 h 1595535"/>
              <a:gd name="connsiteX11" fmla="*/ 1791478 w 2444621"/>
              <a:gd name="connsiteY11" fmla="*/ 410547 h 1595535"/>
              <a:gd name="connsiteX12" fmla="*/ 1520890 w 2444621"/>
              <a:gd name="connsiteY12" fmla="*/ 335902 h 1595535"/>
              <a:gd name="connsiteX13" fmla="*/ 1427584 w 2444621"/>
              <a:gd name="connsiteY13" fmla="*/ 270588 h 1595535"/>
              <a:gd name="connsiteX14" fmla="*/ 1278294 w 2444621"/>
              <a:gd name="connsiteY14" fmla="*/ 0 h 1595535"/>
              <a:gd name="connsiteX15" fmla="*/ 1343608 w 2444621"/>
              <a:gd name="connsiteY15" fmla="*/ 102637 h 159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44621" h="1595535">
                <a:moveTo>
                  <a:pt x="1343608" y="102637"/>
                </a:moveTo>
                <a:lnTo>
                  <a:pt x="1063690" y="195943"/>
                </a:lnTo>
                <a:lnTo>
                  <a:pt x="373225" y="205273"/>
                </a:lnTo>
                <a:lnTo>
                  <a:pt x="177282" y="289249"/>
                </a:lnTo>
                <a:lnTo>
                  <a:pt x="74645" y="475861"/>
                </a:lnTo>
                <a:lnTo>
                  <a:pt x="0" y="531845"/>
                </a:lnTo>
                <a:lnTo>
                  <a:pt x="1166327" y="1595535"/>
                </a:lnTo>
                <a:lnTo>
                  <a:pt x="1511559" y="1222310"/>
                </a:lnTo>
                <a:lnTo>
                  <a:pt x="1772816" y="1175657"/>
                </a:lnTo>
                <a:lnTo>
                  <a:pt x="2444621" y="569167"/>
                </a:lnTo>
                <a:lnTo>
                  <a:pt x="2220686" y="513183"/>
                </a:lnTo>
                <a:lnTo>
                  <a:pt x="1791478" y="410547"/>
                </a:lnTo>
                <a:lnTo>
                  <a:pt x="1520890" y="335902"/>
                </a:lnTo>
                <a:lnTo>
                  <a:pt x="1427584" y="270588"/>
                </a:lnTo>
                <a:lnTo>
                  <a:pt x="1278294" y="0"/>
                </a:lnTo>
                <a:lnTo>
                  <a:pt x="1343608" y="102637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7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Program Approach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391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Town Wide Approach Example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8AF229-1657-443F-920A-B5775B87E5FA}"/>
              </a:ext>
            </a:extLst>
          </p:cNvPr>
          <p:cNvSpPr txBox="1">
            <a:spLocks/>
          </p:cNvSpPr>
          <p:nvPr/>
        </p:nvSpPr>
        <p:spPr>
          <a:xfrm>
            <a:off x="7125574" y="1412277"/>
            <a:ext cx="4806892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Town Wide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Canals Have Been Permitted and Dredged in the Past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Differing Widths and Depths (Levels of Service)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Common Organization to Funnel Communications (Homeowner’s Group)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Management of Spoil Sites Problematic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to 5 - 7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miles of Construction Travel by Water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Who gets prioritization of Effort?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Public Funds be used to improve Private property?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F5A54-C373-4F43-902E-F816D175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34" y="1921079"/>
            <a:ext cx="5861108" cy="45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AEB8-A905-4698-8B7F-547AC16C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7927A-9520-4C53-85D5-D417AA45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908"/>
            <a:ext cx="9589316" cy="49998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Purpose of Meeting</a:t>
            </a:r>
          </a:p>
          <a:p>
            <a:r>
              <a:rPr lang="en-US" sz="2400" dirty="0"/>
              <a:t>Bring back data requested at Feb. 18, 2020 Regular Workshop</a:t>
            </a:r>
          </a:p>
          <a:p>
            <a:endParaRPr lang="en-US" sz="2400" dirty="0"/>
          </a:p>
          <a:p>
            <a:r>
              <a:rPr lang="en-US" sz="2400" dirty="0"/>
              <a:t>Continue to develop plans for a sustainable canal funded program</a:t>
            </a:r>
            <a:endParaRPr lang="en-US" sz="2200" dirty="0"/>
          </a:p>
          <a:p>
            <a:pPr lvl="1"/>
            <a:r>
              <a:rPr lang="en-US" sz="2200" dirty="0"/>
              <a:t>Long term solution</a:t>
            </a:r>
          </a:p>
          <a:p>
            <a:pPr lvl="1"/>
            <a:r>
              <a:rPr lang="en-US" sz="2200" dirty="0"/>
              <a:t>A current Commission initiative (2021 Strategic Plan Initiatives)</a:t>
            </a:r>
          </a:p>
          <a:p>
            <a:endParaRPr lang="en-US" sz="2400" dirty="0"/>
          </a:p>
          <a:p>
            <a:r>
              <a:rPr lang="en-US" sz="2400" dirty="0"/>
              <a:t>Update on Current efforts</a:t>
            </a:r>
          </a:p>
          <a:p>
            <a:pPr lvl="1"/>
            <a:r>
              <a:rPr lang="en-US" sz="2000" dirty="0"/>
              <a:t>History, Inventory, Program Start Up Cost Estimate</a:t>
            </a:r>
          </a:p>
          <a:p>
            <a:endParaRPr lang="en-US" sz="2400" dirty="0"/>
          </a:p>
          <a:p>
            <a:r>
              <a:rPr lang="en-US" sz="2400" dirty="0"/>
              <a:t>Discuss overall approach, funding strategies, and related legal concepts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Interim Solution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Next Steps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55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Program Approach 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391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Geographic Area Approach Example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28AF229-1657-443F-920A-B5775B87E5FA}"/>
              </a:ext>
            </a:extLst>
          </p:cNvPr>
          <p:cNvSpPr txBox="1">
            <a:spLocks/>
          </p:cNvSpPr>
          <p:nvPr/>
        </p:nvSpPr>
        <p:spPr>
          <a:xfrm>
            <a:off x="7147420" y="1328386"/>
            <a:ext cx="4806892" cy="530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Mid Key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Some Canals Have Been Permitted and Dredged in the Past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Have Differing Widths and Depths (Levels of Service)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Single, Common Organization to Funnel Communications (Homeowner’s Group)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Perimeter / Access Channels 26P and 31A could be funded by all (General benefit)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Residential Canals funded by Waterfront Property Owners (Specific benefit)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 Minimize Construction Travel by Water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Coordination of effort between General and Specific benefit canals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100427-EEF1-4A33-A1B2-C0BE8CC62C69}"/>
              </a:ext>
            </a:extLst>
          </p:cNvPr>
          <p:cNvGrpSpPr/>
          <p:nvPr/>
        </p:nvGrpSpPr>
        <p:grpSpPr>
          <a:xfrm>
            <a:off x="28575" y="1921079"/>
            <a:ext cx="7001399" cy="4808402"/>
            <a:chOff x="28575" y="1366267"/>
            <a:chExt cx="7762875" cy="5363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53BDC0-7B00-43D3-8520-41AB061E2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5" y="1366267"/>
              <a:ext cx="7762875" cy="5363214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15DC428-F166-4FD1-9501-01574F8663D0}"/>
                </a:ext>
              </a:extLst>
            </p:cNvPr>
            <p:cNvSpPr/>
            <p:nvPr/>
          </p:nvSpPr>
          <p:spPr>
            <a:xfrm>
              <a:off x="1343025" y="1809750"/>
              <a:ext cx="2352675" cy="3390900"/>
            </a:xfrm>
            <a:custGeom>
              <a:avLst/>
              <a:gdLst>
                <a:gd name="connsiteX0" fmla="*/ 0 w 2352675"/>
                <a:gd name="connsiteY0" fmla="*/ 0 h 3390900"/>
                <a:gd name="connsiteX1" fmla="*/ 333375 w 2352675"/>
                <a:gd name="connsiteY1" fmla="*/ 95250 h 3390900"/>
                <a:gd name="connsiteX2" fmla="*/ 561975 w 2352675"/>
                <a:gd name="connsiteY2" fmla="*/ 276225 h 3390900"/>
                <a:gd name="connsiteX3" fmla="*/ 800100 w 2352675"/>
                <a:gd name="connsiteY3" fmla="*/ 504825 h 3390900"/>
                <a:gd name="connsiteX4" fmla="*/ 790575 w 2352675"/>
                <a:gd name="connsiteY4" fmla="*/ 723900 h 3390900"/>
                <a:gd name="connsiteX5" fmla="*/ 676275 w 2352675"/>
                <a:gd name="connsiteY5" fmla="*/ 1381125 h 3390900"/>
                <a:gd name="connsiteX6" fmla="*/ 638175 w 2352675"/>
                <a:gd name="connsiteY6" fmla="*/ 1590675 h 3390900"/>
                <a:gd name="connsiteX7" fmla="*/ 657225 w 2352675"/>
                <a:gd name="connsiteY7" fmla="*/ 1828800 h 3390900"/>
                <a:gd name="connsiteX8" fmla="*/ 762000 w 2352675"/>
                <a:gd name="connsiteY8" fmla="*/ 2105025 h 3390900"/>
                <a:gd name="connsiteX9" fmla="*/ 876300 w 2352675"/>
                <a:gd name="connsiteY9" fmla="*/ 2352675 h 3390900"/>
                <a:gd name="connsiteX10" fmla="*/ 1019175 w 2352675"/>
                <a:gd name="connsiteY10" fmla="*/ 2533650 h 3390900"/>
                <a:gd name="connsiteX11" fmla="*/ 1266825 w 2352675"/>
                <a:gd name="connsiteY11" fmla="*/ 2667000 h 3390900"/>
                <a:gd name="connsiteX12" fmla="*/ 1590675 w 2352675"/>
                <a:gd name="connsiteY12" fmla="*/ 2828925 h 3390900"/>
                <a:gd name="connsiteX13" fmla="*/ 1933575 w 2352675"/>
                <a:gd name="connsiteY13" fmla="*/ 2895600 h 3390900"/>
                <a:gd name="connsiteX14" fmla="*/ 2219325 w 2352675"/>
                <a:gd name="connsiteY14" fmla="*/ 3076575 h 3390900"/>
                <a:gd name="connsiteX15" fmla="*/ 2352675 w 2352675"/>
                <a:gd name="connsiteY15" fmla="*/ 3390900 h 339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52675" h="3390900">
                  <a:moveTo>
                    <a:pt x="0" y="0"/>
                  </a:moveTo>
                  <a:lnTo>
                    <a:pt x="333375" y="95250"/>
                  </a:lnTo>
                  <a:lnTo>
                    <a:pt x="561975" y="276225"/>
                  </a:lnTo>
                  <a:lnTo>
                    <a:pt x="800100" y="504825"/>
                  </a:lnTo>
                  <a:lnTo>
                    <a:pt x="790575" y="723900"/>
                  </a:lnTo>
                  <a:lnTo>
                    <a:pt x="676275" y="1381125"/>
                  </a:lnTo>
                  <a:lnTo>
                    <a:pt x="638175" y="1590675"/>
                  </a:lnTo>
                  <a:lnTo>
                    <a:pt x="657225" y="1828800"/>
                  </a:lnTo>
                  <a:lnTo>
                    <a:pt x="762000" y="2105025"/>
                  </a:lnTo>
                  <a:lnTo>
                    <a:pt x="876300" y="2352675"/>
                  </a:lnTo>
                  <a:lnTo>
                    <a:pt x="1019175" y="2533650"/>
                  </a:lnTo>
                  <a:lnTo>
                    <a:pt x="1266825" y="2667000"/>
                  </a:lnTo>
                  <a:lnTo>
                    <a:pt x="1590675" y="2828925"/>
                  </a:lnTo>
                  <a:lnTo>
                    <a:pt x="1933575" y="2895600"/>
                  </a:lnTo>
                  <a:lnTo>
                    <a:pt x="2219325" y="3076575"/>
                  </a:lnTo>
                  <a:lnTo>
                    <a:pt x="2352675" y="3390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98C60-90FE-4513-8476-CA50B8D8DA94}"/>
                </a:ext>
              </a:extLst>
            </p:cNvPr>
            <p:cNvCxnSpPr/>
            <p:nvPr/>
          </p:nvCxnSpPr>
          <p:spPr>
            <a:xfrm flipV="1">
              <a:off x="2451100" y="4489450"/>
              <a:ext cx="139700" cy="1079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427AB5-9E78-40DD-B0A3-3B2AA55E0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4572000"/>
              <a:ext cx="222250" cy="19050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E4B830-807F-4AE4-8388-9813B90DDBFC}"/>
                </a:ext>
              </a:extLst>
            </p:cNvPr>
            <p:cNvCxnSpPr/>
            <p:nvPr/>
          </p:nvCxnSpPr>
          <p:spPr>
            <a:xfrm flipV="1">
              <a:off x="2366592" y="4845050"/>
              <a:ext cx="1075108" cy="146028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073A9B7-03EB-40A3-8274-70DB9AAAB2C3}"/>
                </a:ext>
              </a:extLst>
            </p:cNvPr>
            <p:cNvCxnSpPr>
              <a:cxnSpLocks/>
              <a:endCxn id="10" idx="15"/>
            </p:cNvCxnSpPr>
            <p:nvPr/>
          </p:nvCxnSpPr>
          <p:spPr>
            <a:xfrm flipV="1">
              <a:off x="2506292" y="5200650"/>
              <a:ext cx="1189408" cy="14605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449228-B46E-42E0-B75B-FDAECBE6F2C6}"/>
                </a:ext>
              </a:extLst>
            </p:cNvPr>
            <p:cNvSpPr/>
            <p:nvPr/>
          </p:nvSpPr>
          <p:spPr>
            <a:xfrm>
              <a:off x="3709851" y="1828800"/>
              <a:ext cx="1680755" cy="4789714"/>
            </a:xfrm>
            <a:custGeom>
              <a:avLst/>
              <a:gdLst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217715 w 1680755"/>
                <a:gd name="connsiteY2" fmla="*/ 3709851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  <a:gd name="connsiteX0" fmla="*/ 304800 w 1680755"/>
                <a:gd name="connsiteY0" fmla="*/ 4789714 h 4789714"/>
                <a:gd name="connsiteX1" fmla="*/ 200298 w 1680755"/>
                <a:gd name="connsiteY1" fmla="*/ 4389120 h 4789714"/>
                <a:gd name="connsiteX2" fmla="*/ 156755 w 1680755"/>
                <a:gd name="connsiteY2" fmla="*/ 3718560 h 4789714"/>
                <a:gd name="connsiteX3" fmla="*/ 0 w 1680755"/>
                <a:gd name="connsiteY3" fmla="*/ 3361509 h 4789714"/>
                <a:gd name="connsiteX4" fmla="*/ 365760 w 1680755"/>
                <a:gd name="connsiteY4" fmla="*/ 3143794 h 4789714"/>
                <a:gd name="connsiteX5" fmla="*/ 478972 w 1680755"/>
                <a:gd name="connsiteY5" fmla="*/ 2908663 h 4789714"/>
                <a:gd name="connsiteX6" fmla="*/ 1323703 w 1680755"/>
                <a:gd name="connsiteY6" fmla="*/ 836023 h 4789714"/>
                <a:gd name="connsiteX7" fmla="*/ 1515292 w 1680755"/>
                <a:gd name="connsiteY7" fmla="*/ 592183 h 4789714"/>
                <a:gd name="connsiteX8" fmla="*/ 1680755 w 1680755"/>
                <a:gd name="connsiteY8" fmla="*/ 0 h 478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0755" h="4789714">
                  <a:moveTo>
                    <a:pt x="304800" y="4789714"/>
                  </a:moveTo>
                  <a:lnTo>
                    <a:pt x="200298" y="4389120"/>
                  </a:lnTo>
                  <a:lnTo>
                    <a:pt x="156755" y="3718560"/>
                  </a:lnTo>
                  <a:lnTo>
                    <a:pt x="0" y="3361509"/>
                  </a:lnTo>
                  <a:lnTo>
                    <a:pt x="365760" y="3143794"/>
                  </a:lnTo>
                  <a:lnTo>
                    <a:pt x="478972" y="2908663"/>
                  </a:lnTo>
                  <a:lnTo>
                    <a:pt x="1323703" y="836023"/>
                  </a:lnTo>
                  <a:lnTo>
                    <a:pt x="1515292" y="592183"/>
                  </a:lnTo>
                  <a:lnTo>
                    <a:pt x="1680755" y="0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4293B61F-9D89-4939-8A60-DC77F20F3CC8}"/>
                </a:ext>
              </a:extLst>
            </p:cNvPr>
            <p:cNvSpPr/>
            <p:nvPr/>
          </p:nvSpPr>
          <p:spPr>
            <a:xfrm rot="21320405">
              <a:off x="1835668" y="2807500"/>
              <a:ext cx="518814" cy="319204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26P</a:t>
              </a: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8DD2049D-D4A7-4035-8BE6-3C8FDCDBF302}"/>
                </a:ext>
              </a:extLst>
            </p:cNvPr>
            <p:cNvSpPr/>
            <p:nvPr/>
          </p:nvSpPr>
          <p:spPr>
            <a:xfrm rot="21320405">
              <a:off x="3790178" y="5114072"/>
              <a:ext cx="518814" cy="319204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31A</a:t>
              </a:r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CBB52637-D0B8-460A-A65D-E5AD34E0B2DC}"/>
                </a:ext>
              </a:extLst>
            </p:cNvPr>
            <p:cNvSpPr/>
            <p:nvPr/>
          </p:nvSpPr>
          <p:spPr>
            <a:xfrm rot="21320405">
              <a:off x="1937692" y="45099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27</a:t>
              </a:r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25820631-E005-4E8D-A69D-6DD3443C20BD}"/>
                </a:ext>
              </a:extLst>
            </p:cNvPr>
            <p:cNvSpPr/>
            <p:nvPr/>
          </p:nvSpPr>
          <p:spPr>
            <a:xfrm rot="21320405">
              <a:off x="2856910" y="4196336"/>
              <a:ext cx="518814" cy="319204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963BEC-6265-478C-826A-BE38AC9AD362}"/>
                </a:ext>
              </a:extLst>
            </p:cNvPr>
            <p:cNvCxnSpPr>
              <a:endCxn id="19" idx="3"/>
            </p:cNvCxnSpPr>
            <p:nvPr/>
          </p:nvCxnSpPr>
          <p:spPr>
            <a:xfrm flipV="1">
              <a:off x="2810641" y="4483323"/>
              <a:ext cx="132023" cy="767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CEC0AA5B-6CD8-4C0C-93E5-4667AF13B8F8}"/>
                </a:ext>
              </a:extLst>
            </p:cNvPr>
            <p:cNvSpPr/>
            <p:nvPr/>
          </p:nvSpPr>
          <p:spPr>
            <a:xfrm rot="21320405">
              <a:off x="2816880" y="475749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29</a:t>
              </a:r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287E4FBB-9622-4854-A395-87C3E8B100E2}"/>
                </a:ext>
              </a:extLst>
            </p:cNvPr>
            <p:cNvSpPr/>
            <p:nvPr/>
          </p:nvSpPr>
          <p:spPr>
            <a:xfrm rot="21320405">
              <a:off x="3065498" y="5109617"/>
              <a:ext cx="518814" cy="319204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94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Town Staff Recommendation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493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Staff Recommends a Geographic Area Approach to the Canal Navigation Maintenance Program.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categories of projects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Channels that serve a Town-wide benefit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Groups of canals that serve canal fronting properties</a:t>
            </a:r>
          </a:p>
          <a:p>
            <a:pPr marL="1828800" lvl="3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Property Owner Supported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Geographic Areas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Depending on Location - look for synergy and economies of scale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 Permits and Dredging Efforts set Levels of Service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Spoil Sites are local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Length of Impact / Disruption Caused by Construction</a:t>
            </a:r>
          </a:p>
          <a:p>
            <a:pPr marL="1371600" lvl="2" indent="-457200"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Utilization of the Access Channels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lpha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+mj-lt"/>
              <a:buAutoNum type="alpha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89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522E-02FE-4FD8-9B57-1574F989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826AAC-A90A-4492-A67A-18C8509BB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Canal Dredge Program carries a cost:</a:t>
            </a:r>
          </a:p>
          <a:p>
            <a:pPr marL="0" indent="0" algn="ctr">
              <a:buNone/>
            </a:pPr>
            <a:r>
              <a:rPr lang="en-US" dirty="0"/>
              <a:t> Preliminary Budget Estimate for initial program start-up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$11.4 million</a:t>
            </a:r>
          </a:p>
          <a:p>
            <a:pPr marL="0" indent="0" algn="ctr">
              <a:buNone/>
            </a:pPr>
            <a:r>
              <a:rPr lang="en-US" sz="2000" dirty="0"/>
              <a:t>Plus management overhead</a:t>
            </a:r>
          </a:p>
          <a:p>
            <a:pPr marL="0" indent="0" algn="ctr">
              <a:buNone/>
            </a:pPr>
            <a:r>
              <a:rPr lang="en-US" sz="2000" dirty="0"/>
              <a:t>For approx. 100,000 CY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Funding strategy to accomplish a program needs to be developed</a:t>
            </a:r>
          </a:p>
        </p:txBody>
      </p:sp>
    </p:spTree>
    <p:extLst>
      <p:ext uri="{BB962C8B-B14F-4D97-AF65-F5344CB8AC3E}">
        <p14:creationId xmlns:p14="http://schemas.microsoft.com/office/powerpoint/2010/main" val="44881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39D8-7BDE-4200-B999-4992684F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- Who pays?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7FC657-8635-40D4-B436-F9BD9A133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2183363"/>
            <a:ext cx="5181600" cy="28271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Goal - ongoing funded program</a:t>
            </a:r>
          </a:p>
          <a:p>
            <a:pPr lvl="2"/>
            <a:r>
              <a:rPr lang="en-US" dirty="0"/>
              <a:t>Maintains a service level</a:t>
            </a:r>
          </a:p>
          <a:p>
            <a:pPr lvl="2"/>
            <a:r>
              <a:rPr lang="en-US" dirty="0"/>
              <a:t>Good for canal fronted property values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BEB3D-1863-49BA-8718-38982972A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448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Legal/Funding Structures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Ad valorem versus Assessment</a:t>
            </a:r>
          </a:p>
          <a:p>
            <a:pPr lvl="2"/>
            <a:r>
              <a:rPr lang="en-US" dirty="0"/>
              <a:t>Different standards and tests</a:t>
            </a:r>
          </a:p>
          <a:p>
            <a:pPr lvl="1"/>
            <a:r>
              <a:rPr lang="en-US" dirty="0"/>
              <a:t>Millage supported/General Fund</a:t>
            </a:r>
          </a:p>
          <a:p>
            <a:pPr lvl="2"/>
            <a:r>
              <a:rPr lang="en-US" dirty="0"/>
              <a:t>Uniform </a:t>
            </a:r>
          </a:p>
          <a:p>
            <a:pPr lvl="2"/>
            <a:r>
              <a:rPr lang="en-US" dirty="0"/>
              <a:t>Can’t pay for private canals</a:t>
            </a:r>
          </a:p>
          <a:p>
            <a:pPr lvl="1"/>
            <a:r>
              <a:rPr lang="en-US" dirty="0"/>
              <a:t>Assessment Supported</a:t>
            </a:r>
          </a:p>
          <a:p>
            <a:pPr lvl="2"/>
            <a:r>
              <a:rPr lang="en-US" dirty="0"/>
              <a:t>Benefit based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r>
              <a:rPr lang="en-US" i="1" dirty="0"/>
              <a:t>Limited grant funds may be available- not for local or private canals</a:t>
            </a:r>
          </a:p>
          <a:p>
            <a:pPr lvl="1"/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Surtax may be able to help offset some costs for those canals that have a Town-wide benefit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3666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Town Staff Recommendation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59534" y="1529723"/>
            <a:ext cx="11577332" cy="493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Staff Recommends an Assessment Approach to the Funding of the Town Navigation Maintenance Program for Canals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Local, Residential Canals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applies to all property owners along canal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based on simple formula (for example, linear foot of seawall or per lot)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Perimeter and Access Channels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applies to all Town taxpayers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Consultant to Determine Fair and Equitable formula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Interim Solution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9C30A61-C8CB-4B54-B11A-BAF649EC3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458"/>
            <a:ext cx="10515600" cy="4351338"/>
          </a:xfrm>
        </p:spPr>
        <p:txBody>
          <a:bodyPr>
            <a:normAutofit/>
          </a:bodyPr>
          <a:lstStyle/>
          <a:p>
            <a:pPr defTabSz="261938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Program takes too long to establish and fund over time…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the Town Assist with in the short term?</a:t>
            </a:r>
          </a:p>
          <a:p>
            <a:pPr marL="457200" lvl="1" indent="0" defTabSz="261938">
              <a:buNone/>
              <a:defRPr/>
            </a:pPr>
            <a:endParaRPr lang="en-US" sz="1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1938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Privately Initiated and Funded Dredging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can share existing/prior permit data with perspective citizens looking to conduct dredging on their own.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can share information related to Consultants that can assist in establishing and permitting individual projects. 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can provide contact information on Dredging Contractors.  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 Could allow filling of Mitigation site with acceptable material from Individual projects</a:t>
            </a:r>
          </a:p>
          <a:p>
            <a:pPr lvl="2" defTabSz="261938"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help support cost of initial sea grass planting?  </a:t>
            </a:r>
          </a:p>
          <a:p>
            <a:pPr lvl="1" defTabSz="261938"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Town can assist in the coordination of this use as well as the use of other Town Properties </a:t>
            </a:r>
          </a:p>
          <a:p>
            <a:pPr marL="457200" lvl="1" indent="0" defTabSz="261938">
              <a:buNone/>
              <a:defRPr/>
            </a:pPr>
            <a:endParaRPr lang="en-US" sz="1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61938"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0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628649" y="1580057"/>
            <a:ext cx="10891403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Steps Needed To Advance Plan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/>
              <a:t>Commission identify preferred Program Concept including approach and funding strategy.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Staff engage Consultant to advance Program Concept and approach with Funding Model(s)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Refine cost estimates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/>
              <a:t>Legal input: establish in accordance with State statute and Town Code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Recommendations on Program parameters and funding methodology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 Program Options Developed by Consultant to Town Commission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Specifics Recommendations by Third Party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Commission and Public Workshop(s)/ Outreach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Commission Program Decision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 Approach Recommended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Frequency and Priority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Funding Methodology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Finalize Model and Move Forward</a:t>
            </a:r>
          </a:p>
          <a:p>
            <a:pPr marL="914400" lvl="1" indent="-457200">
              <a:buFont typeface="+mj-lt"/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/>
          </a:p>
          <a:p>
            <a:pPr marL="914400" lvl="1" indent="-457200">
              <a:buFont typeface="+mj-lt"/>
              <a:buAutoNum type="alphaUcPeriod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55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612025" y="3475359"/>
            <a:ext cx="10891403" cy="73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98220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143742" y="1591980"/>
            <a:ext cx="4884254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Town Vision &amp; Mission</a:t>
            </a:r>
          </a:p>
          <a:p>
            <a:r>
              <a:rPr lang="en-US" sz="1800" i="1" dirty="0"/>
              <a:t>“Longboat Key is a beautiful place to live, work, and visit, where the natural assets of a barrier island combine with cultural and recreational amenities, visionary planning, and proactive leadership to enhance your way of life.” </a:t>
            </a:r>
            <a:endParaRPr lang="en-US" sz="1800" dirty="0"/>
          </a:p>
          <a:p>
            <a:endParaRPr lang="en-US" sz="1800" dirty="0"/>
          </a:p>
          <a:p>
            <a:r>
              <a:rPr lang="en-US" sz="1800" i="1" dirty="0"/>
              <a:t>“To vigorously maintain and preserve Longboat Key’s status as a premier residential and visitor destination that supports the historic balance between residential, recreational, tourism, and commercial attributes, through a commitment to long-term and short-term planning excellence and measurable results.”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AB9CD16-CA3A-4FF7-A1FA-D7B33B4B7B97}"/>
              </a:ext>
            </a:extLst>
          </p:cNvPr>
          <p:cNvSpPr txBox="1">
            <a:spLocks/>
          </p:cNvSpPr>
          <p:nvPr/>
        </p:nvSpPr>
        <p:spPr>
          <a:xfrm>
            <a:off x="4926370" y="1591980"/>
            <a:ext cx="6069494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Town Core Expectations</a:t>
            </a:r>
          </a:p>
          <a:p>
            <a:pPr marL="0" indent="0">
              <a:buNone/>
            </a:pPr>
            <a:r>
              <a:rPr lang="en-US" sz="1800" i="1" dirty="0">
                <a:highlight>
                  <a:srgbClr val="FFFF00"/>
                </a:highlight>
              </a:rPr>
              <a:t>6. The town will maintain Longboat Key as a </a:t>
            </a:r>
            <a:r>
              <a:rPr lang="en-US" sz="1800" b="1" i="1" dirty="0">
                <a:highlight>
                  <a:srgbClr val="FFFF00"/>
                </a:highlight>
              </a:rPr>
              <a:t>premier vacation destination </a:t>
            </a:r>
            <a:r>
              <a:rPr lang="en-US" sz="1800" i="1" dirty="0">
                <a:highlight>
                  <a:srgbClr val="FFFF00"/>
                </a:highlight>
              </a:rPr>
              <a:t>and enhance year round </a:t>
            </a:r>
            <a:r>
              <a:rPr lang="en-US" sz="1800" b="1" i="1" dirty="0">
                <a:highlight>
                  <a:srgbClr val="FFFF00"/>
                </a:highlight>
              </a:rPr>
              <a:t>tourism </a:t>
            </a:r>
            <a:r>
              <a:rPr lang="en-US" sz="1800" i="1" dirty="0">
                <a:highlight>
                  <a:srgbClr val="FFFF00"/>
                </a:highlight>
              </a:rPr>
              <a:t>through continued </a:t>
            </a:r>
            <a:r>
              <a:rPr lang="en-US" sz="1800" b="1" i="1" dirty="0">
                <a:highlight>
                  <a:srgbClr val="FFFF00"/>
                </a:highlight>
              </a:rPr>
              <a:t>revitalization, development, and maintenance </a:t>
            </a:r>
            <a:r>
              <a:rPr lang="en-US" sz="1800" i="1" dirty="0">
                <a:highlight>
                  <a:srgbClr val="FFFF00"/>
                </a:highlight>
              </a:rPr>
              <a:t>of tourism-oriented businesses and amenities such as</a:t>
            </a:r>
            <a:r>
              <a:rPr lang="en-US" sz="1800" i="1" dirty="0"/>
              <a:t>; lodging, cultural attractions, restaurants, golf courses, tennis facilities and beaches. </a:t>
            </a:r>
            <a:endParaRPr lang="en-US" sz="1800" dirty="0"/>
          </a:p>
          <a:p>
            <a:endParaRPr lang="en-US" sz="18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800" i="1" dirty="0">
                <a:highlight>
                  <a:srgbClr val="FFFF00"/>
                </a:highlight>
              </a:rPr>
              <a:t>7. The town will maintain and improve the quality and variety of island-based </a:t>
            </a:r>
            <a:r>
              <a:rPr lang="en-US" sz="1800" b="1" i="1" dirty="0">
                <a:highlight>
                  <a:srgbClr val="FFFF00"/>
                </a:highlight>
              </a:rPr>
              <a:t>recreational</a:t>
            </a:r>
            <a:r>
              <a:rPr lang="en-US" sz="1800" b="1" i="1" dirty="0"/>
              <a:t> and educational </a:t>
            </a:r>
            <a:r>
              <a:rPr lang="en-US" sz="1800" b="1" i="1" dirty="0">
                <a:highlight>
                  <a:srgbClr val="FFFF00"/>
                </a:highlight>
              </a:rPr>
              <a:t>opportunities</a:t>
            </a:r>
            <a:r>
              <a:rPr lang="en-US" sz="1800" i="1" dirty="0"/>
              <a:t>, including a high-quality </a:t>
            </a:r>
            <a:r>
              <a:rPr lang="en-US" sz="1800" b="1" i="1" dirty="0"/>
              <a:t>community center</a:t>
            </a:r>
            <a:r>
              <a:rPr lang="en-US" sz="1800" i="1" dirty="0"/>
              <a:t>, and will support and promote off-island recreational, cultural and urban attractions. </a:t>
            </a:r>
            <a:endParaRPr lang="en-US" sz="1800" dirty="0"/>
          </a:p>
          <a:p>
            <a:endParaRPr lang="en-US" sz="18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800" i="1" dirty="0">
                <a:highlight>
                  <a:srgbClr val="FFFF00"/>
                </a:highlight>
              </a:rPr>
              <a:t>11. The town recognizes the need to provide suitable amenities for </a:t>
            </a:r>
            <a:r>
              <a:rPr lang="en-US" sz="1800" b="1" i="1" dirty="0">
                <a:highlight>
                  <a:srgbClr val="FFFF00"/>
                </a:highlight>
              </a:rPr>
              <a:t>visitors and residents of all ages</a:t>
            </a:r>
            <a:r>
              <a:rPr lang="en-US" sz="1800" i="1" dirty="0">
                <a:highlight>
                  <a:srgbClr val="FFFF00"/>
                </a:highlight>
              </a:rPr>
              <a:t>. 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6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628651" y="1580057"/>
            <a:ext cx="4760768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Island Amenity and Ambiance</a:t>
            </a:r>
          </a:p>
          <a:p>
            <a:pPr marL="0" indent="0">
              <a:buNone/>
            </a:pPr>
            <a:r>
              <a:rPr lang="en-US" sz="2000" dirty="0"/>
              <a:t>As an island, (def. “…land surrounded by water…”),waterway and bay access for navigation and recreation is an important element to the overall quality of island life as an </a:t>
            </a:r>
            <a:r>
              <a:rPr lang="en-US" sz="2000" b="1" dirty="0"/>
              <a:t>amenity enhancing the ambiance</a:t>
            </a:r>
            <a:r>
              <a:rPr lang="en-US" sz="2000" dirty="0"/>
              <a:t> on Longboat Key.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Which Longboat Key Neighborhoods are the Most Desirable? | 1st Premier  International Properties, LLC">
            <a:extLst>
              <a:ext uri="{FF2B5EF4-FFF2-40B4-BE49-F238E27FC236}">
                <a16:creationId xmlns:a16="http://schemas.microsoft.com/office/drawing/2014/main" id="{F68606C8-649F-45D0-A445-3A006167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53" y="1580057"/>
            <a:ext cx="3661514" cy="245008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wn of Longboat Key - Stewart Materials">
            <a:extLst>
              <a:ext uri="{FF2B5EF4-FFF2-40B4-BE49-F238E27FC236}">
                <a16:creationId xmlns:a16="http://schemas.microsoft.com/office/drawing/2014/main" id="{7B39BE88-3C2D-428B-8556-FB210F86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33" y="3831289"/>
            <a:ext cx="3433468" cy="23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8498BD8-CDD9-48CB-A680-D9A42E057D31}"/>
              </a:ext>
            </a:extLst>
          </p:cNvPr>
          <p:cNvSpPr txBox="1">
            <a:spLocks/>
          </p:cNvSpPr>
          <p:nvPr/>
        </p:nvSpPr>
        <p:spPr>
          <a:xfrm>
            <a:off x="6802583" y="4244828"/>
            <a:ext cx="4760768" cy="1887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Wholistic Benefit</a:t>
            </a:r>
          </a:p>
          <a:p>
            <a:pPr marL="0" indent="0">
              <a:buNone/>
            </a:pPr>
            <a:r>
              <a:rPr lang="en-US" sz="2000" dirty="0"/>
              <a:t>Portions of the Channel / Canal system can be considered as providing an overall benefit to the residents of the Town, as a recreational amenity to the island.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AB48C-56B3-4C63-9073-56EB9FE4171A}"/>
              </a:ext>
            </a:extLst>
          </p:cNvPr>
          <p:cNvSpPr txBox="1"/>
          <p:nvPr/>
        </p:nvSpPr>
        <p:spPr>
          <a:xfrm>
            <a:off x="312814" y="6281373"/>
            <a:ext cx="11566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Some canals may have an overall Town-wide benefit and some have a more private benefit (canal fronting properties)</a:t>
            </a:r>
          </a:p>
        </p:txBody>
      </p:sp>
    </p:spTree>
    <p:extLst>
      <p:ext uri="{BB962C8B-B14F-4D97-AF65-F5344CB8AC3E}">
        <p14:creationId xmlns:p14="http://schemas.microsoft.com/office/powerpoint/2010/main" val="107462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A952-5611-447F-8469-52AE4A0B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of Canal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807E7-FA94-4197-BCD5-2AE961F8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09" y="1714787"/>
            <a:ext cx="6684818" cy="4810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Canals can be categorized into </a:t>
            </a:r>
            <a:br>
              <a:rPr lang="en-US" sz="2600" dirty="0"/>
            </a:br>
            <a:r>
              <a:rPr lang="en-US" sz="2600" b="1" u="sng" dirty="0"/>
              <a:t>three (3) primary types: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Access channels, generally perpendicular to the island, to the Bay and Intercoastal Waterway </a:t>
            </a:r>
            <a:r>
              <a:rPr lang="en-US" sz="1800" b="1" dirty="0"/>
              <a:t>[Arterial] (A)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Perimeter channels, generally parallel to the island, connecting/collecting residential canals, restaurants, and commercial marinas to the rest of the island and to the bay access channels </a:t>
            </a:r>
            <a:r>
              <a:rPr lang="en-US" sz="1800" b="1" dirty="0"/>
              <a:t>[Collectors] (P).  </a:t>
            </a:r>
            <a:r>
              <a:rPr lang="en-US" sz="1800" i="1" dirty="0"/>
              <a:t>Also for recreational fishing access (flats).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Local, residential canals, typically dead end, and serving a specific group of residences </a:t>
            </a:r>
            <a:r>
              <a:rPr lang="en-US" sz="1800" b="1" dirty="0"/>
              <a:t>[Local].</a:t>
            </a:r>
          </a:p>
          <a:p>
            <a:pPr lvl="2"/>
            <a:r>
              <a:rPr lang="en-US" sz="1400" b="1" dirty="0"/>
              <a:t>Some canals are public and some are private</a:t>
            </a:r>
          </a:p>
          <a:p>
            <a:endParaRPr lang="en-US" dirty="0"/>
          </a:p>
        </p:txBody>
      </p:sp>
      <p:pic>
        <p:nvPicPr>
          <p:cNvPr id="3076" name="Picture 4" descr="Street Networks 101 | CNU">
            <a:extLst>
              <a:ext uri="{FF2B5EF4-FFF2-40B4-BE49-F238E27FC236}">
                <a16:creationId xmlns:a16="http://schemas.microsoft.com/office/drawing/2014/main" id="{117DD19E-8890-4159-9925-FEBE7595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26" y="2036618"/>
            <a:ext cx="4445928" cy="32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F4A4-10DA-43D5-9A26-8DA207FB9D61}"/>
              </a:ext>
            </a:extLst>
          </p:cNvPr>
          <p:cNvSpPr txBox="1"/>
          <p:nvPr/>
        </p:nvSpPr>
        <p:spPr>
          <a:xfrm>
            <a:off x="7752997" y="5657671"/>
            <a:ext cx="4280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Can compare canal types to roadway types in a network, though, not everyone requires access by boat.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1D788-1080-44BE-8CEE-3F4153BBE89F}"/>
              </a:ext>
            </a:extLst>
          </p:cNvPr>
          <p:cNvSpPr/>
          <p:nvPr/>
        </p:nvSpPr>
        <p:spPr>
          <a:xfrm>
            <a:off x="7752997" y="5282143"/>
            <a:ext cx="49585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https://www.cnu.org/our-projects/street-networks/street-networks-101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2EE645-EE75-40CB-87FC-2F2EBAA85CB4}"/>
              </a:ext>
            </a:extLst>
          </p:cNvPr>
          <p:cNvSpPr/>
          <p:nvPr/>
        </p:nvSpPr>
        <p:spPr>
          <a:xfrm rot="592520">
            <a:off x="10438414" y="2169850"/>
            <a:ext cx="717721" cy="1443928"/>
          </a:xfrm>
          <a:prstGeom prst="ellipse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DF2518-C5DA-4BC1-AE97-B6A0F3939A1F}"/>
              </a:ext>
            </a:extLst>
          </p:cNvPr>
          <p:cNvSpPr/>
          <p:nvPr/>
        </p:nvSpPr>
        <p:spPr>
          <a:xfrm rot="472028">
            <a:off x="11083929" y="3125755"/>
            <a:ext cx="872248" cy="69046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0984D6-31F9-4770-8169-43108B4AF5A3}"/>
              </a:ext>
            </a:extLst>
          </p:cNvPr>
          <p:cNvSpPr/>
          <p:nvPr/>
        </p:nvSpPr>
        <p:spPr>
          <a:xfrm rot="866536">
            <a:off x="7786264" y="2003418"/>
            <a:ext cx="2645145" cy="601921"/>
          </a:xfrm>
          <a:prstGeom prst="ellipse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7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Dredging Program History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628649" y="1580057"/>
            <a:ext cx="9512877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Public vs. Private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Legal Review and determine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1990s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off of Plat Dedications</a:t>
            </a:r>
          </a:p>
          <a:p>
            <a:pPr marL="1371600" lvl="2" indent="-457200">
              <a:buFont typeface="Arial" panose="020B0604020202020204" pitchFamily="34" charset="0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off of Benthic Ownership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Canal Dredge Widths and Depths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off old permit limitations</a:t>
            </a:r>
          </a:p>
          <a:p>
            <a:pPr marL="800100" lvl="1" indent="-342900">
              <a:buFont typeface="+mj-lt"/>
              <a:buAutoNum type="alphaUcPeriod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Program Discussion since the 1990s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Last Time Dredged 2003</a:t>
            </a:r>
          </a:p>
          <a:p>
            <a:pPr lvl="2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Why Study History?">
            <a:extLst>
              <a:ext uri="{FF2B5EF4-FFF2-40B4-BE49-F238E27FC236}">
                <a16:creationId xmlns:a16="http://schemas.microsoft.com/office/drawing/2014/main" id="{F076272E-D86B-43CF-883C-503CA05F1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53" y="168895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EB048F-F1CD-41CC-943A-F6F6C770B7EF}"/>
              </a:ext>
            </a:extLst>
          </p:cNvPr>
          <p:cNvSpPr/>
          <p:nvPr/>
        </p:nvSpPr>
        <p:spPr>
          <a:xfrm>
            <a:off x="7176654" y="4378697"/>
            <a:ext cx="4516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https://www.lse.ac.uk/International-History/Degrees/why-study-history</a:t>
            </a:r>
          </a:p>
        </p:txBody>
      </p:sp>
    </p:spTree>
    <p:extLst>
      <p:ext uri="{BB962C8B-B14F-4D97-AF65-F5344CB8AC3E}">
        <p14:creationId xmlns:p14="http://schemas.microsoft.com/office/powerpoint/2010/main" val="425675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Dredging Program Update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373310" y="1580057"/>
            <a:ext cx="5870736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Next Steps from Prior Presentation (2/18/20)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Verify Inventory of Canals (81 Canals)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Public Vs. Private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Determine Approach: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Localized, Town Wide or Geographic Area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Establish Service Levels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Levels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Funding Approach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AB9CD16-CA3A-4FF7-A1FA-D7B33B4B7B97}"/>
              </a:ext>
            </a:extLst>
          </p:cNvPr>
          <p:cNvSpPr txBox="1">
            <a:spLocks/>
          </p:cNvSpPr>
          <p:nvPr/>
        </p:nvSpPr>
        <p:spPr>
          <a:xfrm>
            <a:off x="6351340" y="1580057"/>
            <a:ext cx="5467350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Arial" panose="020B0604020202020204" pitchFamily="34" charset="0"/>
              </a:rPr>
              <a:t>Permit History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00CC66"/>
                </a:solidFill>
              </a:rPr>
              <a:t>58-01637883-001 FDEP Issued Feb 2001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000" dirty="0">
                <a:solidFill>
                  <a:srgbClr val="FF9933"/>
                </a:solidFill>
              </a:rPr>
              <a:t>58-01637883-002 FDEP Issued Aug 2002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CC3399"/>
                </a:solidFill>
              </a:rPr>
              <a:t>41-0380753-001-EI 2020 FDEP Permit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00B0F0"/>
                </a:solidFill>
              </a:rPr>
              <a:t>20000050 ACOE Issued Jun 2002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>
                <a:solidFill>
                  <a:srgbClr val="FF66CC"/>
                </a:solidFill>
              </a:rPr>
              <a:t>62-341.490 Notice General Permit for WCIND </a:t>
            </a:r>
            <a:r>
              <a:rPr lang="en-US" sz="1050" dirty="0">
                <a:solidFill>
                  <a:srgbClr val="FF66CC"/>
                </a:solidFill>
              </a:rPr>
              <a:t>(Note: Not dredged)</a:t>
            </a:r>
            <a:endParaRPr lang="en-US" sz="2000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000" dirty="0"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2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1 – 10</a:t>
            </a:r>
            <a:r>
              <a:rPr lang="en-US" sz="2400" dirty="0"/>
              <a:t> (North End to Sleepy Lagoon)</a:t>
            </a:r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5183BC-0E42-4122-96F9-C5555B5E9F1D}"/>
              </a:ext>
            </a:extLst>
          </p:cNvPr>
          <p:cNvGrpSpPr/>
          <p:nvPr/>
        </p:nvGrpSpPr>
        <p:grpSpPr>
          <a:xfrm>
            <a:off x="107535" y="1400960"/>
            <a:ext cx="7760034" cy="5423483"/>
            <a:chOff x="107535" y="1375793"/>
            <a:chExt cx="7760034" cy="542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A26312-9C17-4F57-9C0C-9EC98D4CD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35" y="1375793"/>
              <a:ext cx="7760034" cy="5423483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0835322-B297-44AC-AC00-6F34A87DDCBD}"/>
                </a:ext>
              </a:extLst>
            </p:cNvPr>
            <p:cNvSpPr/>
            <p:nvPr/>
          </p:nvSpPr>
          <p:spPr>
            <a:xfrm>
              <a:off x="2114026" y="1686187"/>
              <a:ext cx="302003" cy="1459685"/>
            </a:xfrm>
            <a:custGeom>
              <a:avLst/>
              <a:gdLst>
                <a:gd name="connsiteX0" fmla="*/ 176168 w 302003"/>
                <a:gd name="connsiteY0" fmla="*/ 1459685 h 1459685"/>
                <a:gd name="connsiteX1" fmla="*/ 41945 w 302003"/>
                <a:gd name="connsiteY1" fmla="*/ 1241571 h 1459685"/>
                <a:gd name="connsiteX2" fmla="*/ 25167 w 302003"/>
                <a:gd name="connsiteY2" fmla="*/ 1090569 h 1459685"/>
                <a:gd name="connsiteX3" fmla="*/ 0 w 302003"/>
                <a:gd name="connsiteY3" fmla="*/ 964734 h 1459685"/>
                <a:gd name="connsiteX4" fmla="*/ 8389 w 302003"/>
                <a:gd name="connsiteY4" fmla="*/ 830510 h 1459685"/>
                <a:gd name="connsiteX5" fmla="*/ 67112 w 302003"/>
                <a:gd name="connsiteY5" fmla="*/ 713064 h 1459685"/>
                <a:gd name="connsiteX6" fmla="*/ 117446 w 302003"/>
                <a:gd name="connsiteY6" fmla="*/ 612396 h 1459685"/>
                <a:gd name="connsiteX7" fmla="*/ 83890 w 302003"/>
                <a:gd name="connsiteY7" fmla="*/ 478173 h 1459685"/>
                <a:gd name="connsiteX8" fmla="*/ 58723 w 302003"/>
                <a:gd name="connsiteY8" fmla="*/ 377505 h 1459685"/>
                <a:gd name="connsiteX9" fmla="*/ 50334 w 302003"/>
                <a:gd name="connsiteY9" fmla="*/ 293615 h 1459685"/>
                <a:gd name="connsiteX10" fmla="*/ 92279 w 302003"/>
                <a:gd name="connsiteY10" fmla="*/ 218114 h 1459685"/>
                <a:gd name="connsiteX11" fmla="*/ 302003 w 302003"/>
                <a:gd name="connsiteY11" fmla="*/ 0 h 1459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003" h="1459685">
                  <a:moveTo>
                    <a:pt x="176168" y="1459685"/>
                  </a:moveTo>
                  <a:lnTo>
                    <a:pt x="41945" y="1241571"/>
                  </a:lnTo>
                  <a:lnTo>
                    <a:pt x="25167" y="1090569"/>
                  </a:lnTo>
                  <a:lnTo>
                    <a:pt x="0" y="964734"/>
                  </a:lnTo>
                  <a:lnTo>
                    <a:pt x="8389" y="830510"/>
                  </a:lnTo>
                  <a:lnTo>
                    <a:pt x="67112" y="713064"/>
                  </a:lnTo>
                  <a:lnTo>
                    <a:pt x="117446" y="612396"/>
                  </a:lnTo>
                  <a:lnTo>
                    <a:pt x="83890" y="478173"/>
                  </a:lnTo>
                  <a:lnTo>
                    <a:pt x="58723" y="377505"/>
                  </a:lnTo>
                  <a:lnTo>
                    <a:pt x="50334" y="293615"/>
                  </a:lnTo>
                  <a:lnTo>
                    <a:pt x="92279" y="218114"/>
                  </a:lnTo>
                  <a:lnTo>
                    <a:pt x="302003" y="0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42C451FA-A366-43A9-BFB7-D870FC5CEDB2}"/>
                </a:ext>
              </a:extLst>
            </p:cNvPr>
            <p:cNvSpPr/>
            <p:nvPr/>
          </p:nvSpPr>
          <p:spPr>
            <a:xfrm>
              <a:off x="2013359" y="1921079"/>
              <a:ext cx="302003" cy="234892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DE31168-DC9D-4898-B230-3C8F876443C6}"/>
                </a:ext>
              </a:extLst>
            </p:cNvPr>
            <p:cNvSpPr/>
            <p:nvPr/>
          </p:nvSpPr>
          <p:spPr>
            <a:xfrm>
              <a:off x="2751589" y="3707934"/>
              <a:ext cx="2273417" cy="931178"/>
            </a:xfrm>
            <a:custGeom>
              <a:avLst/>
              <a:gdLst>
                <a:gd name="connsiteX0" fmla="*/ 0 w 2273417"/>
                <a:gd name="connsiteY0" fmla="*/ 0 h 931178"/>
                <a:gd name="connsiteX1" fmla="*/ 201336 w 2273417"/>
                <a:gd name="connsiteY1" fmla="*/ 260059 h 931178"/>
                <a:gd name="connsiteX2" fmla="*/ 545284 w 2273417"/>
                <a:gd name="connsiteY2" fmla="*/ 260059 h 931178"/>
                <a:gd name="connsiteX3" fmla="*/ 897622 w 2273417"/>
                <a:gd name="connsiteY3" fmla="*/ 536895 h 931178"/>
                <a:gd name="connsiteX4" fmla="*/ 1216404 w 2273417"/>
                <a:gd name="connsiteY4" fmla="*/ 570451 h 931178"/>
                <a:gd name="connsiteX5" fmla="*/ 1375794 w 2273417"/>
                <a:gd name="connsiteY5" fmla="*/ 629174 h 931178"/>
                <a:gd name="connsiteX6" fmla="*/ 1711354 w 2273417"/>
                <a:gd name="connsiteY6" fmla="*/ 855677 h 931178"/>
                <a:gd name="connsiteX7" fmla="*/ 1912690 w 2273417"/>
                <a:gd name="connsiteY7" fmla="*/ 931178 h 931178"/>
                <a:gd name="connsiteX8" fmla="*/ 2114026 w 2273417"/>
                <a:gd name="connsiteY8" fmla="*/ 830510 h 931178"/>
                <a:gd name="connsiteX9" fmla="*/ 2273417 w 2273417"/>
                <a:gd name="connsiteY9" fmla="*/ 587229 h 93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3417" h="931178">
                  <a:moveTo>
                    <a:pt x="0" y="0"/>
                  </a:moveTo>
                  <a:lnTo>
                    <a:pt x="201336" y="260059"/>
                  </a:lnTo>
                  <a:lnTo>
                    <a:pt x="545284" y="260059"/>
                  </a:lnTo>
                  <a:lnTo>
                    <a:pt x="897622" y="536895"/>
                  </a:lnTo>
                  <a:lnTo>
                    <a:pt x="1216404" y="570451"/>
                  </a:lnTo>
                  <a:lnTo>
                    <a:pt x="1375794" y="629174"/>
                  </a:lnTo>
                  <a:lnTo>
                    <a:pt x="1711354" y="855677"/>
                  </a:lnTo>
                  <a:lnTo>
                    <a:pt x="1912690" y="931178"/>
                  </a:lnTo>
                  <a:lnTo>
                    <a:pt x="2114026" y="830510"/>
                  </a:lnTo>
                  <a:lnTo>
                    <a:pt x="2273417" y="587229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B8259D98-7148-4B8B-9065-0128F4D593FC}"/>
                </a:ext>
              </a:extLst>
            </p:cNvPr>
            <p:cNvSpPr/>
            <p:nvPr/>
          </p:nvSpPr>
          <p:spPr>
            <a:xfrm>
              <a:off x="4077050" y="4269996"/>
              <a:ext cx="218113" cy="230697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21E622-353C-44FE-992C-8607B0E198E3}"/>
                </a:ext>
              </a:extLst>
            </p:cNvPr>
            <p:cNvSpPr/>
            <p:nvPr/>
          </p:nvSpPr>
          <p:spPr>
            <a:xfrm>
              <a:off x="2416029" y="1510018"/>
              <a:ext cx="1308683" cy="662731"/>
            </a:xfrm>
            <a:custGeom>
              <a:avLst/>
              <a:gdLst>
                <a:gd name="connsiteX0" fmla="*/ 0 w 1308683"/>
                <a:gd name="connsiteY0" fmla="*/ 142613 h 662731"/>
                <a:gd name="connsiteX1" fmla="*/ 109057 w 1308683"/>
                <a:gd name="connsiteY1" fmla="*/ 0 h 662731"/>
                <a:gd name="connsiteX2" fmla="*/ 352338 w 1308683"/>
                <a:gd name="connsiteY2" fmla="*/ 134224 h 662731"/>
                <a:gd name="connsiteX3" fmla="*/ 1308683 w 1308683"/>
                <a:gd name="connsiteY3" fmla="*/ 662731 h 66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683" h="662731">
                  <a:moveTo>
                    <a:pt x="0" y="142613"/>
                  </a:moveTo>
                  <a:lnTo>
                    <a:pt x="109057" y="0"/>
                  </a:lnTo>
                  <a:lnTo>
                    <a:pt x="352338" y="134224"/>
                  </a:lnTo>
                  <a:lnTo>
                    <a:pt x="1308683" y="662731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0CED308E-0BC1-4A93-85D7-FED434BC45D6}"/>
                </a:ext>
              </a:extLst>
            </p:cNvPr>
            <p:cNvSpPr/>
            <p:nvPr/>
          </p:nvSpPr>
          <p:spPr>
            <a:xfrm rot="1631493">
              <a:off x="2627334" y="1586244"/>
              <a:ext cx="582996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1P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E8D351-244C-43D9-B710-80B0F8A27123}"/>
                </a:ext>
              </a:extLst>
            </p:cNvPr>
            <p:cNvSpPr/>
            <p:nvPr/>
          </p:nvSpPr>
          <p:spPr>
            <a:xfrm>
              <a:off x="3531765" y="2181138"/>
              <a:ext cx="1602297" cy="2114025"/>
            </a:xfrm>
            <a:custGeom>
              <a:avLst/>
              <a:gdLst>
                <a:gd name="connsiteX0" fmla="*/ 176169 w 1602297"/>
                <a:gd name="connsiteY0" fmla="*/ 0 h 2114025"/>
                <a:gd name="connsiteX1" fmla="*/ 0 w 1602297"/>
                <a:gd name="connsiteY1" fmla="*/ 562062 h 2114025"/>
                <a:gd name="connsiteX2" fmla="*/ 33556 w 1602297"/>
                <a:gd name="connsiteY2" fmla="*/ 679508 h 2114025"/>
                <a:gd name="connsiteX3" fmla="*/ 243281 w 1602297"/>
                <a:gd name="connsiteY3" fmla="*/ 889233 h 2114025"/>
                <a:gd name="connsiteX4" fmla="*/ 486562 w 1602297"/>
                <a:gd name="connsiteY4" fmla="*/ 1115735 h 2114025"/>
                <a:gd name="connsiteX5" fmla="*/ 679508 w 1602297"/>
                <a:gd name="connsiteY5" fmla="*/ 1300293 h 2114025"/>
                <a:gd name="connsiteX6" fmla="*/ 788565 w 1602297"/>
                <a:gd name="connsiteY6" fmla="*/ 1535185 h 2114025"/>
                <a:gd name="connsiteX7" fmla="*/ 1015068 w 1602297"/>
                <a:gd name="connsiteY7" fmla="*/ 1661020 h 2114025"/>
                <a:gd name="connsiteX8" fmla="*/ 1115736 w 1602297"/>
                <a:gd name="connsiteY8" fmla="*/ 1761688 h 2114025"/>
                <a:gd name="connsiteX9" fmla="*/ 1484852 w 1602297"/>
                <a:gd name="connsiteY9" fmla="*/ 1686187 h 2114025"/>
                <a:gd name="connsiteX10" fmla="*/ 1577130 w 1602297"/>
                <a:gd name="connsiteY10" fmla="*/ 1753299 h 2114025"/>
                <a:gd name="connsiteX11" fmla="*/ 1602297 w 1602297"/>
                <a:gd name="connsiteY11" fmla="*/ 1921079 h 2114025"/>
                <a:gd name="connsiteX12" fmla="*/ 1501629 w 1602297"/>
                <a:gd name="connsiteY12" fmla="*/ 2114025 h 211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02297" h="2114025">
                  <a:moveTo>
                    <a:pt x="176169" y="0"/>
                  </a:moveTo>
                  <a:lnTo>
                    <a:pt x="0" y="562062"/>
                  </a:lnTo>
                  <a:lnTo>
                    <a:pt x="33556" y="679508"/>
                  </a:lnTo>
                  <a:lnTo>
                    <a:pt x="243281" y="889233"/>
                  </a:lnTo>
                  <a:lnTo>
                    <a:pt x="486562" y="1115735"/>
                  </a:lnTo>
                  <a:lnTo>
                    <a:pt x="679508" y="1300293"/>
                  </a:lnTo>
                  <a:lnTo>
                    <a:pt x="788565" y="1535185"/>
                  </a:lnTo>
                  <a:lnTo>
                    <a:pt x="1015068" y="1661020"/>
                  </a:lnTo>
                  <a:lnTo>
                    <a:pt x="1115736" y="1761688"/>
                  </a:lnTo>
                  <a:lnTo>
                    <a:pt x="1484852" y="1686187"/>
                  </a:lnTo>
                  <a:lnTo>
                    <a:pt x="1577130" y="1753299"/>
                  </a:lnTo>
                  <a:lnTo>
                    <a:pt x="1602297" y="1921079"/>
                  </a:lnTo>
                  <a:lnTo>
                    <a:pt x="1501629" y="2114025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C7A1E528-5B72-4B2C-8012-2A47D7D4128E}"/>
                </a:ext>
              </a:extLst>
            </p:cNvPr>
            <p:cNvSpPr/>
            <p:nvPr/>
          </p:nvSpPr>
          <p:spPr>
            <a:xfrm rot="2438428">
              <a:off x="3517089" y="2863969"/>
              <a:ext cx="577015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2A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303928-4A9F-4651-A402-C86767144E07}"/>
                </a:ext>
              </a:extLst>
            </p:cNvPr>
            <p:cNvSpPr/>
            <p:nvPr/>
          </p:nvSpPr>
          <p:spPr>
            <a:xfrm>
              <a:off x="5033394" y="4286774"/>
              <a:ext cx="679509" cy="117446"/>
            </a:xfrm>
            <a:custGeom>
              <a:avLst/>
              <a:gdLst>
                <a:gd name="connsiteX0" fmla="*/ 0 w 679509"/>
                <a:gd name="connsiteY0" fmla="*/ 25167 h 117446"/>
                <a:gd name="connsiteX1" fmla="*/ 134224 w 679509"/>
                <a:gd name="connsiteY1" fmla="*/ 100668 h 117446"/>
                <a:gd name="connsiteX2" fmla="*/ 394283 w 679509"/>
                <a:gd name="connsiteY2" fmla="*/ 92279 h 117446"/>
                <a:gd name="connsiteX3" fmla="*/ 511729 w 679509"/>
                <a:gd name="connsiteY3" fmla="*/ 0 h 117446"/>
                <a:gd name="connsiteX4" fmla="*/ 604008 w 679509"/>
                <a:gd name="connsiteY4" fmla="*/ 0 h 117446"/>
                <a:gd name="connsiteX5" fmla="*/ 679509 w 679509"/>
                <a:gd name="connsiteY5" fmla="*/ 117446 h 11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9509" h="117446">
                  <a:moveTo>
                    <a:pt x="0" y="25167"/>
                  </a:moveTo>
                  <a:lnTo>
                    <a:pt x="134224" y="100668"/>
                  </a:lnTo>
                  <a:lnTo>
                    <a:pt x="394283" y="92279"/>
                  </a:lnTo>
                  <a:lnTo>
                    <a:pt x="511729" y="0"/>
                  </a:lnTo>
                  <a:lnTo>
                    <a:pt x="604008" y="0"/>
                  </a:lnTo>
                  <a:lnTo>
                    <a:pt x="679509" y="117446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6DC9783E-09A9-40BD-999A-D5470973FA4A}"/>
                </a:ext>
              </a:extLst>
            </p:cNvPr>
            <p:cNvSpPr/>
            <p:nvPr/>
          </p:nvSpPr>
          <p:spPr>
            <a:xfrm>
              <a:off x="5212921" y="3924475"/>
              <a:ext cx="577015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2B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62B22-26FA-4749-90B3-8AF3F9A1F090}"/>
                </a:ext>
              </a:extLst>
            </p:cNvPr>
            <p:cNvSpPr/>
            <p:nvPr/>
          </p:nvSpPr>
          <p:spPr>
            <a:xfrm>
              <a:off x="4622334" y="4588778"/>
              <a:ext cx="226503" cy="771787"/>
            </a:xfrm>
            <a:custGeom>
              <a:avLst/>
              <a:gdLst>
                <a:gd name="connsiteX0" fmla="*/ 209725 w 226503"/>
                <a:gd name="connsiteY0" fmla="*/ 0 h 771787"/>
                <a:gd name="connsiteX1" fmla="*/ 226503 w 226503"/>
                <a:gd name="connsiteY1" fmla="*/ 125835 h 771787"/>
                <a:gd name="connsiteX2" fmla="*/ 0 w 226503"/>
                <a:gd name="connsiteY2" fmla="*/ 771787 h 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503" h="771787">
                  <a:moveTo>
                    <a:pt x="209725" y="0"/>
                  </a:moveTo>
                  <a:lnTo>
                    <a:pt x="226503" y="125835"/>
                  </a:lnTo>
                  <a:lnTo>
                    <a:pt x="0" y="771787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EA256A3F-6FA8-4B2D-B2E1-CE22EC7FF4CD}"/>
                </a:ext>
              </a:extLst>
            </p:cNvPr>
            <p:cNvSpPr/>
            <p:nvPr/>
          </p:nvSpPr>
          <p:spPr>
            <a:xfrm>
              <a:off x="4630724" y="4906858"/>
              <a:ext cx="218113" cy="230697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7D663-6315-4EDA-B16F-2ABBE86D5247}"/>
                </a:ext>
              </a:extLst>
            </p:cNvPr>
            <p:cNvSpPr/>
            <p:nvPr/>
          </p:nvSpPr>
          <p:spPr>
            <a:xfrm>
              <a:off x="4857226" y="4412609"/>
              <a:ext cx="343948" cy="1065402"/>
            </a:xfrm>
            <a:custGeom>
              <a:avLst/>
              <a:gdLst>
                <a:gd name="connsiteX0" fmla="*/ 343948 w 343948"/>
                <a:gd name="connsiteY0" fmla="*/ 0 h 1065402"/>
                <a:gd name="connsiteX1" fmla="*/ 0 w 343948"/>
                <a:gd name="connsiteY1" fmla="*/ 1065402 h 1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948" h="1065402">
                  <a:moveTo>
                    <a:pt x="343948" y="0"/>
                  </a:moveTo>
                  <a:lnTo>
                    <a:pt x="0" y="1065402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CE66F4-B93D-4A3E-9B58-647DAF35C2FB}"/>
                </a:ext>
              </a:extLst>
            </p:cNvPr>
            <p:cNvSpPr/>
            <p:nvPr/>
          </p:nvSpPr>
          <p:spPr>
            <a:xfrm>
              <a:off x="5310231" y="4429387"/>
              <a:ext cx="402672" cy="1275127"/>
            </a:xfrm>
            <a:custGeom>
              <a:avLst/>
              <a:gdLst>
                <a:gd name="connsiteX0" fmla="*/ 402672 w 402672"/>
                <a:gd name="connsiteY0" fmla="*/ 0 h 1275127"/>
                <a:gd name="connsiteX1" fmla="*/ 0 w 402672"/>
                <a:gd name="connsiteY1" fmla="*/ 1275127 h 127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672" h="1275127">
                  <a:moveTo>
                    <a:pt x="402672" y="0"/>
                  </a:moveTo>
                  <a:lnTo>
                    <a:pt x="0" y="1275127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C0E4362-AEE6-4417-B8D6-B8CDBE6CE46B}"/>
                </a:ext>
              </a:extLst>
            </p:cNvPr>
            <p:cNvSpPr/>
            <p:nvPr/>
          </p:nvSpPr>
          <p:spPr>
            <a:xfrm rot="227122">
              <a:off x="5100506" y="4404220"/>
              <a:ext cx="318782" cy="1174459"/>
            </a:xfrm>
            <a:custGeom>
              <a:avLst/>
              <a:gdLst>
                <a:gd name="connsiteX0" fmla="*/ 318782 w 318782"/>
                <a:gd name="connsiteY0" fmla="*/ 0 h 1174459"/>
                <a:gd name="connsiteX1" fmla="*/ 0 w 318782"/>
                <a:gd name="connsiteY1" fmla="*/ 1174459 h 117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782" h="1174459">
                  <a:moveTo>
                    <a:pt x="318782" y="0"/>
                  </a:moveTo>
                  <a:lnTo>
                    <a:pt x="0" y="117445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C0405FCD-3FC8-40E2-97B6-C8EC0C265ED2}"/>
                </a:ext>
              </a:extLst>
            </p:cNvPr>
            <p:cNvSpPr/>
            <p:nvPr/>
          </p:nvSpPr>
          <p:spPr>
            <a:xfrm>
              <a:off x="5068042" y="4429387"/>
              <a:ext cx="218113" cy="230697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3EDEC328-BC43-49A9-9AE5-CC092FC05369}"/>
                </a:ext>
              </a:extLst>
            </p:cNvPr>
            <p:cNvSpPr/>
            <p:nvPr/>
          </p:nvSpPr>
          <p:spPr>
            <a:xfrm>
              <a:off x="5310231" y="4397850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B2AA688-A1D3-47FE-B956-820560BB8AD0}"/>
                </a:ext>
              </a:extLst>
            </p:cNvPr>
            <p:cNvSpPr/>
            <p:nvPr/>
          </p:nvSpPr>
          <p:spPr>
            <a:xfrm>
              <a:off x="5561672" y="4478789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014190-C7F3-47EA-95BB-FD4BC6411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1307" y="4079671"/>
              <a:ext cx="478825" cy="1508250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5DD1C5-68FF-49CF-9185-46E1D8777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0742" y="4234868"/>
              <a:ext cx="443522" cy="1469646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57BCB6-727F-4A27-AF62-3E7D1F2CFC37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 flipH="1">
              <a:off x="6467316" y="4395831"/>
              <a:ext cx="394878" cy="1300294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87B0B3-CC8E-4D68-884E-252C250315EA}"/>
                </a:ext>
              </a:extLst>
            </p:cNvPr>
            <p:cNvCxnSpPr/>
            <p:nvPr/>
          </p:nvCxnSpPr>
          <p:spPr>
            <a:xfrm flipH="1">
              <a:off x="6744595" y="4709486"/>
              <a:ext cx="284132" cy="115022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2A8A33CE-7925-4DB6-BF27-E467DDC5969F}"/>
                </a:ext>
              </a:extLst>
            </p:cNvPr>
            <p:cNvSpPr/>
            <p:nvPr/>
          </p:nvSpPr>
          <p:spPr>
            <a:xfrm>
              <a:off x="6126373" y="4216731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9FB7E99A-1686-4F00-A002-F9832A55B7E7}"/>
                </a:ext>
              </a:extLst>
            </p:cNvPr>
            <p:cNvSpPr/>
            <p:nvPr/>
          </p:nvSpPr>
          <p:spPr>
            <a:xfrm>
              <a:off x="6160848" y="5245216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A4EF699B-E302-463A-9E5F-C4E5FACADC82}"/>
                </a:ext>
              </a:extLst>
            </p:cNvPr>
            <p:cNvSpPr/>
            <p:nvPr/>
          </p:nvSpPr>
          <p:spPr>
            <a:xfrm>
              <a:off x="6422308" y="5380295"/>
              <a:ext cx="218113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8C583629-DAEC-4A9F-A6CC-C04956425A38}"/>
                </a:ext>
              </a:extLst>
            </p:cNvPr>
            <p:cNvSpPr/>
            <p:nvPr/>
          </p:nvSpPr>
          <p:spPr>
            <a:xfrm>
              <a:off x="6584264" y="5589165"/>
              <a:ext cx="596866" cy="230697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10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DB7DD08-AF8B-454D-8E3D-87252D8EC32F}"/>
                </a:ext>
              </a:extLst>
            </p:cNvPr>
            <p:cNvSpPr/>
            <p:nvPr/>
          </p:nvSpPr>
          <p:spPr>
            <a:xfrm>
              <a:off x="6241409" y="4043494"/>
              <a:ext cx="830510" cy="645952"/>
            </a:xfrm>
            <a:custGeom>
              <a:avLst/>
              <a:gdLst>
                <a:gd name="connsiteX0" fmla="*/ 0 w 830510"/>
                <a:gd name="connsiteY0" fmla="*/ 0 h 645952"/>
                <a:gd name="connsiteX1" fmla="*/ 226503 w 830510"/>
                <a:gd name="connsiteY1" fmla="*/ 33556 h 645952"/>
                <a:gd name="connsiteX2" fmla="*/ 444617 w 830510"/>
                <a:gd name="connsiteY2" fmla="*/ 159390 h 645952"/>
                <a:gd name="connsiteX3" fmla="*/ 620785 w 830510"/>
                <a:gd name="connsiteY3" fmla="*/ 352337 h 645952"/>
                <a:gd name="connsiteX4" fmla="*/ 830510 w 830510"/>
                <a:gd name="connsiteY4" fmla="*/ 645952 h 64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510" h="645952">
                  <a:moveTo>
                    <a:pt x="0" y="0"/>
                  </a:moveTo>
                  <a:lnTo>
                    <a:pt x="226503" y="33556"/>
                  </a:lnTo>
                  <a:lnTo>
                    <a:pt x="444617" y="159390"/>
                  </a:lnTo>
                  <a:lnTo>
                    <a:pt x="620785" y="352337"/>
                  </a:lnTo>
                  <a:lnTo>
                    <a:pt x="830510" y="645952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D143EC8D-7376-4F34-AE14-184A4020D1D3}"/>
                </a:ext>
              </a:extLst>
            </p:cNvPr>
            <p:cNvSpPr/>
            <p:nvPr/>
          </p:nvSpPr>
          <p:spPr>
            <a:xfrm>
              <a:off x="6408536" y="4074953"/>
              <a:ext cx="596866" cy="230697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7A</a:t>
              </a:r>
              <a:endParaRPr lang="en-US" sz="1200" dirty="0"/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850259"/>
              </p:ext>
            </p:extLst>
          </p:nvPr>
        </p:nvGraphicFramePr>
        <p:xfrm>
          <a:off x="7902084" y="1227946"/>
          <a:ext cx="4208508" cy="5604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45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7720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502751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39165">
                <a:tc>
                  <a:txBody>
                    <a:bodyPr/>
                    <a:lstStyle/>
                    <a:p>
                      <a:r>
                        <a:rPr lang="en-US" sz="1200" dirty="0"/>
                        <a:t>#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 VS </a:t>
                      </a:r>
                    </a:p>
                    <a:p>
                      <a:r>
                        <a:rPr lang="en-US" sz="9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GMD &amp; Longboat DR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  <a:r>
                        <a:rPr lang="en-US" sz="700" dirty="0"/>
                        <a:t>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20766">
                <a:tc>
                  <a:txBody>
                    <a:bodyPr/>
                    <a:lstStyle/>
                    <a:p>
                      <a:r>
                        <a:rPr lang="en-US" sz="900" dirty="0"/>
                        <a:t>1P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North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404374">
                <a:tc>
                  <a:txBody>
                    <a:bodyPr/>
                    <a:lstStyle/>
                    <a:p>
                      <a:r>
                        <a:rPr lang="en-US" sz="9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Bishop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rgbClr val="FF9933"/>
                          </a:solidFill>
                          <a:latin typeface="+mn-lt"/>
                          <a:ea typeface="+mn-ea"/>
                          <a:cs typeface="+mn-cs"/>
                        </a:rPr>
                        <a:t>58-01637883-002</a:t>
                      </a:r>
                      <a:r>
                        <a:rPr lang="en-US" sz="700" kern="1200" dirty="0">
                          <a:solidFill>
                            <a:srgbClr val="CC3399"/>
                          </a:solidFill>
                          <a:latin typeface="+mn-lt"/>
                          <a:ea typeface="+mn-ea"/>
                          <a:cs typeface="+mn-cs"/>
                        </a:rPr>
                        <a:t>/41-0380753-001-EI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South Village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404374">
                <a:tc>
                  <a:txBody>
                    <a:bodyPr/>
                    <a:lstStyle/>
                    <a:p>
                      <a:r>
                        <a:rPr lang="en-US" sz="900" dirty="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Sleepy Lagoon 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  <a:r>
                        <a:rPr lang="en-US" sz="700" dirty="0"/>
                        <a:t>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Shinbone &amp; Juan </a:t>
                      </a:r>
                      <a:r>
                        <a:rPr lang="en-US" sz="800" dirty="0" err="1"/>
                        <a:t>Anasco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15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Juan </a:t>
                      </a:r>
                      <a:r>
                        <a:rPr lang="en-US" sz="800" dirty="0" err="1"/>
                        <a:t>Anasco</a:t>
                      </a:r>
                      <a:r>
                        <a:rPr lang="en-US" sz="800" dirty="0"/>
                        <a:t> &amp; De </a:t>
                      </a:r>
                      <a:r>
                        <a:rPr lang="en-US" sz="800" dirty="0" err="1"/>
                        <a:t>Narvez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51841">
                <a:tc>
                  <a:txBody>
                    <a:bodyPr/>
                    <a:lstStyle/>
                    <a:p>
                      <a:r>
                        <a:rPr lang="en-US" sz="9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De </a:t>
                      </a:r>
                      <a:r>
                        <a:rPr lang="en-US" sz="800" dirty="0" err="1"/>
                        <a:t>Narvez</a:t>
                      </a:r>
                      <a:r>
                        <a:rPr lang="en-US" sz="800" dirty="0"/>
                        <a:t> &amp; Bayview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404374">
                <a:tc>
                  <a:txBody>
                    <a:bodyPr/>
                    <a:lstStyle/>
                    <a:p>
                      <a:r>
                        <a:rPr lang="en-US" sz="9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Bayviey</a:t>
                      </a:r>
                      <a:r>
                        <a:rPr lang="en-US" sz="800" dirty="0"/>
                        <a:t> &amp; Lyons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FF00"/>
                          </a:solidFill>
                        </a:rPr>
                        <a:t>5</a:t>
                      </a: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8-01637883-001</a:t>
                      </a:r>
                      <a:r>
                        <a:rPr lang="en-US" sz="700" dirty="0"/>
                        <a:t>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32575"/>
                  </a:ext>
                </a:extLst>
              </a:tr>
              <a:tr h="299536">
                <a:tc>
                  <a:txBody>
                    <a:bodyPr/>
                    <a:lstStyle/>
                    <a:p>
                      <a:r>
                        <a:rPr lang="en-US" sz="9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Lyons &amp; Norton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06151"/>
                  </a:ext>
                </a:extLst>
              </a:tr>
              <a:tr h="329490">
                <a:tc>
                  <a:txBody>
                    <a:bodyPr/>
                    <a:lstStyle/>
                    <a:p>
                      <a:r>
                        <a:rPr lang="en-US" sz="900" dirty="0"/>
                        <a:t>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Bayside of Sleepy Lagoon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67544"/>
                  </a:ext>
                </a:extLst>
              </a:tr>
              <a:tr h="299536">
                <a:tc>
                  <a:txBody>
                    <a:bodyPr/>
                    <a:lstStyle/>
                    <a:p>
                      <a:r>
                        <a:rPr lang="en-US" sz="9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Norton &amp; Marbury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97273"/>
                  </a:ext>
                </a:extLst>
              </a:tr>
              <a:tr h="359443">
                <a:tc>
                  <a:txBody>
                    <a:bodyPr/>
                    <a:lstStyle/>
                    <a:p>
                      <a:r>
                        <a:rPr lang="en-US" sz="9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Marbury &amp; Penfield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713924"/>
                  </a:ext>
                </a:extLst>
              </a:tr>
              <a:tr h="276507">
                <a:tc>
                  <a:txBody>
                    <a:bodyPr/>
                    <a:lstStyle/>
                    <a:p>
                      <a:r>
                        <a:rPr lang="en-US" sz="9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South of Penfield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56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58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Canal 11 – 19</a:t>
            </a:r>
            <a:r>
              <a:rPr lang="en-US" sz="2400" dirty="0"/>
              <a:t> (</a:t>
            </a:r>
            <a:r>
              <a:rPr lang="en-US" sz="2400" dirty="0" err="1"/>
              <a:t>Edlee</a:t>
            </a:r>
            <a:r>
              <a:rPr lang="en-US" sz="2400" dirty="0"/>
              <a:t> Ln to St. </a:t>
            </a:r>
            <a:r>
              <a:rPr lang="en-US" sz="2400" dirty="0" err="1"/>
              <a:t>Judes</a:t>
            </a:r>
            <a:r>
              <a:rPr lang="en-US" sz="2400" dirty="0"/>
              <a:t> Dr S)</a:t>
            </a:r>
            <a:r>
              <a:rPr lang="en-US" dirty="0"/>
              <a:t> 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9D26F4F3-EB62-4330-A6B2-B206BC9A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4517"/>
              </p:ext>
            </p:extLst>
          </p:nvPr>
        </p:nvGraphicFramePr>
        <p:xfrm>
          <a:off x="7875958" y="1375793"/>
          <a:ext cx="4195389" cy="524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">
                  <a:extLst>
                    <a:ext uri="{9D8B030D-6E8A-4147-A177-3AD203B41FA5}">
                      <a16:colId xmlns:a16="http://schemas.microsoft.com/office/drawing/2014/main" val="3578199368"/>
                    </a:ext>
                  </a:extLst>
                </a:gridCol>
                <a:gridCol w="1128494">
                  <a:extLst>
                    <a:ext uri="{9D8B030D-6E8A-4147-A177-3AD203B41FA5}">
                      <a16:colId xmlns:a16="http://schemas.microsoft.com/office/drawing/2014/main" val="1622109164"/>
                    </a:ext>
                  </a:extLst>
                </a:gridCol>
                <a:gridCol w="497423">
                  <a:extLst>
                    <a:ext uri="{9D8B030D-6E8A-4147-A177-3AD203B41FA5}">
                      <a16:colId xmlns:a16="http://schemas.microsoft.com/office/drawing/2014/main" val="519008400"/>
                    </a:ext>
                  </a:extLst>
                </a:gridCol>
                <a:gridCol w="843614">
                  <a:extLst>
                    <a:ext uri="{9D8B030D-6E8A-4147-A177-3AD203B41FA5}">
                      <a16:colId xmlns:a16="http://schemas.microsoft.com/office/drawing/2014/main" val="1851869389"/>
                    </a:ext>
                  </a:extLst>
                </a:gridCol>
                <a:gridCol w="642784">
                  <a:extLst>
                    <a:ext uri="{9D8B030D-6E8A-4147-A177-3AD203B41FA5}">
                      <a16:colId xmlns:a16="http://schemas.microsoft.com/office/drawing/2014/main" val="704090088"/>
                    </a:ext>
                  </a:extLst>
                </a:gridCol>
                <a:gridCol w="633494">
                  <a:extLst>
                    <a:ext uri="{9D8B030D-6E8A-4147-A177-3AD203B41FA5}">
                      <a16:colId xmlns:a16="http://schemas.microsoft.com/office/drawing/2014/main" val="75698768"/>
                    </a:ext>
                  </a:extLst>
                </a:gridCol>
              </a:tblGrid>
              <a:tr h="562011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 VS </a:t>
                      </a:r>
                    </a:p>
                    <a:p>
                      <a:r>
                        <a:rPr lang="en-US" sz="1000" dirty="0"/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15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Millar Bay &amp; Hideaway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868542"/>
                  </a:ext>
                </a:extLst>
              </a:tr>
              <a:tr h="300332">
                <a:tc>
                  <a:txBody>
                    <a:bodyPr/>
                    <a:lstStyle/>
                    <a:p>
                      <a:r>
                        <a:rPr lang="en-US" sz="900" dirty="0"/>
                        <a:t>11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Harris Bayou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9933"/>
                          </a:solidFill>
                        </a:rPr>
                        <a:t>58-01637883-002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531779"/>
                  </a:ext>
                </a:extLst>
              </a:tr>
              <a:tr h="248274">
                <a:tc>
                  <a:txBody>
                    <a:bodyPr/>
                    <a:lstStyle/>
                    <a:p>
                      <a:r>
                        <a:rPr lang="en-US" sz="9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Dream Island &amp; Emerald Harbor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38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Emerald Harbor &amp; Old Compass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522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Old Compass &amp; Binnacle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00B0F0"/>
                          </a:solidFill>
                        </a:rPr>
                        <a:t>20000050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237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Spanish N &amp; Spanish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FF0000"/>
                          </a:solidFill>
                        </a:rPr>
                        <a:t>No Permit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707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15N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 Side of Dream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-5 MLW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11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/>
                        <a:t>15S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 Side of Dream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89938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Evergreen &amp; Jungle Queen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V Cut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32575"/>
                  </a:ext>
                </a:extLst>
              </a:tr>
              <a:tr h="246316">
                <a:tc>
                  <a:txBody>
                    <a:bodyPr/>
                    <a:lstStyle/>
                    <a:p>
                      <a:r>
                        <a:rPr lang="en-US" sz="900" dirty="0"/>
                        <a:t>16A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Connector 16 - 19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rgbClr val="FF66CC"/>
                          </a:solidFill>
                        </a:rPr>
                        <a:t>62-341.490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4116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Jungle Queen &amp; </a:t>
                      </a:r>
                      <a:r>
                        <a:rPr lang="en-US" sz="900" dirty="0" err="1"/>
                        <a:t>Tarawitt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706151"/>
                  </a:ext>
                </a:extLst>
              </a:tr>
              <a:tr h="252981">
                <a:tc>
                  <a:txBody>
                    <a:bodyPr/>
                    <a:lstStyle/>
                    <a:p>
                      <a:r>
                        <a:rPr lang="en-US" sz="9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Tarawitt</a:t>
                      </a:r>
                      <a:r>
                        <a:rPr lang="en-US" sz="900" dirty="0"/>
                        <a:t> &amp; St. </a:t>
                      </a:r>
                      <a:r>
                        <a:rPr lang="en-US" sz="900" dirty="0" err="1"/>
                        <a:t>Judes</a:t>
                      </a:r>
                      <a:r>
                        <a:rPr lang="en-US" sz="900" dirty="0"/>
                        <a:t>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  <a:r>
                        <a:rPr lang="en-US" sz="700" dirty="0"/>
                        <a:t> /</a:t>
                      </a:r>
                      <a:r>
                        <a:rPr lang="en-US" sz="700" dirty="0">
                          <a:solidFill>
                            <a:srgbClr val="CC3399"/>
                          </a:solidFill>
                        </a:rPr>
                        <a:t>41-0380753-001-EI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-3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667544"/>
                  </a:ext>
                </a:extLst>
              </a:tr>
              <a:tr h="259646">
                <a:tc>
                  <a:txBody>
                    <a:bodyPr/>
                    <a:lstStyle/>
                    <a:p>
                      <a:r>
                        <a:rPr lang="en-US" sz="9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St </a:t>
                      </a:r>
                      <a:r>
                        <a:rPr lang="en-US" sz="900" dirty="0" err="1"/>
                        <a:t>Judes</a:t>
                      </a:r>
                      <a:r>
                        <a:rPr lang="en-US" sz="900" dirty="0"/>
                        <a:t> N &amp; St. </a:t>
                      </a:r>
                      <a:r>
                        <a:rPr lang="en-US" sz="900" dirty="0" err="1"/>
                        <a:t>Judes</a:t>
                      </a:r>
                      <a:r>
                        <a:rPr lang="en-US" sz="900" dirty="0"/>
                        <a:t>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PVT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CC66"/>
                          </a:solidFill>
                        </a:rPr>
                        <a:t>58-01637883-001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-4.5 MLW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Cut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497273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9A42B361-0F99-4B66-9B76-140EB67AC0D9}"/>
              </a:ext>
            </a:extLst>
          </p:cNvPr>
          <p:cNvGrpSpPr/>
          <p:nvPr/>
        </p:nvGrpSpPr>
        <p:grpSpPr>
          <a:xfrm>
            <a:off x="59302" y="1317072"/>
            <a:ext cx="7816656" cy="5318620"/>
            <a:chOff x="143192" y="1526797"/>
            <a:chExt cx="7715227" cy="51718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40B722-1075-4E63-99BC-4A39CCE1B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92" y="1526797"/>
              <a:ext cx="7715227" cy="5171812"/>
            </a:xfrm>
            <a:prstGeom prst="rect">
              <a:avLst/>
            </a:prstGeom>
            <a:ln>
              <a:solidFill>
                <a:srgbClr val="00CCFF"/>
              </a:solidFill>
            </a:ln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21E622-353C-44FE-992C-8607B0E198E3}"/>
                </a:ext>
              </a:extLst>
            </p:cNvPr>
            <p:cNvSpPr/>
            <p:nvPr/>
          </p:nvSpPr>
          <p:spPr>
            <a:xfrm>
              <a:off x="1934287" y="3016459"/>
              <a:ext cx="1798813" cy="238470"/>
            </a:xfrm>
            <a:custGeom>
              <a:avLst/>
              <a:gdLst>
                <a:gd name="connsiteX0" fmla="*/ 0 w 1308683"/>
                <a:gd name="connsiteY0" fmla="*/ 142613 h 662731"/>
                <a:gd name="connsiteX1" fmla="*/ 109057 w 1308683"/>
                <a:gd name="connsiteY1" fmla="*/ 0 h 662731"/>
                <a:gd name="connsiteX2" fmla="*/ 352338 w 1308683"/>
                <a:gd name="connsiteY2" fmla="*/ 134224 h 662731"/>
                <a:gd name="connsiteX3" fmla="*/ 1308683 w 1308683"/>
                <a:gd name="connsiteY3" fmla="*/ 662731 h 662731"/>
                <a:gd name="connsiteX0" fmla="*/ 0 w 2062435"/>
                <a:gd name="connsiteY0" fmla="*/ 1744910 h 1744910"/>
                <a:gd name="connsiteX1" fmla="*/ 862809 w 2062435"/>
                <a:gd name="connsiteY1" fmla="*/ 0 h 1744910"/>
                <a:gd name="connsiteX2" fmla="*/ 1106090 w 2062435"/>
                <a:gd name="connsiteY2" fmla="*/ 134224 h 1744910"/>
                <a:gd name="connsiteX3" fmla="*/ 2062435 w 2062435"/>
                <a:gd name="connsiteY3" fmla="*/ 662731 h 1744910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643566 h 1643566"/>
                <a:gd name="connsiteX1" fmla="*/ 379635 w 2062435"/>
                <a:gd name="connsiteY1" fmla="*/ 1568066 h 1643566"/>
                <a:gd name="connsiteX2" fmla="*/ 1106090 w 2062435"/>
                <a:gd name="connsiteY2" fmla="*/ 32880 h 1643566"/>
                <a:gd name="connsiteX3" fmla="*/ 2062435 w 2062435"/>
                <a:gd name="connsiteY3" fmla="*/ 561387 h 1643566"/>
                <a:gd name="connsiteX0" fmla="*/ 0 w 2062435"/>
                <a:gd name="connsiteY0" fmla="*/ 1102338 h 1102338"/>
                <a:gd name="connsiteX1" fmla="*/ 379635 w 2062435"/>
                <a:gd name="connsiteY1" fmla="*/ 1026838 h 1102338"/>
                <a:gd name="connsiteX2" fmla="*/ 1666572 w 2062435"/>
                <a:gd name="connsiteY2" fmla="*/ 1043616 h 1102338"/>
                <a:gd name="connsiteX3" fmla="*/ 2062435 w 2062435"/>
                <a:gd name="connsiteY3" fmla="*/ 20159 h 110233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2058 h 1102058"/>
                <a:gd name="connsiteX1" fmla="*/ 553577 w 2062435"/>
                <a:gd name="connsiteY1" fmla="*/ 925890 h 1102058"/>
                <a:gd name="connsiteX2" fmla="*/ 1666572 w 2062435"/>
                <a:gd name="connsiteY2" fmla="*/ 1043336 h 1102058"/>
                <a:gd name="connsiteX3" fmla="*/ 2062435 w 2062435"/>
                <a:gd name="connsiteY3" fmla="*/ 19879 h 1102058"/>
                <a:gd name="connsiteX0" fmla="*/ 0 w 2062435"/>
                <a:gd name="connsiteY0" fmla="*/ 1101507 h 1105065"/>
                <a:gd name="connsiteX1" fmla="*/ 553577 w 2062435"/>
                <a:gd name="connsiteY1" fmla="*/ 925339 h 1105065"/>
                <a:gd name="connsiteX2" fmla="*/ 1463640 w 2062435"/>
                <a:gd name="connsiteY2" fmla="*/ 1076341 h 1105065"/>
                <a:gd name="connsiteX3" fmla="*/ 2062435 w 2062435"/>
                <a:gd name="connsiteY3" fmla="*/ 19328 h 1105065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1965800"/>
                <a:gd name="connsiteY0" fmla="*/ 242939 h 293273"/>
                <a:gd name="connsiteX1" fmla="*/ 553577 w 1965800"/>
                <a:gd name="connsiteY1" fmla="*/ 66771 h 293273"/>
                <a:gd name="connsiteX2" fmla="*/ 1463640 w 1965800"/>
                <a:gd name="connsiteY2" fmla="*/ 217773 h 293273"/>
                <a:gd name="connsiteX3" fmla="*/ 1965800 w 1965800"/>
                <a:gd name="connsiteY3" fmla="*/ 293273 h 293273"/>
                <a:gd name="connsiteX0" fmla="*/ 0 w 2062435"/>
                <a:gd name="connsiteY0" fmla="*/ 241331 h 241331"/>
                <a:gd name="connsiteX1" fmla="*/ 553577 w 2062435"/>
                <a:gd name="connsiteY1" fmla="*/ 65163 h 241331"/>
                <a:gd name="connsiteX2" fmla="*/ 1463640 w 2062435"/>
                <a:gd name="connsiteY2" fmla="*/ 216165 h 241331"/>
                <a:gd name="connsiteX3" fmla="*/ 2062435 w 2062435"/>
                <a:gd name="connsiteY3" fmla="*/ 216164 h 241331"/>
                <a:gd name="connsiteX0" fmla="*/ 0 w 2062435"/>
                <a:gd name="connsiteY0" fmla="*/ 241331 h 241712"/>
                <a:gd name="connsiteX1" fmla="*/ 553577 w 2062435"/>
                <a:gd name="connsiteY1" fmla="*/ 65163 h 241712"/>
                <a:gd name="connsiteX2" fmla="*/ 1463640 w 2062435"/>
                <a:gd name="connsiteY2" fmla="*/ 216165 h 241712"/>
                <a:gd name="connsiteX3" fmla="*/ 2062435 w 2062435"/>
                <a:gd name="connsiteY3" fmla="*/ 216164 h 241712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101089"/>
                <a:gd name="connsiteY0" fmla="*/ 237513 h 237513"/>
                <a:gd name="connsiteX1" fmla="*/ 553577 w 2101089"/>
                <a:gd name="connsiteY1" fmla="*/ 61345 h 237513"/>
                <a:gd name="connsiteX2" fmla="*/ 1463640 w 2101089"/>
                <a:gd name="connsiteY2" fmla="*/ 212347 h 237513"/>
                <a:gd name="connsiteX3" fmla="*/ 2101089 w 2101089"/>
                <a:gd name="connsiteY3" fmla="*/ 19400 h 237513"/>
                <a:gd name="connsiteX0" fmla="*/ 0 w 2072098"/>
                <a:gd name="connsiteY0" fmla="*/ 238470 h 238470"/>
                <a:gd name="connsiteX1" fmla="*/ 553577 w 2072098"/>
                <a:gd name="connsiteY1" fmla="*/ 62302 h 238470"/>
                <a:gd name="connsiteX2" fmla="*/ 1463640 w 2072098"/>
                <a:gd name="connsiteY2" fmla="*/ 213304 h 238470"/>
                <a:gd name="connsiteX3" fmla="*/ 2072098 w 2072098"/>
                <a:gd name="connsiteY3" fmla="*/ 70691 h 23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098" h="238470">
                  <a:moveTo>
                    <a:pt x="0" y="238470"/>
                  </a:moveTo>
                  <a:lnTo>
                    <a:pt x="553577" y="62302"/>
                  </a:lnTo>
                  <a:cubicBezTo>
                    <a:pt x="911693" y="-139034"/>
                    <a:pt x="1210553" y="211906"/>
                    <a:pt x="1463640" y="213304"/>
                  </a:cubicBezTo>
                  <a:cubicBezTo>
                    <a:pt x="1716727" y="214702"/>
                    <a:pt x="1791970" y="272025"/>
                    <a:pt x="2072098" y="7069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C7A1E528-5B72-4B2C-8012-2A47D7D4128E}"/>
                </a:ext>
              </a:extLst>
            </p:cNvPr>
            <p:cNvSpPr/>
            <p:nvPr/>
          </p:nvSpPr>
          <p:spPr>
            <a:xfrm>
              <a:off x="2463081" y="2862219"/>
              <a:ext cx="498233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11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303928-4A9F-4651-A402-C86767144E07}"/>
                </a:ext>
              </a:extLst>
            </p:cNvPr>
            <p:cNvSpPr/>
            <p:nvPr/>
          </p:nvSpPr>
          <p:spPr>
            <a:xfrm>
              <a:off x="2013359" y="3244339"/>
              <a:ext cx="427839" cy="402672"/>
            </a:xfrm>
            <a:custGeom>
              <a:avLst/>
              <a:gdLst>
                <a:gd name="connsiteX0" fmla="*/ 0 w 679509"/>
                <a:gd name="connsiteY0" fmla="*/ 25167 h 117446"/>
                <a:gd name="connsiteX1" fmla="*/ 134224 w 679509"/>
                <a:gd name="connsiteY1" fmla="*/ 100668 h 117446"/>
                <a:gd name="connsiteX2" fmla="*/ 394283 w 679509"/>
                <a:gd name="connsiteY2" fmla="*/ 92279 h 117446"/>
                <a:gd name="connsiteX3" fmla="*/ 511729 w 679509"/>
                <a:gd name="connsiteY3" fmla="*/ 0 h 117446"/>
                <a:gd name="connsiteX4" fmla="*/ 604008 w 679509"/>
                <a:gd name="connsiteY4" fmla="*/ 0 h 117446"/>
                <a:gd name="connsiteX5" fmla="*/ 679509 w 679509"/>
                <a:gd name="connsiteY5" fmla="*/ 117446 h 117446"/>
                <a:gd name="connsiteX0" fmla="*/ 0 w 679509"/>
                <a:gd name="connsiteY0" fmla="*/ 25167 h 176169"/>
                <a:gd name="connsiteX1" fmla="*/ 134224 w 679509"/>
                <a:gd name="connsiteY1" fmla="*/ 100668 h 176169"/>
                <a:gd name="connsiteX2" fmla="*/ 226504 w 679509"/>
                <a:gd name="connsiteY2" fmla="*/ 176169 h 176169"/>
                <a:gd name="connsiteX3" fmla="*/ 511729 w 679509"/>
                <a:gd name="connsiteY3" fmla="*/ 0 h 176169"/>
                <a:gd name="connsiteX4" fmla="*/ 604008 w 679509"/>
                <a:gd name="connsiteY4" fmla="*/ 0 h 176169"/>
                <a:gd name="connsiteX5" fmla="*/ 679509 w 679509"/>
                <a:gd name="connsiteY5" fmla="*/ 117446 h 176169"/>
                <a:gd name="connsiteX0" fmla="*/ 0 w 679509"/>
                <a:gd name="connsiteY0" fmla="*/ 25167 h 268448"/>
                <a:gd name="connsiteX1" fmla="*/ 134224 w 679509"/>
                <a:gd name="connsiteY1" fmla="*/ 100668 h 268448"/>
                <a:gd name="connsiteX2" fmla="*/ 226504 w 679509"/>
                <a:gd name="connsiteY2" fmla="*/ 176169 h 268448"/>
                <a:gd name="connsiteX3" fmla="*/ 251671 w 679509"/>
                <a:gd name="connsiteY3" fmla="*/ 268448 h 268448"/>
                <a:gd name="connsiteX4" fmla="*/ 604008 w 679509"/>
                <a:gd name="connsiteY4" fmla="*/ 0 h 268448"/>
                <a:gd name="connsiteX5" fmla="*/ 679509 w 679509"/>
                <a:gd name="connsiteY5" fmla="*/ 117446 h 268448"/>
                <a:gd name="connsiteX0" fmla="*/ 0 w 679509"/>
                <a:gd name="connsiteY0" fmla="*/ 0 h 318782"/>
                <a:gd name="connsiteX1" fmla="*/ 134224 w 679509"/>
                <a:gd name="connsiteY1" fmla="*/ 75501 h 318782"/>
                <a:gd name="connsiteX2" fmla="*/ 226504 w 679509"/>
                <a:gd name="connsiteY2" fmla="*/ 151002 h 318782"/>
                <a:gd name="connsiteX3" fmla="*/ 251671 w 679509"/>
                <a:gd name="connsiteY3" fmla="*/ 243281 h 318782"/>
                <a:gd name="connsiteX4" fmla="*/ 352338 w 679509"/>
                <a:gd name="connsiteY4" fmla="*/ 318782 h 318782"/>
                <a:gd name="connsiteX5" fmla="*/ 679509 w 679509"/>
                <a:gd name="connsiteY5" fmla="*/ 92279 h 318782"/>
                <a:gd name="connsiteX0" fmla="*/ 0 w 427839"/>
                <a:gd name="connsiteY0" fmla="*/ 0 h 402672"/>
                <a:gd name="connsiteX1" fmla="*/ 134224 w 427839"/>
                <a:gd name="connsiteY1" fmla="*/ 75501 h 402672"/>
                <a:gd name="connsiteX2" fmla="*/ 226504 w 427839"/>
                <a:gd name="connsiteY2" fmla="*/ 151002 h 402672"/>
                <a:gd name="connsiteX3" fmla="*/ 251671 w 427839"/>
                <a:gd name="connsiteY3" fmla="*/ 243281 h 402672"/>
                <a:gd name="connsiteX4" fmla="*/ 352338 w 427839"/>
                <a:gd name="connsiteY4" fmla="*/ 318782 h 402672"/>
                <a:gd name="connsiteX5" fmla="*/ 427839 w 427839"/>
                <a:gd name="connsiteY5" fmla="*/ 402672 h 40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39" h="402672">
                  <a:moveTo>
                    <a:pt x="0" y="0"/>
                  </a:moveTo>
                  <a:lnTo>
                    <a:pt x="134224" y="75501"/>
                  </a:lnTo>
                  <a:lnTo>
                    <a:pt x="226504" y="151002"/>
                  </a:lnTo>
                  <a:lnTo>
                    <a:pt x="251671" y="243281"/>
                  </a:lnTo>
                  <a:lnTo>
                    <a:pt x="352338" y="318782"/>
                  </a:lnTo>
                  <a:lnTo>
                    <a:pt x="427839" y="40267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62B22-26FA-4749-90B3-8AF3F9A1F090}"/>
                </a:ext>
              </a:extLst>
            </p:cNvPr>
            <p:cNvSpPr/>
            <p:nvPr/>
          </p:nvSpPr>
          <p:spPr>
            <a:xfrm>
              <a:off x="3539643" y="3782911"/>
              <a:ext cx="796955" cy="335559"/>
            </a:xfrm>
            <a:custGeom>
              <a:avLst/>
              <a:gdLst>
                <a:gd name="connsiteX0" fmla="*/ 209725 w 226503"/>
                <a:gd name="connsiteY0" fmla="*/ 0 h 771787"/>
                <a:gd name="connsiteX1" fmla="*/ 226503 w 226503"/>
                <a:gd name="connsiteY1" fmla="*/ 125835 h 771787"/>
                <a:gd name="connsiteX2" fmla="*/ 0 w 226503"/>
                <a:gd name="connsiteY2" fmla="*/ 771787 h 771787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96955"/>
                <a:gd name="connsiteY0" fmla="*/ 0 h 562062"/>
                <a:gd name="connsiteX1" fmla="*/ 796955 w 796955"/>
                <a:gd name="connsiteY1" fmla="*/ 125835 h 562062"/>
                <a:gd name="connsiteX2" fmla="*/ 0 w 796955"/>
                <a:gd name="connsiteY2" fmla="*/ 562062 h 562062"/>
                <a:gd name="connsiteX0" fmla="*/ 780177 w 780177"/>
                <a:gd name="connsiteY0" fmla="*/ 0 h 562062"/>
                <a:gd name="connsiteX1" fmla="*/ 645953 w 780177"/>
                <a:gd name="connsiteY1" fmla="*/ 453006 h 562062"/>
                <a:gd name="connsiteX2" fmla="*/ 0 w 780177"/>
                <a:gd name="connsiteY2" fmla="*/ 562062 h 562062"/>
                <a:gd name="connsiteX0" fmla="*/ 855678 w 855678"/>
                <a:gd name="connsiteY0" fmla="*/ 0 h 436227"/>
                <a:gd name="connsiteX1" fmla="*/ 645953 w 855678"/>
                <a:gd name="connsiteY1" fmla="*/ 327171 h 436227"/>
                <a:gd name="connsiteX2" fmla="*/ 0 w 855678"/>
                <a:gd name="connsiteY2" fmla="*/ 436227 h 436227"/>
                <a:gd name="connsiteX0" fmla="*/ 855678 w 855678"/>
                <a:gd name="connsiteY0" fmla="*/ 0 h 436227"/>
                <a:gd name="connsiteX1" fmla="*/ 645953 w 855678"/>
                <a:gd name="connsiteY1" fmla="*/ 310393 h 436227"/>
                <a:gd name="connsiteX2" fmla="*/ 0 w 855678"/>
                <a:gd name="connsiteY2" fmla="*/ 436227 h 436227"/>
                <a:gd name="connsiteX0" fmla="*/ 796955 w 796955"/>
                <a:gd name="connsiteY0" fmla="*/ 0 h 335559"/>
                <a:gd name="connsiteX1" fmla="*/ 645953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0 w 796955"/>
                <a:gd name="connsiteY2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285737 w 796955"/>
                <a:gd name="connsiteY2" fmla="*/ 218638 h 335559"/>
                <a:gd name="connsiteX3" fmla="*/ 0 w 796955"/>
                <a:gd name="connsiteY3" fmla="*/ 335559 h 335559"/>
                <a:gd name="connsiteX0" fmla="*/ 796955 w 796955"/>
                <a:gd name="connsiteY0" fmla="*/ 0 h 335559"/>
                <a:gd name="connsiteX1" fmla="*/ 620786 w 796955"/>
                <a:gd name="connsiteY1" fmla="*/ 209725 h 335559"/>
                <a:gd name="connsiteX2" fmla="*/ 327682 w 796955"/>
                <a:gd name="connsiteY2" fmla="*/ 285750 h 335559"/>
                <a:gd name="connsiteX3" fmla="*/ 0 w 796955"/>
                <a:gd name="connsiteY3" fmla="*/ 335559 h 3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955" h="335559">
                  <a:moveTo>
                    <a:pt x="796955" y="0"/>
                  </a:moveTo>
                  <a:lnTo>
                    <a:pt x="620786" y="209725"/>
                  </a:lnTo>
                  <a:cubicBezTo>
                    <a:pt x="535583" y="243368"/>
                    <a:pt x="431146" y="264778"/>
                    <a:pt x="327682" y="285750"/>
                  </a:cubicBezTo>
                  <a:cubicBezTo>
                    <a:pt x="224218" y="306722"/>
                    <a:pt x="47623" y="313276"/>
                    <a:pt x="0" y="335559"/>
                  </a:cubicBez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7D663-6315-4EDA-B16F-2ABBE86D5247}"/>
                </a:ext>
              </a:extLst>
            </p:cNvPr>
            <p:cNvSpPr/>
            <p:nvPr/>
          </p:nvSpPr>
          <p:spPr>
            <a:xfrm rot="3638323">
              <a:off x="3023353" y="3100295"/>
              <a:ext cx="552456" cy="1318568"/>
            </a:xfrm>
            <a:custGeom>
              <a:avLst/>
              <a:gdLst>
                <a:gd name="connsiteX0" fmla="*/ 343948 w 343948"/>
                <a:gd name="connsiteY0" fmla="*/ 0 h 1065402"/>
                <a:gd name="connsiteX1" fmla="*/ 0 w 343948"/>
                <a:gd name="connsiteY1" fmla="*/ 1065402 h 106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3948" h="1065402">
                  <a:moveTo>
                    <a:pt x="343948" y="0"/>
                  </a:moveTo>
                  <a:lnTo>
                    <a:pt x="0" y="1065402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C0E4362-AEE6-4417-B8D6-B8CDBE6CE46B}"/>
                </a:ext>
              </a:extLst>
            </p:cNvPr>
            <p:cNvSpPr/>
            <p:nvPr/>
          </p:nvSpPr>
          <p:spPr>
            <a:xfrm rot="227122">
              <a:off x="5337128" y="4147819"/>
              <a:ext cx="836689" cy="1040542"/>
            </a:xfrm>
            <a:custGeom>
              <a:avLst/>
              <a:gdLst>
                <a:gd name="connsiteX0" fmla="*/ 318782 w 318782"/>
                <a:gd name="connsiteY0" fmla="*/ 0 h 1174459"/>
                <a:gd name="connsiteX1" fmla="*/ 0 w 318782"/>
                <a:gd name="connsiteY1" fmla="*/ 1174459 h 117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782" h="1174459">
                  <a:moveTo>
                    <a:pt x="318782" y="0"/>
                  </a:moveTo>
                  <a:lnTo>
                    <a:pt x="0" y="1174459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C014190-C7F3-47EA-95BB-FD4BC64118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7747" y="4325704"/>
              <a:ext cx="1373996" cy="1537591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5DD1C5-68FF-49CF-9185-46E1D87772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4509206"/>
              <a:ext cx="1390067" cy="1468985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57BCB6-727F-4A27-AF62-3E7D1F2CF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808" y="3647011"/>
              <a:ext cx="633132" cy="702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87B0B3-CC8E-4D68-884E-252C25031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8742" y="4624030"/>
              <a:ext cx="899158" cy="1038272"/>
            </a:xfrm>
            <a:prstGeom prst="line">
              <a:avLst/>
            </a:prstGeom>
            <a:ln w="38100">
              <a:solidFill>
                <a:srgbClr val="CC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DB7DD08-AF8B-454D-8E3D-87252D8EC32F}"/>
                </a:ext>
              </a:extLst>
            </p:cNvPr>
            <p:cNvSpPr/>
            <p:nvPr/>
          </p:nvSpPr>
          <p:spPr>
            <a:xfrm>
              <a:off x="6198298" y="4141034"/>
              <a:ext cx="318782" cy="511728"/>
            </a:xfrm>
            <a:custGeom>
              <a:avLst/>
              <a:gdLst>
                <a:gd name="connsiteX0" fmla="*/ 0 w 830510"/>
                <a:gd name="connsiteY0" fmla="*/ 0 h 645952"/>
                <a:gd name="connsiteX1" fmla="*/ 226503 w 830510"/>
                <a:gd name="connsiteY1" fmla="*/ 33556 h 645952"/>
                <a:gd name="connsiteX2" fmla="*/ 444617 w 830510"/>
                <a:gd name="connsiteY2" fmla="*/ 159390 h 645952"/>
                <a:gd name="connsiteX3" fmla="*/ 620785 w 830510"/>
                <a:gd name="connsiteY3" fmla="*/ 352337 h 645952"/>
                <a:gd name="connsiteX4" fmla="*/ 830510 w 830510"/>
                <a:gd name="connsiteY4" fmla="*/ 645952 h 645952"/>
                <a:gd name="connsiteX0" fmla="*/ 0 w 620785"/>
                <a:gd name="connsiteY0" fmla="*/ 0 h 511728"/>
                <a:gd name="connsiteX1" fmla="*/ 226503 w 620785"/>
                <a:gd name="connsiteY1" fmla="*/ 33556 h 511728"/>
                <a:gd name="connsiteX2" fmla="*/ 444617 w 620785"/>
                <a:gd name="connsiteY2" fmla="*/ 159390 h 511728"/>
                <a:gd name="connsiteX3" fmla="*/ 620785 w 620785"/>
                <a:gd name="connsiteY3" fmla="*/ 352337 h 511728"/>
                <a:gd name="connsiteX4" fmla="*/ 318782 w 620785"/>
                <a:gd name="connsiteY4" fmla="*/ 511728 h 511728"/>
                <a:gd name="connsiteX0" fmla="*/ 0 w 444617"/>
                <a:gd name="connsiteY0" fmla="*/ 0 h 511728"/>
                <a:gd name="connsiteX1" fmla="*/ 226503 w 444617"/>
                <a:gd name="connsiteY1" fmla="*/ 33556 h 511728"/>
                <a:gd name="connsiteX2" fmla="*/ 444617 w 444617"/>
                <a:gd name="connsiteY2" fmla="*/ 159390 h 511728"/>
                <a:gd name="connsiteX3" fmla="*/ 209724 w 444617"/>
                <a:gd name="connsiteY3" fmla="*/ 411060 h 511728"/>
                <a:gd name="connsiteX4" fmla="*/ 318782 w 444617"/>
                <a:gd name="connsiteY4" fmla="*/ 511728 h 511728"/>
                <a:gd name="connsiteX0" fmla="*/ 0 w 318782"/>
                <a:gd name="connsiteY0" fmla="*/ 0 h 511728"/>
                <a:gd name="connsiteX1" fmla="*/ 226503 w 318782"/>
                <a:gd name="connsiteY1" fmla="*/ 33556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26503 w 318782"/>
                <a:gd name="connsiteY2" fmla="*/ 109056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  <a:gd name="connsiteX0" fmla="*/ 0 w 318782"/>
                <a:gd name="connsiteY0" fmla="*/ 0 h 511728"/>
                <a:gd name="connsiteX1" fmla="*/ 83890 w 318782"/>
                <a:gd name="connsiteY1" fmla="*/ 134224 h 511728"/>
                <a:gd name="connsiteX2" fmla="*/ 209725 w 318782"/>
                <a:gd name="connsiteY2" fmla="*/ 142612 h 511728"/>
                <a:gd name="connsiteX3" fmla="*/ 209724 w 318782"/>
                <a:gd name="connsiteY3" fmla="*/ 411060 h 511728"/>
                <a:gd name="connsiteX4" fmla="*/ 318782 w 318782"/>
                <a:gd name="connsiteY4" fmla="*/ 511728 h 51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782" h="511728">
                  <a:moveTo>
                    <a:pt x="0" y="0"/>
                  </a:moveTo>
                  <a:lnTo>
                    <a:pt x="83890" y="134224"/>
                  </a:lnTo>
                  <a:lnTo>
                    <a:pt x="209725" y="142612"/>
                  </a:lnTo>
                  <a:cubicBezTo>
                    <a:pt x="209725" y="232095"/>
                    <a:pt x="209724" y="321577"/>
                    <a:pt x="209724" y="411060"/>
                  </a:cubicBezTo>
                  <a:lnTo>
                    <a:pt x="318782" y="511728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B38E44F2-4C6E-45B7-B1F3-D1D2B6C006AF}"/>
                </a:ext>
              </a:extLst>
            </p:cNvPr>
            <p:cNvSpPr/>
            <p:nvPr/>
          </p:nvSpPr>
          <p:spPr>
            <a:xfrm rot="21320405">
              <a:off x="3214738" y="3581544"/>
              <a:ext cx="522595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/>
                <a:t>12</a:t>
              </a:r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B452B98B-F858-497A-A6E8-701DCD62AAB1}"/>
                </a:ext>
              </a:extLst>
            </p:cNvPr>
            <p:cNvSpPr/>
            <p:nvPr/>
          </p:nvSpPr>
          <p:spPr>
            <a:xfrm rot="21320405">
              <a:off x="3206858" y="3985838"/>
              <a:ext cx="530749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13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0A21C907-55DA-42E3-B63D-5EFFE785D301}"/>
                </a:ext>
              </a:extLst>
            </p:cNvPr>
            <p:cNvSpPr/>
            <p:nvPr/>
          </p:nvSpPr>
          <p:spPr>
            <a:xfrm rot="21320405">
              <a:off x="1930087" y="329613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15N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719CC8-01DC-4A0B-B2D3-8A76375BCF58}"/>
                </a:ext>
              </a:extLst>
            </p:cNvPr>
            <p:cNvSpPr/>
            <p:nvPr/>
          </p:nvSpPr>
          <p:spPr>
            <a:xfrm>
              <a:off x="2499919" y="3783435"/>
              <a:ext cx="1216404" cy="1132514"/>
            </a:xfrm>
            <a:custGeom>
              <a:avLst/>
              <a:gdLst>
                <a:gd name="connsiteX0" fmla="*/ 0 w 1216404"/>
                <a:gd name="connsiteY0" fmla="*/ 0 h 1132514"/>
                <a:gd name="connsiteX1" fmla="*/ 83890 w 1216404"/>
                <a:gd name="connsiteY1" fmla="*/ 92279 h 1132514"/>
                <a:gd name="connsiteX2" fmla="*/ 310393 w 1216404"/>
                <a:gd name="connsiteY2" fmla="*/ 209725 h 1132514"/>
                <a:gd name="connsiteX3" fmla="*/ 578841 w 1216404"/>
                <a:gd name="connsiteY3" fmla="*/ 453005 h 1132514"/>
                <a:gd name="connsiteX4" fmla="*/ 796954 w 1216404"/>
                <a:gd name="connsiteY4" fmla="*/ 637563 h 1132514"/>
                <a:gd name="connsiteX5" fmla="*/ 956345 w 1216404"/>
                <a:gd name="connsiteY5" fmla="*/ 838899 h 1132514"/>
                <a:gd name="connsiteX6" fmla="*/ 1216404 w 1216404"/>
                <a:gd name="connsiteY6" fmla="*/ 1132514 h 113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404" h="1132514">
                  <a:moveTo>
                    <a:pt x="0" y="0"/>
                  </a:moveTo>
                  <a:lnTo>
                    <a:pt x="83890" y="92279"/>
                  </a:lnTo>
                  <a:lnTo>
                    <a:pt x="310393" y="209725"/>
                  </a:lnTo>
                  <a:lnTo>
                    <a:pt x="578841" y="453005"/>
                  </a:lnTo>
                  <a:lnTo>
                    <a:pt x="796954" y="637563"/>
                  </a:lnTo>
                  <a:lnTo>
                    <a:pt x="956345" y="838899"/>
                  </a:lnTo>
                  <a:lnTo>
                    <a:pt x="1216404" y="1132514"/>
                  </a:lnTo>
                </a:path>
              </a:pathLst>
            </a:custGeom>
            <a:noFill/>
            <a:ln w="38100"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6C4EEE3-7BDA-4129-9498-828585CE0EB3}"/>
                </a:ext>
              </a:extLst>
            </p:cNvPr>
            <p:cNvSpPr/>
            <p:nvPr/>
          </p:nvSpPr>
          <p:spPr>
            <a:xfrm rot="21320405">
              <a:off x="2541249" y="3908746"/>
              <a:ext cx="512082" cy="310393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15S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D9C291-A3C5-4A3A-9BBF-9DDE7914D00F}"/>
                </a:ext>
              </a:extLst>
            </p:cNvPr>
            <p:cNvSpPr/>
            <p:nvPr/>
          </p:nvSpPr>
          <p:spPr>
            <a:xfrm>
              <a:off x="3926048" y="3900881"/>
              <a:ext cx="847288" cy="562062"/>
            </a:xfrm>
            <a:custGeom>
              <a:avLst/>
              <a:gdLst>
                <a:gd name="connsiteX0" fmla="*/ 0 w 847288"/>
                <a:gd name="connsiteY0" fmla="*/ 562062 h 562062"/>
                <a:gd name="connsiteX1" fmla="*/ 318781 w 847288"/>
                <a:gd name="connsiteY1" fmla="*/ 528506 h 562062"/>
                <a:gd name="connsiteX2" fmla="*/ 511728 w 847288"/>
                <a:gd name="connsiteY2" fmla="*/ 377504 h 562062"/>
                <a:gd name="connsiteX3" fmla="*/ 847288 w 847288"/>
                <a:gd name="connsiteY3" fmla="*/ 0 h 5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288" h="562062">
                  <a:moveTo>
                    <a:pt x="0" y="562062"/>
                  </a:moveTo>
                  <a:lnTo>
                    <a:pt x="318781" y="528506"/>
                  </a:lnTo>
                  <a:lnTo>
                    <a:pt x="511728" y="377504"/>
                  </a:lnTo>
                  <a:lnTo>
                    <a:pt x="847288" y="0"/>
                  </a:lnTo>
                </a:path>
              </a:pathLst>
            </a:custGeom>
            <a:noFill/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EBBD34F4-BCBE-4215-9D49-C52D907F5EE0}"/>
                </a:ext>
              </a:extLst>
            </p:cNvPr>
            <p:cNvSpPr/>
            <p:nvPr/>
          </p:nvSpPr>
          <p:spPr>
            <a:xfrm rot="21320405">
              <a:off x="3844908" y="4263776"/>
              <a:ext cx="530749" cy="310393"/>
            </a:xfrm>
            <a:prstGeom prst="flowChartConnector">
              <a:avLst/>
            </a:prstGeom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14</a:t>
              </a:r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DE00F601-EC7E-4398-AFD6-0641BA651080}"/>
                </a:ext>
              </a:extLst>
            </p:cNvPr>
            <p:cNvSpPr/>
            <p:nvPr/>
          </p:nvSpPr>
          <p:spPr>
            <a:xfrm rot="21320405">
              <a:off x="5143666" y="3803200"/>
              <a:ext cx="512082" cy="310393"/>
            </a:xfrm>
            <a:prstGeom prst="flowChartConnector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14B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A22F085-3C1D-45BE-BD5C-8749A49CC1BF}"/>
                </a:ext>
              </a:extLst>
            </p:cNvPr>
            <p:cNvSpPr/>
            <p:nvPr/>
          </p:nvSpPr>
          <p:spPr>
            <a:xfrm>
              <a:off x="3783435" y="2650921"/>
              <a:ext cx="1216404" cy="1208015"/>
            </a:xfrm>
            <a:custGeom>
              <a:avLst/>
              <a:gdLst>
                <a:gd name="connsiteX0" fmla="*/ 1216404 w 1216404"/>
                <a:gd name="connsiteY0" fmla="*/ 1208015 h 1208015"/>
                <a:gd name="connsiteX1" fmla="*/ 1115736 w 1216404"/>
                <a:gd name="connsiteY1" fmla="*/ 1149292 h 1208015"/>
                <a:gd name="connsiteX2" fmla="*/ 1015068 w 1216404"/>
                <a:gd name="connsiteY2" fmla="*/ 1174459 h 1208015"/>
                <a:gd name="connsiteX3" fmla="*/ 604007 w 1216404"/>
                <a:gd name="connsiteY3" fmla="*/ 1040235 h 1208015"/>
                <a:gd name="connsiteX4" fmla="*/ 318782 w 1216404"/>
                <a:gd name="connsiteY4" fmla="*/ 973123 h 1208015"/>
                <a:gd name="connsiteX5" fmla="*/ 125835 w 1216404"/>
                <a:gd name="connsiteY5" fmla="*/ 687897 h 1208015"/>
                <a:gd name="connsiteX6" fmla="*/ 0 w 1216404"/>
                <a:gd name="connsiteY6" fmla="*/ 453006 h 1208015"/>
                <a:gd name="connsiteX7" fmla="*/ 75501 w 1216404"/>
                <a:gd name="connsiteY7" fmla="*/ 0 h 120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404" h="1208015">
                  <a:moveTo>
                    <a:pt x="1216404" y="1208015"/>
                  </a:moveTo>
                  <a:lnTo>
                    <a:pt x="1115736" y="1149292"/>
                  </a:lnTo>
                  <a:lnTo>
                    <a:pt x="1015068" y="1174459"/>
                  </a:lnTo>
                  <a:lnTo>
                    <a:pt x="604007" y="1040235"/>
                  </a:lnTo>
                  <a:lnTo>
                    <a:pt x="318782" y="973123"/>
                  </a:lnTo>
                  <a:lnTo>
                    <a:pt x="125835" y="687897"/>
                  </a:lnTo>
                  <a:lnTo>
                    <a:pt x="0" y="453006"/>
                  </a:lnTo>
                  <a:lnTo>
                    <a:pt x="75501" y="0"/>
                  </a:lnTo>
                </a:path>
              </a:pathLst>
            </a:cu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EF294EDD-4FF9-484C-A2A4-B4964A5B8196}"/>
                </a:ext>
              </a:extLst>
            </p:cNvPr>
            <p:cNvSpPr/>
            <p:nvPr/>
          </p:nvSpPr>
          <p:spPr>
            <a:xfrm rot="21320405">
              <a:off x="3585844" y="2608659"/>
              <a:ext cx="512082" cy="310393"/>
            </a:xfrm>
            <a:prstGeom prst="flowChartConnector">
              <a:avLst/>
            </a:prstGeom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11A</a:t>
              </a:r>
            </a:p>
          </p:txBody>
        </p:sp>
        <p:sp>
          <p:nvSpPr>
            <p:cNvPr id="62" name="Flowchart: Connector 61">
              <a:extLst>
                <a:ext uri="{FF2B5EF4-FFF2-40B4-BE49-F238E27FC236}">
                  <a16:creationId xmlns:a16="http://schemas.microsoft.com/office/drawing/2014/main" id="{90E65030-4AD9-4E12-9356-D0F95BD83D0F}"/>
                </a:ext>
              </a:extLst>
            </p:cNvPr>
            <p:cNvSpPr/>
            <p:nvPr/>
          </p:nvSpPr>
          <p:spPr>
            <a:xfrm rot="18837730">
              <a:off x="5897015" y="460422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18</a:t>
              </a:r>
            </a:p>
          </p:txBody>
        </p:sp>
        <p:sp>
          <p:nvSpPr>
            <p:cNvPr id="64" name="Flowchart: Connector 63">
              <a:extLst>
                <a:ext uri="{FF2B5EF4-FFF2-40B4-BE49-F238E27FC236}">
                  <a16:creationId xmlns:a16="http://schemas.microsoft.com/office/drawing/2014/main" id="{F645D8F9-9AAC-4870-9C98-5DDF7BE10366}"/>
                </a:ext>
              </a:extLst>
            </p:cNvPr>
            <p:cNvSpPr/>
            <p:nvPr/>
          </p:nvSpPr>
          <p:spPr>
            <a:xfrm rot="18837730">
              <a:off x="6090821" y="4774510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19</a:t>
              </a:r>
            </a:p>
          </p:txBody>
        </p:sp>
        <p:sp>
          <p:nvSpPr>
            <p:cNvPr id="65" name="Flowchart: Connector 64">
              <a:extLst>
                <a:ext uri="{FF2B5EF4-FFF2-40B4-BE49-F238E27FC236}">
                  <a16:creationId xmlns:a16="http://schemas.microsoft.com/office/drawing/2014/main" id="{307B8BFD-C5E2-44DC-AC3B-7676305306BD}"/>
                </a:ext>
              </a:extLst>
            </p:cNvPr>
            <p:cNvSpPr/>
            <p:nvPr/>
          </p:nvSpPr>
          <p:spPr>
            <a:xfrm rot="18837730">
              <a:off x="5371703" y="4932759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17</a:t>
              </a:r>
            </a:p>
          </p:txBody>
        </p:sp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F588222B-BCFF-430C-96CF-1E9C12D3B655}"/>
                </a:ext>
              </a:extLst>
            </p:cNvPr>
            <p:cNvSpPr/>
            <p:nvPr/>
          </p:nvSpPr>
          <p:spPr>
            <a:xfrm rot="18837730">
              <a:off x="5657166" y="4303538"/>
              <a:ext cx="530749" cy="244711"/>
            </a:xfrm>
            <a:prstGeom prst="flowChartConnector">
              <a:avLst/>
            </a:prstGeom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16</a:t>
              </a:r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F8E06D32-E6D3-48B0-8CED-F5FE4DF273CE}"/>
                </a:ext>
              </a:extLst>
            </p:cNvPr>
            <p:cNvSpPr/>
            <p:nvPr/>
          </p:nvSpPr>
          <p:spPr>
            <a:xfrm rot="21320405">
              <a:off x="6367957" y="4050293"/>
              <a:ext cx="512082" cy="310393"/>
            </a:xfrm>
            <a:prstGeom prst="flowChartConnector">
              <a:avLst/>
            </a:prstGeom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16A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4247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8628</TotalTime>
  <Words>2638</Words>
  <Application>Microsoft Office PowerPoint</Application>
  <PresentationFormat>Widescreen</PresentationFormat>
  <Paragraphs>857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Custom Design</vt:lpstr>
      <vt:lpstr>Canal Navigation Maintenance Program Update </vt:lpstr>
      <vt:lpstr>Background</vt:lpstr>
      <vt:lpstr>Background</vt:lpstr>
      <vt:lpstr>Background</vt:lpstr>
      <vt:lpstr>Complexity of Canal System</vt:lpstr>
      <vt:lpstr>Canal Dredging Program History</vt:lpstr>
      <vt:lpstr>Canal Dredging Program Update</vt:lpstr>
      <vt:lpstr>Canal 1 – 10 (North End to Sleepy Lagoon)</vt:lpstr>
      <vt:lpstr>Canal 11 – 19 (Edlee Ln to St. Judes Dr S) </vt:lpstr>
      <vt:lpstr>Canal 20 – 24 (Gulf Bay Rd to 4960 GMD)</vt:lpstr>
      <vt:lpstr>Canal 24P – 26 (Windward Bay Marina North to Longboat Harbour Marina)</vt:lpstr>
      <vt:lpstr>Canal 26P – 31A (Longboat Harbour Marina to Beach Harbor Club)</vt:lpstr>
      <vt:lpstr>Canal 31 – 32P (Beach Harbor Club to Longboat Key Club Moorings)</vt:lpstr>
      <vt:lpstr>Canal 33A and 33 B (Longboat Key Club Moorings South to Harbour Oak Dr)</vt:lpstr>
      <vt:lpstr>Canal 33 and 39 (Harbour Oak Dr to Yardarm)</vt:lpstr>
      <vt:lpstr>Canal 40 - 48 and 54 (Yardarm to Yawl)</vt:lpstr>
      <vt:lpstr>Canal 49 – 54 (Yawl LN to New Pass)</vt:lpstr>
      <vt:lpstr>Program Approach</vt:lpstr>
      <vt:lpstr>Program Approach</vt:lpstr>
      <vt:lpstr>Program Approach </vt:lpstr>
      <vt:lpstr>Town Staff Recommendation</vt:lpstr>
      <vt:lpstr>Big Picture</vt:lpstr>
      <vt:lpstr>Funding - Who pays?</vt:lpstr>
      <vt:lpstr>Town Staff Recommendation</vt:lpstr>
      <vt:lpstr>Interim Solution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Brown</dc:creator>
  <cp:lastModifiedBy>Charlie Mopps</cp:lastModifiedBy>
  <cp:revision>227</cp:revision>
  <cp:lastPrinted>2021-03-15T17:58:22Z</cp:lastPrinted>
  <dcterms:created xsi:type="dcterms:W3CDTF">2020-02-05T17:30:53Z</dcterms:created>
  <dcterms:modified xsi:type="dcterms:W3CDTF">2024-12-30T13:50:20Z</dcterms:modified>
</cp:coreProperties>
</file>