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7"/>
  </p:notesMasterIdLst>
  <p:handoutMasterIdLst>
    <p:handoutMasterId r:id="rId28"/>
  </p:handoutMasterIdLst>
  <p:sldIdLst>
    <p:sldId id="256" r:id="rId5"/>
    <p:sldId id="260" r:id="rId6"/>
    <p:sldId id="278" r:id="rId7"/>
    <p:sldId id="276" r:id="rId8"/>
    <p:sldId id="265" r:id="rId9"/>
    <p:sldId id="279" r:id="rId10"/>
    <p:sldId id="268" r:id="rId11"/>
    <p:sldId id="284" r:id="rId12"/>
    <p:sldId id="281" r:id="rId13"/>
    <p:sldId id="283" r:id="rId14"/>
    <p:sldId id="266" r:id="rId15"/>
    <p:sldId id="280" r:id="rId16"/>
    <p:sldId id="267" r:id="rId17"/>
    <p:sldId id="271" r:id="rId18"/>
    <p:sldId id="269" r:id="rId19"/>
    <p:sldId id="270" r:id="rId20"/>
    <p:sldId id="282" r:id="rId21"/>
    <p:sldId id="273" r:id="rId22"/>
    <p:sldId id="286" r:id="rId23"/>
    <p:sldId id="274" r:id="rId24"/>
    <p:sldId id="275"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F8DE70-C86E-492F-8765-B6281B38883C}" v="4" dt="2024-06-27T17:52:45.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597" autoAdjust="0"/>
  </p:normalViewPr>
  <p:slideViewPr>
    <p:cSldViewPr snapToGrid="0">
      <p:cViewPr varScale="1">
        <p:scale>
          <a:sx n="79" d="100"/>
          <a:sy n="79" d="100"/>
        </p:scale>
        <p:origin x="802" y="72"/>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B2221F-B8A5-4B96-BC95-2B7EC7E60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2DAB482-E73C-43FA-86B9-EB1FB28E3C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37EAEE-AD91-41D9-8FEE-3B37CC3E6FD2}" type="datetimeFigureOut">
              <a:rPr lang="en-US" smtClean="0"/>
              <a:t>6/27/2024</a:t>
            </a:fld>
            <a:endParaRPr lang="en-US" dirty="0"/>
          </a:p>
        </p:txBody>
      </p:sp>
      <p:sp>
        <p:nvSpPr>
          <p:cNvPr id="4" name="Footer Placeholder 3">
            <a:extLst>
              <a:ext uri="{FF2B5EF4-FFF2-40B4-BE49-F238E27FC236}">
                <a16:creationId xmlns:a16="http://schemas.microsoft.com/office/drawing/2014/main" id="{D152EDE1-C512-4F35-A034-452D77690A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3A32E24-C652-47DC-A740-E4119AE5B1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10472E-B61F-492F-B87B-31C360B04D23}" type="slidenum">
              <a:rPr lang="en-US" smtClean="0"/>
              <a:t>‹#›</a:t>
            </a:fld>
            <a:endParaRPr lang="en-US" dirty="0"/>
          </a:p>
        </p:txBody>
      </p:sp>
    </p:spTree>
    <p:extLst>
      <p:ext uri="{BB962C8B-B14F-4D97-AF65-F5344CB8AC3E}">
        <p14:creationId xmlns:p14="http://schemas.microsoft.com/office/powerpoint/2010/main" val="540560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C8175-4CDA-4C37-9294-D102208F748B}" type="datetimeFigureOut">
              <a:rPr lang="en-US" smtClean="0"/>
              <a:t>6/27/2024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C369D-02CB-455E-A7A1-A8B549FE1714}" type="slidenum">
              <a:rPr lang="en-US" smtClean="0"/>
              <a:t>‹#›</a:t>
            </a:fld>
            <a:endParaRPr lang="en-US"/>
          </a:p>
        </p:txBody>
      </p:sp>
    </p:spTree>
    <p:extLst>
      <p:ext uri="{BB962C8B-B14F-4D97-AF65-F5344CB8AC3E}">
        <p14:creationId xmlns:p14="http://schemas.microsoft.com/office/powerpoint/2010/main" val="398921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33507-C095-4685-ABD1-7C640144C3DA}" type="slidenum">
              <a:rPr lang="en-US" smtClean="0"/>
              <a:t>18</a:t>
            </a:fld>
            <a:endParaRPr lang="en-US"/>
          </a:p>
        </p:txBody>
      </p:sp>
    </p:spTree>
    <p:extLst>
      <p:ext uri="{BB962C8B-B14F-4D97-AF65-F5344CB8AC3E}">
        <p14:creationId xmlns:p14="http://schemas.microsoft.com/office/powerpoint/2010/main" val="137475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33507-C095-4685-ABD1-7C640144C3DA}" type="slidenum">
              <a:rPr lang="en-US" smtClean="0"/>
              <a:t>19</a:t>
            </a:fld>
            <a:endParaRPr lang="en-US"/>
          </a:p>
        </p:txBody>
      </p:sp>
    </p:spTree>
    <p:extLst>
      <p:ext uri="{BB962C8B-B14F-4D97-AF65-F5344CB8AC3E}">
        <p14:creationId xmlns:p14="http://schemas.microsoft.com/office/powerpoint/2010/main" val="346358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FCC0-9E29-4E40-8D9B-9A9602EE06D6}"/>
              </a:ext>
            </a:extLst>
          </p:cNvPr>
          <p:cNvSpPr>
            <a:spLocks noGrp="1"/>
          </p:cNvSpPr>
          <p:nvPr>
            <p:ph type="ctrTitle"/>
          </p:nvPr>
        </p:nvSpPr>
        <p:spPr>
          <a:xfrm>
            <a:off x="1524000" y="1122363"/>
            <a:ext cx="9144000" cy="2387600"/>
          </a:xfrm>
        </p:spPr>
        <p:txBody>
          <a:bodyPr anchor="b"/>
          <a:lstStyle>
            <a:lvl1pPr algn="ctr">
              <a:defRPr sz="6000" b="1">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8D6F953-86E4-4AF6-876A-802B34A34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CDC4A01-4941-487E-A6A4-68AFECFF2C62}"/>
              </a:ext>
            </a:extLst>
          </p:cNvPr>
          <p:cNvSpPr>
            <a:spLocks noGrp="1"/>
          </p:cNvSpPr>
          <p:nvPr>
            <p:ph type="dt" sz="half" idx="10"/>
          </p:nvPr>
        </p:nvSpPr>
        <p:spPr/>
        <p:txBody>
          <a:bodyPr/>
          <a:lstStyle/>
          <a:p>
            <a:fld id="{47E55C8C-736A-41BE-8DF8-F1EBE7C8F930}" type="datetime1">
              <a:rPr lang="en-US" smtClean="0"/>
              <a:t>6/27/2024</a:t>
            </a:fld>
            <a:endParaRPr lang="en-US" dirty="0"/>
          </a:p>
        </p:txBody>
      </p:sp>
      <p:sp>
        <p:nvSpPr>
          <p:cNvPr id="5" name="Footer Placeholder 4">
            <a:extLst>
              <a:ext uri="{FF2B5EF4-FFF2-40B4-BE49-F238E27FC236}">
                <a16:creationId xmlns:a16="http://schemas.microsoft.com/office/drawing/2014/main" id="{57B52D62-D72C-4943-A483-9BEB789906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A282EE-25DF-4A4A-8001-9FB9EC8F5E30}"/>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281136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0546-1482-458E-B06D-586DE16F0F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CA0618-96C7-4EA4-92E9-8C5B396FCC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ABD85-A69F-4163-8308-8BD894EFEEC8}"/>
              </a:ext>
            </a:extLst>
          </p:cNvPr>
          <p:cNvSpPr>
            <a:spLocks noGrp="1"/>
          </p:cNvSpPr>
          <p:nvPr>
            <p:ph type="dt" sz="half" idx="10"/>
          </p:nvPr>
        </p:nvSpPr>
        <p:spPr/>
        <p:txBody>
          <a:bodyPr/>
          <a:lstStyle/>
          <a:p>
            <a:fld id="{6A5BAF3A-0349-4F39-859E-CCB5DDEB3C76}" type="datetime1">
              <a:rPr lang="en-US" smtClean="0"/>
              <a:t>6/27/2024</a:t>
            </a:fld>
            <a:endParaRPr lang="en-US" dirty="0"/>
          </a:p>
        </p:txBody>
      </p:sp>
      <p:sp>
        <p:nvSpPr>
          <p:cNvPr id="5" name="Footer Placeholder 4">
            <a:extLst>
              <a:ext uri="{FF2B5EF4-FFF2-40B4-BE49-F238E27FC236}">
                <a16:creationId xmlns:a16="http://schemas.microsoft.com/office/drawing/2014/main" id="{A7A4D0FB-6287-4383-B401-3199BA78C1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032286-BC61-455B-AF6F-7ED9BEAC8000}"/>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200880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1F303-2792-4559-AF21-1E305051F7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4063EC-943D-4E36-B3FF-A54F601EC0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B7EF4-53F3-4423-B519-E2A6FFF5B912}"/>
              </a:ext>
            </a:extLst>
          </p:cNvPr>
          <p:cNvSpPr>
            <a:spLocks noGrp="1"/>
          </p:cNvSpPr>
          <p:nvPr>
            <p:ph type="dt" sz="half" idx="10"/>
          </p:nvPr>
        </p:nvSpPr>
        <p:spPr/>
        <p:txBody>
          <a:bodyPr/>
          <a:lstStyle/>
          <a:p>
            <a:fld id="{4F853C3D-B415-43E3-AB62-2D146CE76658}" type="datetime1">
              <a:rPr lang="en-US" smtClean="0"/>
              <a:t>6/27/2024</a:t>
            </a:fld>
            <a:endParaRPr lang="en-US" dirty="0"/>
          </a:p>
        </p:txBody>
      </p:sp>
      <p:sp>
        <p:nvSpPr>
          <p:cNvPr id="5" name="Footer Placeholder 4">
            <a:extLst>
              <a:ext uri="{FF2B5EF4-FFF2-40B4-BE49-F238E27FC236}">
                <a16:creationId xmlns:a16="http://schemas.microsoft.com/office/drawing/2014/main" id="{890A83CF-8F0B-48AD-9459-F4E3D5CD8B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0BF210-D5CB-4613-9D63-BEC135926C77}"/>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1637363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4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FA0A-28B2-402C-8908-E6BC942DB3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415894-A15A-40A2-8DB2-2198237647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CCEC7F-3BB3-470E-8B99-3405EB6D1D25}"/>
              </a:ext>
            </a:extLst>
          </p:cNvPr>
          <p:cNvSpPr>
            <a:spLocks noGrp="1"/>
          </p:cNvSpPr>
          <p:nvPr>
            <p:ph type="dt" sz="half" idx="10"/>
          </p:nvPr>
        </p:nvSpPr>
        <p:spPr/>
        <p:txBody>
          <a:bodyPr/>
          <a:lstStyle/>
          <a:p>
            <a:fld id="{C72895AC-2E16-47F5-A8C5-8178F82FBA7E}" type="datetime1">
              <a:rPr lang="en-US" smtClean="0"/>
              <a:t>6/27/2024</a:t>
            </a:fld>
            <a:endParaRPr lang="en-US" dirty="0"/>
          </a:p>
        </p:txBody>
      </p:sp>
      <p:sp>
        <p:nvSpPr>
          <p:cNvPr id="5" name="Footer Placeholder 4">
            <a:extLst>
              <a:ext uri="{FF2B5EF4-FFF2-40B4-BE49-F238E27FC236}">
                <a16:creationId xmlns:a16="http://schemas.microsoft.com/office/drawing/2014/main" id="{4ED7CB22-0FA1-4D21-920D-F4C9A0147B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ABCE62-17F5-484E-947B-0B4CC10A8EB9}"/>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5876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FACB8C-46A9-49E8-BD3F-F6194772F2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1FFC611A-DD25-4192-A814-1FED0FCB1D03}"/>
              </a:ext>
            </a:extLst>
          </p:cNvPr>
          <p:cNvSpPr>
            <a:spLocks noGrp="1"/>
          </p:cNvSpPr>
          <p:nvPr>
            <p:ph type="title"/>
          </p:nvPr>
        </p:nvSpPr>
        <p:spPr>
          <a:xfrm>
            <a:off x="4252609" y="18255"/>
            <a:ext cx="7939391"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FA85D20B-FA63-4107-8E02-DDEDF14C7ACA}"/>
              </a:ext>
            </a:extLst>
          </p:cNvPr>
          <p:cNvSpPr>
            <a:spLocks noGrp="1"/>
          </p:cNvSpPr>
          <p:nvPr>
            <p:ph type="dt" sz="half" idx="10"/>
          </p:nvPr>
        </p:nvSpPr>
        <p:spPr/>
        <p:txBody>
          <a:bodyPr/>
          <a:lstStyle/>
          <a:p>
            <a:fld id="{F5771A3E-7D0F-4330-9273-745AD09C4478}" type="datetime1">
              <a:rPr lang="en-US" smtClean="0"/>
              <a:t>6/27/2024</a:t>
            </a:fld>
            <a:endParaRPr lang="en-US" dirty="0"/>
          </a:p>
        </p:txBody>
      </p:sp>
      <p:sp>
        <p:nvSpPr>
          <p:cNvPr id="10" name="Footer Placeholder 9">
            <a:extLst>
              <a:ext uri="{FF2B5EF4-FFF2-40B4-BE49-F238E27FC236}">
                <a16:creationId xmlns:a16="http://schemas.microsoft.com/office/drawing/2014/main" id="{E18DBCFD-170E-4868-8C05-1802802A0D3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EAE114A0-9354-4568-B7B9-248746031C7C}"/>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246715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BE4F-946D-4A0A-A360-95999D746B2F}"/>
              </a:ext>
            </a:extLst>
          </p:cNvPr>
          <p:cNvSpPr>
            <a:spLocks noGrp="1"/>
          </p:cNvSpPr>
          <p:nvPr>
            <p:ph type="title" hasCustomPrompt="1"/>
          </p:nvPr>
        </p:nvSpPr>
        <p:spPr>
          <a:xfrm>
            <a:off x="4286794" y="136525"/>
            <a:ext cx="7315199" cy="715529"/>
          </a:xfrm>
        </p:spPr>
        <p:txBody>
          <a:bodyPr>
            <a:noAutofit/>
          </a:bodyPr>
          <a:lstStyle>
            <a:lvl1pPr algn="ctr">
              <a:defRPr sz="3600" b="1">
                <a:solidFill>
                  <a:schemeClr val="bg1"/>
                </a:solidFill>
              </a:defRPr>
            </a:lvl1pPr>
          </a:lstStyle>
          <a:p>
            <a:r>
              <a:rPr lang="en-US" dirty="0"/>
              <a:t>Click to edit title </a:t>
            </a:r>
          </a:p>
        </p:txBody>
      </p:sp>
      <p:sp>
        <p:nvSpPr>
          <p:cNvPr id="3" name="Content Placeholder 2">
            <a:extLst>
              <a:ext uri="{FF2B5EF4-FFF2-40B4-BE49-F238E27FC236}">
                <a16:creationId xmlns:a16="http://schemas.microsoft.com/office/drawing/2014/main" id="{02F66145-E558-4729-8177-BF3562AD8C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DBCE756-9EED-4A74-AF6A-066826DC24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394EB8-9BBB-4975-A790-301A6CAD8A01}"/>
              </a:ext>
            </a:extLst>
          </p:cNvPr>
          <p:cNvSpPr>
            <a:spLocks noGrp="1"/>
          </p:cNvSpPr>
          <p:nvPr>
            <p:ph type="dt" sz="half" idx="10"/>
          </p:nvPr>
        </p:nvSpPr>
        <p:spPr/>
        <p:txBody>
          <a:bodyPr/>
          <a:lstStyle/>
          <a:p>
            <a:fld id="{D4876994-EFB2-42BD-A5A1-06F38BD01CFF}" type="datetime1">
              <a:rPr lang="en-US" smtClean="0"/>
              <a:t>6/27/2024</a:t>
            </a:fld>
            <a:endParaRPr lang="en-US" dirty="0"/>
          </a:p>
        </p:txBody>
      </p:sp>
      <p:sp>
        <p:nvSpPr>
          <p:cNvPr id="6" name="Footer Placeholder 5">
            <a:extLst>
              <a:ext uri="{FF2B5EF4-FFF2-40B4-BE49-F238E27FC236}">
                <a16:creationId xmlns:a16="http://schemas.microsoft.com/office/drawing/2014/main" id="{84EA1C75-D1E5-44AC-87BF-7A3A2096FB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D10286-746F-43C6-88CB-9A72E9D1AA74}"/>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223690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3D52AA-1225-407A-ABD7-78794050843F}"/>
              </a:ext>
            </a:extLst>
          </p:cNvPr>
          <p:cNvSpPr>
            <a:spLocks noGrp="1"/>
          </p:cNvSpPr>
          <p:nvPr>
            <p:ph type="body" idx="1"/>
          </p:nvPr>
        </p:nvSpPr>
        <p:spPr>
          <a:xfrm>
            <a:off x="839788" y="1681163"/>
            <a:ext cx="5157787" cy="823912"/>
          </a:xfrm>
        </p:spPr>
        <p:txBody>
          <a:bodyPr anchor="b">
            <a:normAutofit/>
          </a:bodyPr>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49E715-C87E-4375-87AC-20FD60CACF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C1C97F3-948D-4AA5-A7DF-B526C4057DA1}"/>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DF1CAD-68F9-44F9-AB2F-8913AC52CE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E805C0B-CEB7-459F-8E3D-63D94A02FE46}"/>
              </a:ext>
            </a:extLst>
          </p:cNvPr>
          <p:cNvSpPr>
            <a:spLocks noGrp="1"/>
          </p:cNvSpPr>
          <p:nvPr>
            <p:ph type="dt" sz="half" idx="10"/>
          </p:nvPr>
        </p:nvSpPr>
        <p:spPr/>
        <p:txBody>
          <a:bodyPr/>
          <a:lstStyle/>
          <a:p>
            <a:fld id="{B766114F-5F14-4BF0-AA9E-95E5C1D2DA7C}" type="datetime1">
              <a:rPr lang="en-US" smtClean="0"/>
              <a:t>6/27/2024</a:t>
            </a:fld>
            <a:endParaRPr lang="en-US" dirty="0"/>
          </a:p>
        </p:txBody>
      </p:sp>
      <p:sp>
        <p:nvSpPr>
          <p:cNvPr id="8" name="Footer Placeholder 7">
            <a:extLst>
              <a:ext uri="{FF2B5EF4-FFF2-40B4-BE49-F238E27FC236}">
                <a16:creationId xmlns:a16="http://schemas.microsoft.com/office/drawing/2014/main" id="{9010953A-579A-44ED-A3BD-504E36C179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3666759-3596-4C1C-A5A3-3631BAEE8CAB}"/>
              </a:ext>
            </a:extLst>
          </p:cNvPr>
          <p:cNvSpPr>
            <a:spLocks noGrp="1"/>
          </p:cNvSpPr>
          <p:nvPr>
            <p:ph type="sldNum" sz="quarter" idx="12"/>
          </p:nvPr>
        </p:nvSpPr>
        <p:spPr/>
        <p:txBody>
          <a:bodyPr/>
          <a:lstStyle/>
          <a:p>
            <a:fld id="{AD526EDF-47C9-4D38-8F23-D55C707CF7DF}" type="slidenum">
              <a:rPr lang="en-US" smtClean="0"/>
              <a:t>‹#›</a:t>
            </a:fld>
            <a:endParaRPr lang="en-US" dirty="0"/>
          </a:p>
        </p:txBody>
      </p:sp>
      <p:sp>
        <p:nvSpPr>
          <p:cNvPr id="10" name="Title 9">
            <a:extLst>
              <a:ext uri="{FF2B5EF4-FFF2-40B4-BE49-F238E27FC236}">
                <a16:creationId xmlns:a16="http://schemas.microsoft.com/office/drawing/2014/main" id="{F61890A6-4349-4048-A507-C5C89BFCF690}"/>
              </a:ext>
            </a:extLst>
          </p:cNvPr>
          <p:cNvSpPr>
            <a:spLocks noGrp="1"/>
          </p:cNvSpPr>
          <p:nvPr>
            <p:ph type="title"/>
          </p:nvPr>
        </p:nvSpPr>
        <p:spPr>
          <a:xfrm>
            <a:off x="2937752" y="5555"/>
            <a:ext cx="9149269" cy="1325563"/>
          </a:xfrm>
        </p:spPr>
        <p:txBody>
          <a:bodyPr/>
          <a:lstStyle/>
          <a:p>
            <a:r>
              <a:rPr lang="en-US"/>
              <a:t>Click to edit Master title style</a:t>
            </a:r>
          </a:p>
        </p:txBody>
      </p:sp>
    </p:spTree>
    <p:extLst>
      <p:ext uri="{BB962C8B-B14F-4D97-AF65-F5344CB8AC3E}">
        <p14:creationId xmlns:p14="http://schemas.microsoft.com/office/powerpoint/2010/main" val="269543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36BD-824B-405C-AD29-CEBC77193A15}"/>
              </a:ext>
            </a:extLst>
          </p:cNvPr>
          <p:cNvSpPr>
            <a:spLocks noGrp="1"/>
          </p:cNvSpPr>
          <p:nvPr>
            <p:ph type="title"/>
          </p:nvPr>
        </p:nvSpPr>
        <p:spPr>
          <a:xfrm>
            <a:off x="4295775" y="69850"/>
            <a:ext cx="7896225" cy="1177925"/>
          </a:xfrm>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814DB20F-5908-4F3E-9725-B9D461D5E140}"/>
              </a:ext>
            </a:extLst>
          </p:cNvPr>
          <p:cNvSpPr>
            <a:spLocks noGrp="1"/>
          </p:cNvSpPr>
          <p:nvPr>
            <p:ph type="dt" sz="half" idx="10"/>
          </p:nvPr>
        </p:nvSpPr>
        <p:spPr/>
        <p:txBody>
          <a:bodyPr/>
          <a:lstStyle/>
          <a:p>
            <a:fld id="{F1FE37B7-DF7B-4F4E-8CC4-4F3A12AD8D33}" type="datetime1">
              <a:rPr lang="en-US" smtClean="0"/>
              <a:t>6/27/2024</a:t>
            </a:fld>
            <a:endParaRPr lang="en-US" dirty="0"/>
          </a:p>
        </p:txBody>
      </p:sp>
      <p:sp>
        <p:nvSpPr>
          <p:cNvPr id="4" name="Footer Placeholder 3">
            <a:extLst>
              <a:ext uri="{FF2B5EF4-FFF2-40B4-BE49-F238E27FC236}">
                <a16:creationId xmlns:a16="http://schemas.microsoft.com/office/drawing/2014/main" id="{98807829-3AFE-4CE3-A240-61F552247A1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25F360-F5B7-4690-9D5B-E7C64516B4D4}"/>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68102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B1D31F-A123-43E6-9763-59DD44B67F2B}"/>
              </a:ext>
            </a:extLst>
          </p:cNvPr>
          <p:cNvSpPr>
            <a:spLocks noGrp="1"/>
          </p:cNvSpPr>
          <p:nvPr>
            <p:ph type="dt" sz="half" idx="10"/>
          </p:nvPr>
        </p:nvSpPr>
        <p:spPr/>
        <p:txBody>
          <a:bodyPr/>
          <a:lstStyle/>
          <a:p>
            <a:fld id="{C0B2D445-9BED-4367-BF9B-E6D57EF12CCD}" type="datetime1">
              <a:rPr lang="en-US" smtClean="0"/>
              <a:t>6/27/2024</a:t>
            </a:fld>
            <a:endParaRPr lang="en-US" dirty="0"/>
          </a:p>
        </p:txBody>
      </p:sp>
      <p:sp>
        <p:nvSpPr>
          <p:cNvPr id="3" name="Footer Placeholder 2">
            <a:extLst>
              <a:ext uri="{FF2B5EF4-FFF2-40B4-BE49-F238E27FC236}">
                <a16:creationId xmlns:a16="http://schemas.microsoft.com/office/drawing/2014/main" id="{0D06F949-F878-48C0-B88E-8DE124012E5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B1DAFB4-A7AD-44D9-A7FF-4D32278D4FDB}"/>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115074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B6B0-21E3-44DB-9624-0ADE6DB4A4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88A90D-E5C0-427A-B847-9BC6FB55C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22E203-DD98-470C-824C-E45E72AFA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537DBD-1038-4292-BD0E-FD36C01A5187}"/>
              </a:ext>
            </a:extLst>
          </p:cNvPr>
          <p:cNvSpPr>
            <a:spLocks noGrp="1"/>
          </p:cNvSpPr>
          <p:nvPr>
            <p:ph type="dt" sz="half" idx="10"/>
          </p:nvPr>
        </p:nvSpPr>
        <p:spPr/>
        <p:txBody>
          <a:bodyPr/>
          <a:lstStyle/>
          <a:p>
            <a:fld id="{3E004684-3620-45B7-B28D-28D27B0D8DD0}" type="datetime1">
              <a:rPr lang="en-US" smtClean="0"/>
              <a:t>6/27/2024</a:t>
            </a:fld>
            <a:endParaRPr lang="en-US" dirty="0"/>
          </a:p>
        </p:txBody>
      </p:sp>
      <p:sp>
        <p:nvSpPr>
          <p:cNvPr id="6" name="Footer Placeholder 5">
            <a:extLst>
              <a:ext uri="{FF2B5EF4-FFF2-40B4-BE49-F238E27FC236}">
                <a16:creationId xmlns:a16="http://schemas.microsoft.com/office/drawing/2014/main" id="{7C52066F-F8ED-4B08-B1FE-F120908B55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8DA814-021F-4F0A-A5A1-EF442E76C228}"/>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311669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EDC1-D019-4ADB-82B2-C92DA43CA6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222C61-0012-44E9-AAFB-FA6E913E5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9214566-6349-4A79-9009-12D9E1034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E31D5A-05E0-4ECD-A59E-C77B01BA8A21}"/>
              </a:ext>
            </a:extLst>
          </p:cNvPr>
          <p:cNvSpPr>
            <a:spLocks noGrp="1"/>
          </p:cNvSpPr>
          <p:nvPr>
            <p:ph type="dt" sz="half" idx="10"/>
          </p:nvPr>
        </p:nvSpPr>
        <p:spPr/>
        <p:txBody>
          <a:bodyPr/>
          <a:lstStyle/>
          <a:p>
            <a:fld id="{D24AB52C-A066-452C-A24B-B1ABB90D382D}" type="datetime1">
              <a:rPr lang="en-US" smtClean="0"/>
              <a:t>6/27/2024</a:t>
            </a:fld>
            <a:endParaRPr lang="en-US" dirty="0"/>
          </a:p>
        </p:txBody>
      </p:sp>
      <p:sp>
        <p:nvSpPr>
          <p:cNvPr id="6" name="Footer Placeholder 5">
            <a:extLst>
              <a:ext uri="{FF2B5EF4-FFF2-40B4-BE49-F238E27FC236}">
                <a16:creationId xmlns:a16="http://schemas.microsoft.com/office/drawing/2014/main" id="{150762E2-BFD8-4C1B-A25A-23DFDECC76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FED20C-5D95-4044-A8A8-E3A74D358552}"/>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302120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EB138B-DFA8-4712-A283-9374061D117E}"/>
              </a:ext>
              <a:ext uri="{C183D7F6-B498-43B3-948B-1728B52AA6E4}">
                <adec:decorative xmlns:adec="http://schemas.microsoft.com/office/drawing/2017/decorative" val="1"/>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93" r="93" b="80876"/>
          <a:stretch/>
        </p:blipFill>
        <p:spPr>
          <a:xfrm>
            <a:off x="0" y="25288"/>
            <a:ext cx="12169464" cy="1311497"/>
          </a:xfrm>
          <a:prstGeom prst="rect">
            <a:avLst/>
          </a:prstGeom>
        </p:spPr>
      </p:pic>
      <p:sp>
        <p:nvSpPr>
          <p:cNvPr id="2" name="Title Placeholder 1">
            <a:extLst>
              <a:ext uri="{FF2B5EF4-FFF2-40B4-BE49-F238E27FC236}">
                <a16:creationId xmlns:a16="http://schemas.microsoft.com/office/drawing/2014/main" id="{3BEFF42E-64AF-4BB7-961A-FF22F3269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617F0D-DE41-4F0B-95E3-14F9D43D7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3BCEB-3FB8-41BD-A422-AED61BCAEC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8B75E-9876-404E-84BE-73A2FC937D96}" type="datetime1">
              <a:rPr lang="en-US" smtClean="0"/>
              <a:t>6/27/2024</a:t>
            </a:fld>
            <a:endParaRPr lang="en-US" dirty="0"/>
          </a:p>
        </p:txBody>
      </p:sp>
      <p:sp>
        <p:nvSpPr>
          <p:cNvPr id="5" name="Footer Placeholder 4">
            <a:extLst>
              <a:ext uri="{FF2B5EF4-FFF2-40B4-BE49-F238E27FC236}">
                <a16:creationId xmlns:a16="http://schemas.microsoft.com/office/drawing/2014/main" id="{7C29E158-0C89-4D7F-AE98-805C0A243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59415F-903B-434F-B023-3C941B904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AD526EDF-47C9-4D38-8F23-D55C707CF7DF}" type="slidenum">
              <a:rPr lang="en-US" smtClean="0"/>
              <a:pPr/>
              <a:t>‹#›</a:t>
            </a:fld>
            <a:endParaRPr lang="en-US" dirty="0"/>
          </a:p>
        </p:txBody>
      </p:sp>
    </p:spTree>
    <p:extLst>
      <p:ext uri="{BB962C8B-B14F-4D97-AF65-F5344CB8AC3E}">
        <p14:creationId xmlns:p14="http://schemas.microsoft.com/office/powerpoint/2010/main" val="65720587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8A56A3-061F-4CC8-B7FC-5AB57A1AA486}"/>
              </a:ext>
            </a:extLst>
          </p:cNvPr>
          <p:cNvSpPr>
            <a:spLocks noGrp="1"/>
          </p:cNvSpPr>
          <p:nvPr>
            <p:ph type="ctrTitle"/>
          </p:nvPr>
        </p:nvSpPr>
        <p:spPr>
          <a:xfrm>
            <a:off x="1012451" y="1274763"/>
            <a:ext cx="10452848" cy="2387600"/>
          </a:xfrm>
        </p:spPr>
        <p:txBody>
          <a:bodyPr/>
          <a:lstStyle/>
          <a:p>
            <a:r>
              <a:rPr lang="en-US" dirty="0"/>
              <a:t>Utility Rate Study Workshop</a:t>
            </a:r>
          </a:p>
        </p:txBody>
      </p:sp>
      <p:sp>
        <p:nvSpPr>
          <p:cNvPr id="7" name="Subtitle 6">
            <a:extLst>
              <a:ext uri="{FF2B5EF4-FFF2-40B4-BE49-F238E27FC236}">
                <a16:creationId xmlns:a16="http://schemas.microsoft.com/office/drawing/2014/main" id="{F811CD27-CFAD-428E-B45B-883DB4BB3C0C}"/>
              </a:ext>
            </a:extLst>
          </p:cNvPr>
          <p:cNvSpPr>
            <a:spLocks noGrp="1"/>
          </p:cNvSpPr>
          <p:nvPr>
            <p:ph type="subTitle" idx="1"/>
          </p:nvPr>
        </p:nvSpPr>
        <p:spPr>
          <a:xfrm>
            <a:off x="1524000" y="3916363"/>
            <a:ext cx="9144000" cy="629303"/>
          </a:xfrm>
        </p:spPr>
        <p:txBody>
          <a:bodyPr/>
          <a:lstStyle/>
          <a:p>
            <a:r>
              <a:rPr lang="en-US" dirty="0"/>
              <a:t>June 28, 2024</a:t>
            </a:r>
          </a:p>
          <a:p>
            <a:endParaRPr lang="en-US" dirty="0"/>
          </a:p>
          <a:p>
            <a:endParaRPr lang="en-US" dirty="0"/>
          </a:p>
        </p:txBody>
      </p:sp>
    </p:spTree>
    <p:extLst>
      <p:ext uri="{BB962C8B-B14F-4D97-AF65-F5344CB8AC3E}">
        <p14:creationId xmlns:p14="http://schemas.microsoft.com/office/powerpoint/2010/main" val="902155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319923" y="1419289"/>
            <a:ext cx="11594172" cy="5343461"/>
          </a:xfrm>
        </p:spPr>
        <p:txBody>
          <a:bodyPr>
            <a:normAutofit/>
          </a:bodyPr>
          <a:lstStyle/>
          <a:p>
            <a:pPr marL="228600" lvl="1">
              <a:spcBef>
                <a:spcPts val="0"/>
              </a:spcBef>
            </a:pPr>
            <a:r>
              <a:rPr lang="en-US" sz="2800" dirty="0"/>
              <a:t>SRF Loan Standard Language</a:t>
            </a:r>
          </a:p>
          <a:p>
            <a:pPr marL="796925" lvl="1" indent="-339725">
              <a:spcBef>
                <a:spcPts val="0"/>
              </a:spcBef>
              <a:spcAft>
                <a:spcPts val="975"/>
              </a:spcAft>
              <a:buFont typeface="Wingdings" panose="05000000000000000000" pitchFamily="2" charset="2"/>
              <a:buChar char="Ø"/>
            </a:pPr>
            <a:r>
              <a:rPr lang="en-US" sz="2300" dirty="0"/>
              <a:t>In the event the anticipated Pledged Revenues are shown by the Local Government's annual budget to be insufficient to make the Semiannual Loan Payments for such Fiscal Year when due, the Local Government </a:t>
            </a:r>
            <a:r>
              <a:rPr lang="en-US" sz="2300" u="sng" dirty="0"/>
              <a:t>shall include in such budget other legally available non-ad valorem funds which will be sufficient, together with the Pledged Revenues, to make the Semiannual Loan Payments. Such other legally available non-ad valorem funds shall be budgeted in the regular annual government budget and designated for the purpose provided by this Subsection</a:t>
            </a:r>
            <a:r>
              <a:rPr lang="en-US" sz="2300" dirty="0"/>
              <a:t>, and the Local Government shall collect such funds for application as provided herein</a:t>
            </a:r>
          </a:p>
        </p:txBody>
      </p:sp>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252609" y="0"/>
            <a:ext cx="7939391" cy="952706"/>
          </a:xfrm>
        </p:spPr>
        <p:txBody>
          <a:bodyPr>
            <a:noAutofit/>
          </a:bodyPr>
          <a:lstStyle/>
          <a:p>
            <a:pPr algn="ctr"/>
            <a:r>
              <a:rPr lang="en-US" sz="3000" dirty="0"/>
              <a:t>Town Charter Language and</a:t>
            </a:r>
            <a:br>
              <a:rPr lang="en-US" sz="3000" dirty="0"/>
            </a:br>
            <a:r>
              <a:rPr lang="en-US" sz="3000" dirty="0"/>
              <a:t>SRF Loan Standard Language (cont.)</a:t>
            </a:r>
          </a:p>
        </p:txBody>
      </p:sp>
      <p:sp>
        <p:nvSpPr>
          <p:cNvPr id="4" name="TextBox 3">
            <a:extLst>
              <a:ext uri="{FF2B5EF4-FFF2-40B4-BE49-F238E27FC236}">
                <a16:creationId xmlns:a16="http://schemas.microsoft.com/office/drawing/2014/main" id="{0CB5B9A9-E0CF-8A7F-2C62-55572C37C853}"/>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10</a:t>
            </a:fld>
            <a:endParaRPr lang="en-US" sz="1600" dirty="0"/>
          </a:p>
        </p:txBody>
      </p:sp>
    </p:spTree>
    <p:extLst>
      <p:ext uri="{BB962C8B-B14F-4D97-AF65-F5344CB8AC3E}">
        <p14:creationId xmlns:p14="http://schemas.microsoft.com/office/powerpoint/2010/main" val="2901441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304800" y="1549399"/>
            <a:ext cx="11091715" cy="5108575"/>
          </a:xfrm>
        </p:spPr>
        <p:txBody>
          <a:bodyPr>
            <a:normAutofit lnSpcReduction="10000"/>
          </a:bodyPr>
          <a:lstStyle/>
          <a:p>
            <a:r>
              <a:rPr lang="en-US" sz="2600" dirty="0"/>
              <a:t>Fiscal Year 2025 Operating Costs Other Than Manatee County Charges Are 14.4% Higher Than Projected in 2021 Rate Study and Are Anticipated to Continue Increasing</a:t>
            </a:r>
          </a:p>
          <a:p>
            <a:pPr marL="796925" lvl="1" indent="-339725">
              <a:buFont typeface="Wingdings" panose="05000000000000000000" pitchFamily="2" charset="2"/>
              <a:buChar char="Ø"/>
            </a:pPr>
            <a:r>
              <a:rPr lang="en-US" dirty="0"/>
              <a:t>Florida's Inflation Currently Outpacing National Trends</a:t>
            </a:r>
          </a:p>
          <a:p>
            <a:pPr marL="796925" lvl="1" indent="-339725">
              <a:buFont typeface="Wingdings" panose="05000000000000000000" pitchFamily="2" charset="2"/>
              <a:buChar char="Ø"/>
            </a:pPr>
            <a:r>
              <a:rPr lang="en-US" dirty="0"/>
              <a:t>Utility Has Limited Control Over Many Operating Costs (e.g., Electricity, Chemicals)</a:t>
            </a:r>
          </a:p>
          <a:p>
            <a:pPr marL="796925" lvl="1" indent="-339725">
              <a:buFont typeface="Wingdings" panose="05000000000000000000" pitchFamily="2" charset="2"/>
              <a:buChar char="Ø"/>
            </a:pPr>
            <a:r>
              <a:rPr lang="en-US" dirty="0"/>
              <a:t>Nationwide Issues With Filling Positions and Keeping Employees</a:t>
            </a:r>
          </a:p>
          <a:p>
            <a:pPr marL="1200150" lvl="2" indent="-285750">
              <a:buFont typeface="Courier New" panose="02070309020205020404" pitchFamily="49" charset="0"/>
              <a:buChar char="o"/>
            </a:pPr>
            <a:r>
              <a:rPr lang="en-US" sz="2200" dirty="0"/>
              <a:t>A Well-Trained, Experienced, and Sufficient Utility Staff Is Critical for Effectively Running Utility 24 Hours Per Day and 365 Days Per Year, for Maintaining Level of Service, and for Emergency Preparedness (e.g., Hurricanes)</a:t>
            </a:r>
          </a:p>
          <a:p>
            <a:pPr marL="796925" lvl="1" indent="-339725">
              <a:lnSpc>
                <a:spcPct val="100000"/>
              </a:lnSpc>
              <a:buFont typeface="Wingdings" panose="05000000000000000000" pitchFamily="2" charset="2"/>
              <a:buChar char="Ø"/>
            </a:pPr>
            <a:r>
              <a:rPr lang="en-US" dirty="0"/>
              <a:t>Due to Regulatory Environment, Utility Costs Normally Increase at a Higher Rate Than CPI</a:t>
            </a:r>
          </a:p>
          <a:p>
            <a:pPr marL="796925" lvl="1" indent="-339725">
              <a:lnSpc>
                <a:spcPct val="100000"/>
              </a:lnSpc>
              <a:buFont typeface="Wingdings" panose="05000000000000000000" pitchFamily="2" charset="2"/>
              <a:buChar char="Ø"/>
            </a:pPr>
            <a:r>
              <a:rPr lang="en-US" b="1" dirty="0"/>
              <a:t>Permanent Increases in Costs Must Ultimately Be Passed Through to Customers Through Rates</a:t>
            </a:r>
          </a:p>
          <a:p>
            <a:pPr marL="1200150" lvl="2" indent="-285750">
              <a:buFont typeface="Courier New" panose="02070309020205020404" pitchFamily="49" charset="0"/>
              <a:buChar char="o"/>
            </a:pPr>
            <a:endParaRPr lang="en-US" sz="2200" dirty="0"/>
          </a:p>
        </p:txBody>
      </p:sp>
      <p:sp>
        <p:nvSpPr>
          <p:cNvPr id="6" name="Title 2">
            <a:extLst>
              <a:ext uri="{FF2B5EF4-FFF2-40B4-BE49-F238E27FC236}">
                <a16:creationId xmlns:a16="http://schemas.microsoft.com/office/drawing/2014/main" id="{9EAE4092-9CAA-68EB-1894-D9A92C800F14}"/>
              </a:ext>
            </a:extLst>
          </p:cNvPr>
          <p:cNvSpPr>
            <a:spLocks noGrp="1"/>
          </p:cNvSpPr>
          <p:nvPr>
            <p:ph type="title"/>
          </p:nvPr>
        </p:nvSpPr>
        <p:spPr>
          <a:xfrm>
            <a:off x="4562475" y="200026"/>
            <a:ext cx="7410450" cy="607104"/>
          </a:xfrm>
        </p:spPr>
        <p:txBody>
          <a:bodyPr anchor="ctr">
            <a:noAutofit/>
          </a:bodyPr>
          <a:lstStyle/>
          <a:p>
            <a:r>
              <a:rPr lang="en-US" sz="3200" b="0" dirty="0"/>
              <a:t>Changes in Operating Costs Since</a:t>
            </a:r>
            <a:br>
              <a:rPr lang="en-US" sz="3200" b="0" dirty="0"/>
            </a:br>
            <a:r>
              <a:rPr lang="en-US" sz="3200" b="0" dirty="0"/>
              <a:t>Last Rate Study</a:t>
            </a:r>
          </a:p>
        </p:txBody>
      </p:sp>
      <p:sp>
        <p:nvSpPr>
          <p:cNvPr id="4" name="TextBox 3">
            <a:extLst>
              <a:ext uri="{FF2B5EF4-FFF2-40B4-BE49-F238E27FC236}">
                <a16:creationId xmlns:a16="http://schemas.microsoft.com/office/drawing/2014/main" id="{214060F1-0C8F-F0B7-EC6E-563D562A5F60}"/>
              </a:ext>
            </a:extLst>
          </p:cNvPr>
          <p:cNvSpPr txBox="1"/>
          <p:nvPr/>
        </p:nvSpPr>
        <p:spPr>
          <a:xfrm>
            <a:off x="11591925" y="6343649"/>
            <a:ext cx="447675" cy="338554"/>
          </a:xfrm>
          <a:prstGeom prst="rect">
            <a:avLst/>
          </a:prstGeom>
          <a:noFill/>
        </p:spPr>
        <p:txBody>
          <a:bodyPr wrap="square" rtlCol="0">
            <a:spAutoFit/>
          </a:bodyPr>
          <a:lstStyle/>
          <a:p>
            <a:fld id="{3A14F176-73A0-4060-B7AC-AF8FB20C4930}" type="slidenum">
              <a:rPr lang="en-US" sz="1600" smtClean="0"/>
              <a:t>11</a:t>
            </a:fld>
            <a:endParaRPr lang="en-US" sz="1600" dirty="0"/>
          </a:p>
        </p:txBody>
      </p:sp>
    </p:spTree>
    <p:extLst>
      <p:ext uri="{BB962C8B-B14F-4D97-AF65-F5344CB8AC3E}">
        <p14:creationId xmlns:p14="http://schemas.microsoft.com/office/powerpoint/2010/main" val="257447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304800" y="1549399"/>
            <a:ext cx="11091715" cy="5108575"/>
          </a:xfrm>
        </p:spPr>
        <p:txBody>
          <a:bodyPr>
            <a:normAutofit/>
          </a:bodyPr>
          <a:lstStyle/>
          <a:p>
            <a:r>
              <a:rPr lang="en-US" sz="2600" dirty="0"/>
              <a:t>Given Current Volatile Market Conditions, Recommend 200% All-In Debt Service Coverage Target</a:t>
            </a:r>
          </a:p>
          <a:p>
            <a:pPr marL="796925" lvl="1" indent="-339725">
              <a:buFont typeface="Wingdings" panose="05000000000000000000" pitchFamily="2" charset="2"/>
              <a:buChar char="Ø"/>
            </a:pPr>
            <a:r>
              <a:rPr lang="en-US" dirty="0"/>
              <a:t>Supported By Credit Rating Agencies and Town's Financial Advisor</a:t>
            </a:r>
          </a:p>
          <a:p>
            <a:pPr marL="1200150" lvl="2" indent="-285750">
              <a:buFont typeface="Courier New" panose="02070309020205020404" pitchFamily="49" charset="0"/>
              <a:buChar char="o"/>
              <a:tabLst>
                <a:tab pos="800100" algn="l"/>
                <a:tab pos="1200150" algn="l"/>
              </a:tabLst>
            </a:pPr>
            <a:r>
              <a:rPr lang="en-US" sz="2200" dirty="0"/>
              <a:t>Fitch Median for AA-Rated Utilities = 250%</a:t>
            </a:r>
          </a:p>
          <a:p>
            <a:pPr marL="796925" lvl="1" indent="-339725">
              <a:buFont typeface="Wingdings" panose="05000000000000000000" pitchFamily="2" charset="2"/>
              <a:buChar char="Ø"/>
            </a:pPr>
            <a:r>
              <a:rPr lang="en-US" dirty="0"/>
              <a:t>Provides More Assurance That Utility Will Meet Coverage Requirements</a:t>
            </a:r>
          </a:p>
          <a:p>
            <a:pPr marL="796925" lvl="1" indent="-339725">
              <a:buFont typeface="Wingdings" panose="05000000000000000000" pitchFamily="2" charset="2"/>
              <a:buChar char="Ø"/>
            </a:pPr>
            <a:r>
              <a:rPr lang="en-US" dirty="0"/>
              <a:t>Revenues After Payment of Operating Expenses and Debt Service Should Ideally Be at Least Equal to Annual Depreciation Expense (Annual "Wear and Tear" on System)</a:t>
            </a:r>
          </a:p>
          <a:p>
            <a:pPr marL="914400" lvl="2" indent="0">
              <a:buNone/>
            </a:pPr>
            <a:endParaRPr lang="en-US" sz="2200" dirty="0"/>
          </a:p>
        </p:txBody>
      </p:sp>
      <p:sp>
        <p:nvSpPr>
          <p:cNvPr id="6" name="Title 2">
            <a:extLst>
              <a:ext uri="{FF2B5EF4-FFF2-40B4-BE49-F238E27FC236}">
                <a16:creationId xmlns:a16="http://schemas.microsoft.com/office/drawing/2014/main" id="{9EAE4092-9CAA-68EB-1894-D9A92C800F14}"/>
              </a:ext>
            </a:extLst>
          </p:cNvPr>
          <p:cNvSpPr>
            <a:spLocks noGrp="1"/>
          </p:cNvSpPr>
          <p:nvPr>
            <p:ph type="title"/>
          </p:nvPr>
        </p:nvSpPr>
        <p:spPr>
          <a:xfrm>
            <a:off x="4562475" y="200026"/>
            <a:ext cx="7410450" cy="607104"/>
          </a:xfrm>
        </p:spPr>
        <p:txBody>
          <a:bodyPr anchor="ctr">
            <a:noAutofit/>
          </a:bodyPr>
          <a:lstStyle/>
          <a:p>
            <a:r>
              <a:rPr lang="en-US" sz="3200" b="0" dirty="0"/>
              <a:t>Need to Preserve</a:t>
            </a:r>
            <a:br>
              <a:rPr lang="en-US" sz="3200" b="0" dirty="0"/>
            </a:br>
            <a:r>
              <a:rPr lang="en-US" sz="3200" b="0" dirty="0"/>
              <a:t>Access to Capital Markets</a:t>
            </a:r>
          </a:p>
        </p:txBody>
      </p:sp>
      <p:pic>
        <p:nvPicPr>
          <p:cNvPr id="3" name="Picture 2">
            <a:extLst>
              <a:ext uri="{FF2B5EF4-FFF2-40B4-BE49-F238E27FC236}">
                <a16:creationId xmlns:a16="http://schemas.microsoft.com/office/drawing/2014/main" id="{84C32C64-E0EF-576A-61AF-1D16A2C6C7A7}"/>
              </a:ext>
            </a:extLst>
          </p:cNvPr>
          <p:cNvPicPr>
            <a:picLocks noChangeAspect="1"/>
          </p:cNvPicPr>
          <p:nvPr/>
        </p:nvPicPr>
        <p:blipFill>
          <a:blip r:embed="rId2"/>
          <a:stretch>
            <a:fillRect/>
          </a:stretch>
        </p:blipFill>
        <p:spPr>
          <a:xfrm>
            <a:off x="898055" y="5496665"/>
            <a:ext cx="10222564" cy="637435"/>
          </a:xfrm>
          <a:prstGeom prst="rect">
            <a:avLst/>
          </a:prstGeom>
        </p:spPr>
      </p:pic>
      <p:sp>
        <p:nvSpPr>
          <p:cNvPr id="5" name="TextBox 4">
            <a:extLst>
              <a:ext uri="{FF2B5EF4-FFF2-40B4-BE49-F238E27FC236}">
                <a16:creationId xmlns:a16="http://schemas.microsoft.com/office/drawing/2014/main" id="{198CB3A7-52C0-BAB5-9D1D-E0632C643DFC}"/>
              </a:ext>
            </a:extLst>
          </p:cNvPr>
          <p:cNvSpPr txBox="1"/>
          <p:nvPr/>
        </p:nvSpPr>
        <p:spPr>
          <a:xfrm>
            <a:off x="11591925" y="6343649"/>
            <a:ext cx="447675" cy="338554"/>
          </a:xfrm>
          <a:prstGeom prst="rect">
            <a:avLst/>
          </a:prstGeom>
          <a:noFill/>
        </p:spPr>
        <p:txBody>
          <a:bodyPr wrap="square" rtlCol="0">
            <a:spAutoFit/>
          </a:bodyPr>
          <a:lstStyle/>
          <a:p>
            <a:fld id="{3A14F176-73A0-4060-B7AC-AF8FB20C4930}" type="slidenum">
              <a:rPr lang="en-US" sz="1600" smtClean="0"/>
              <a:t>12</a:t>
            </a:fld>
            <a:endParaRPr lang="en-US" sz="1600" dirty="0"/>
          </a:p>
        </p:txBody>
      </p:sp>
    </p:spTree>
    <p:extLst>
      <p:ext uri="{BB962C8B-B14F-4D97-AF65-F5344CB8AC3E}">
        <p14:creationId xmlns:p14="http://schemas.microsoft.com/office/powerpoint/2010/main" val="42335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838200" y="1503408"/>
            <a:ext cx="10515600" cy="673735"/>
          </a:xfrm>
        </p:spPr>
        <p:txBody>
          <a:bodyPr/>
          <a:lstStyle/>
          <a:p>
            <a:r>
              <a:rPr lang="en-US" dirty="0"/>
              <a:t>Projected Need to Adjust Rates to Keep Utility Sustainable</a:t>
            </a:r>
          </a:p>
        </p:txBody>
      </p:sp>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p:txBody>
          <a:bodyPr>
            <a:normAutofit/>
          </a:bodyPr>
          <a:lstStyle/>
          <a:p>
            <a:r>
              <a:rPr lang="en-US" sz="4200" dirty="0"/>
              <a:t>Revenue Requirements Analysis</a:t>
            </a:r>
          </a:p>
        </p:txBody>
      </p:sp>
      <p:pic>
        <p:nvPicPr>
          <p:cNvPr id="6" name="Picture 5">
            <a:extLst>
              <a:ext uri="{FF2B5EF4-FFF2-40B4-BE49-F238E27FC236}">
                <a16:creationId xmlns:a16="http://schemas.microsoft.com/office/drawing/2014/main" id="{13B362DC-6998-9C3A-A13C-0F0A9B8AD451}"/>
              </a:ext>
            </a:extLst>
          </p:cNvPr>
          <p:cNvPicPr>
            <a:picLocks noChangeAspect="1"/>
          </p:cNvPicPr>
          <p:nvPr/>
        </p:nvPicPr>
        <p:blipFill>
          <a:blip r:embed="rId2"/>
          <a:stretch>
            <a:fillRect/>
          </a:stretch>
        </p:blipFill>
        <p:spPr>
          <a:xfrm>
            <a:off x="2352373" y="2177143"/>
            <a:ext cx="7315804" cy="4242707"/>
          </a:xfrm>
          <a:prstGeom prst="rect">
            <a:avLst/>
          </a:prstGeom>
          <a:ln>
            <a:solidFill>
              <a:schemeClr val="tx1"/>
            </a:solidFill>
          </a:ln>
        </p:spPr>
      </p:pic>
      <p:sp>
        <p:nvSpPr>
          <p:cNvPr id="5" name="TextBox 4">
            <a:extLst>
              <a:ext uri="{FF2B5EF4-FFF2-40B4-BE49-F238E27FC236}">
                <a16:creationId xmlns:a16="http://schemas.microsoft.com/office/drawing/2014/main" id="{731B3492-89B2-6918-355F-61D5D3A6D7CD}"/>
              </a:ext>
            </a:extLst>
          </p:cNvPr>
          <p:cNvSpPr txBox="1"/>
          <p:nvPr/>
        </p:nvSpPr>
        <p:spPr>
          <a:xfrm>
            <a:off x="11591925" y="6343649"/>
            <a:ext cx="447675" cy="338554"/>
          </a:xfrm>
          <a:prstGeom prst="rect">
            <a:avLst/>
          </a:prstGeom>
          <a:noFill/>
        </p:spPr>
        <p:txBody>
          <a:bodyPr wrap="square" rtlCol="0">
            <a:spAutoFit/>
          </a:bodyPr>
          <a:lstStyle/>
          <a:p>
            <a:fld id="{3A14F176-73A0-4060-B7AC-AF8FB20C4930}" type="slidenum">
              <a:rPr lang="en-US" sz="1600" smtClean="0"/>
              <a:t>13</a:t>
            </a:fld>
            <a:endParaRPr lang="en-US" sz="1600" dirty="0"/>
          </a:p>
        </p:txBody>
      </p:sp>
    </p:spTree>
    <p:extLst>
      <p:ext uri="{BB962C8B-B14F-4D97-AF65-F5344CB8AC3E}">
        <p14:creationId xmlns:p14="http://schemas.microsoft.com/office/powerpoint/2010/main" val="400137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100661" y="136525"/>
            <a:ext cx="8091340" cy="715529"/>
          </a:xfrm>
        </p:spPr>
        <p:txBody>
          <a:bodyPr anchor="ctr">
            <a:normAutofit/>
          </a:bodyPr>
          <a:lstStyle/>
          <a:p>
            <a:r>
              <a:rPr lang="en-US" b="0" dirty="0"/>
              <a:t>Financial Risks of Not Adjusting Rates</a:t>
            </a:r>
          </a:p>
        </p:txBody>
      </p:sp>
      <p:sp>
        <p:nvSpPr>
          <p:cNvPr id="10" name="Content Placeholder 1">
            <a:extLst>
              <a:ext uri="{FF2B5EF4-FFF2-40B4-BE49-F238E27FC236}">
                <a16:creationId xmlns:a16="http://schemas.microsoft.com/office/drawing/2014/main" id="{BD3A6B23-4765-4249-BE68-9D47E0AB8D91}"/>
              </a:ext>
            </a:extLst>
          </p:cNvPr>
          <p:cNvSpPr>
            <a:spLocks noGrp="1"/>
          </p:cNvSpPr>
          <p:nvPr>
            <p:ph sz="half" idx="1"/>
          </p:nvPr>
        </p:nvSpPr>
        <p:spPr>
          <a:xfrm>
            <a:off x="490194" y="1533196"/>
            <a:ext cx="5835192" cy="5324804"/>
          </a:xfrm>
        </p:spPr>
        <p:txBody>
          <a:bodyPr>
            <a:normAutofit fontScale="92500" lnSpcReduction="10000"/>
          </a:bodyPr>
          <a:lstStyle/>
          <a:p>
            <a:r>
              <a:rPr lang="en-US" sz="2400" dirty="0"/>
              <a:t>Inability to Issue New Debt for Critical Capital Needs</a:t>
            </a:r>
          </a:p>
          <a:p>
            <a:pPr marL="0" indent="0">
              <a:buNone/>
            </a:pPr>
            <a:endParaRPr lang="en-US" sz="1300" dirty="0"/>
          </a:p>
          <a:p>
            <a:r>
              <a:rPr lang="en-US" sz="2400" dirty="0"/>
              <a:t>Inability to Fund All Revenue Requirements, Fund Capital Program, and Meet Financial Targets</a:t>
            </a:r>
          </a:p>
          <a:p>
            <a:pPr marL="457200" lvl="1" indent="0">
              <a:buNone/>
            </a:pPr>
            <a:endParaRPr lang="en-US" sz="1300" dirty="0"/>
          </a:p>
          <a:p>
            <a:pPr marL="228600" lvl="1">
              <a:spcBef>
                <a:spcPts val="1000"/>
              </a:spcBef>
            </a:pPr>
            <a:r>
              <a:rPr lang="en-US" dirty="0"/>
              <a:t>User Rates Will Be Even Higher in the Future</a:t>
            </a:r>
          </a:p>
          <a:p>
            <a:pPr marL="631825" lvl="1" indent="-349250">
              <a:buFont typeface="Wingdings" panose="05000000000000000000" pitchFamily="2" charset="2"/>
              <a:buChar char="Ø"/>
            </a:pPr>
            <a:r>
              <a:rPr lang="en-US" sz="2200" dirty="0"/>
              <a:t>Capital Needs for Utility Will Not Go Away, But Will Be More Expensive to Address in the Future; Risk of Future Fines and Consent Orders If Infrastructure Failures Cause Pollution or Utility Does Not Comply With Regulatory Requirements</a:t>
            </a:r>
          </a:p>
          <a:p>
            <a:pPr marL="631825" lvl="1" indent="-349250">
              <a:buFont typeface="Wingdings" panose="05000000000000000000" pitchFamily="2" charset="2"/>
              <a:buChar char="Ø"/>
            </a:pPr>
            <a:r>
              <a:rPr lang="en-US" sz="2200" dirty="0"/>
              <a:t>Inflation in Operating and Construction Costs Continues to Affect System Costs to Provide Service</a:t>
            </a:r>
          </a:p>
        </p:txBody>
      </p:sp>
      <p:pic>
        <p:nvPicPr>
          <p:cNvPr id="6" name="Picture 5">
            <a:extLst>
              <a:ext uri="{FF2B5EF4-FFF2-40B4-BE49-F238E27FC236}">
                <a16:creationId xmlns:a16="http://schemas.microsoft.com/office/drawing/2014/main" id="{EF900F5A-5729-3D3C-935E-D4AE21B94064}"/>
              </a:ext>
            </a:extLst>
          </p:cNvPr>
          <p:cNvPicPr>
            <a:picLocks noChangeAspect="1"/>
          </p:cNvPicPr>
          <p:nvPr/>
        </p:nvPicPr>
        <p:blipFill>
          <a:blip r:embed="rId2"/>
          <a:stretch>
            <a:fillRect/>
          </a:stretch>
        </p:blipFill>
        <p:spPr>
          <a:xfrm>
            <a:off x="6734616" y="4095569"/>
            <a:ext cx="4728378" cy="2625906"/>
          </a:xfrm>
          <a:prstGeom prst="rect">
            <a:avLst/>
          </a:prstGeom>
          <a:ln>
            <a:solidFill>
              <a:schemeClr val="tx1"/>
            </a:solidFill>
          </a:ln>
        </p:spPr>
      </p:pic>
      <p:pic>
        <p:nvPicPr>
          <p:cNvPr id="4" name="Picture 3">
            <a:extLst>
              <a:ext uri="{FF2B5EF4-FFF2-40B4-BE49-F238E27FC236}">
                <a16:creationId xmlns:a16="http://schemas.microsoft.com/office/drawing/2014/main" id="{3561E9D2-5C44-852A-8728-5CF1F1A28B56}"/>
              </a:ext>
            </a:extLst>
          </p:cNvPr>
          <p:cNvPicPr>
            <a:picLocks noChangeAspect="1"/>
          </p:cNvPicPr>
          <p:nvPr/>
        </p:nvPicPr>
        <p:blipFill>
          <a:blip r:embed="rId3"/>
          <a:stretch>
            <a:fillRect/>
          </a:stretch>
        </p:blipFill>
        <p:spPr>
          <a:xfrm>
            <a:off x="6734616" y="1469663"/>
            <a:ext cx="4728378" cy="2625906"/>
          </a:xfrm>
          <a:prstGeom prst="rect">
            <a:avLst/>
          </a:prstGeom>
          <a:ln>
            <a:solidFill>
              <a:schemeClr val="tx1"/>
            </a:solidFill>
          </a:ln>
        </p:spPr>
      </p:pic>
      <p:sp>
        <p:nvSpPr>
          <p:cNvPr id="5" name="TextBox 4">
            <a:extLst>
              <a:ext uri="{FF2B5EF4-FFF2-40B4-BE49-F238E27FC236}">
                <a16:creationId xmlns:a16="http://schemas.microsoft.com/office/drawing/2014/main" id="{964B747D-6D8B-E1F3-DC2C-368214B47938}"/>
              </a:ext>
            </a:extLst>
          </p:cNvPr>
          <p:cNvSpPr txBox="1"/>
          <p:nvPr/>
        </p:nvSpPr>
        <p:spPr>
          <a:xfrm>
            <a:off x="11591925" y="6343649"/>
            <a:ext cx="447675" cy="338554"/>
          </a:xfrm>
          <a:prstGeom prst="rect">
            <a:avLst/>
          </a:prstGeom>
          <a:noFill/>
        </p:spPr>
        <p:txBody>
          <a:bodyPr wrap="square" rtlCol="0">
            <a:spAutoFit/>
          </a:bodyPr>
          <a:lstStyle/>
          <a:p>
            <a:fld id="{3A14F176-73A0-4060-B7AC-AF8FB20C4930}" type="slidenum">
              <a:rPr lang="en-US" sz="1600" smtClean="0"/>
              <a:t>14</a:t>
            </a:fld>
            <a:endParaRPr lang="en-US" sz="1600" dirty="0"/>
          </a:p>
        </p:txBody>
      </p:sp>
    </p:spTree>
    <p:extLst>
      <p:ext uri="{BB962C8B-B14F-4D97-AF65-F5344CB8AC3E}">
        <p14:creationId xmlns:p14="http://schemas.microsoft.com/office/powerpoint/2010/main" val="398855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270342" y="136525"/>
            <a:ext cx="7331651" cy="715529"/>
          </a:xfrm>
        </p:spPr>
        <p:txBody>
          <a:bodyPr anchor="ctr">
            <a:normAutofit/>
          </a:bodyPr>
          <a:lstStyle/>
          <a:p>
            <a:r>
              <a:rPr lang="en-US" sz="4400" b="0" dirty="0"/>
              <a:t>Rate Plan Options</a:t>
            </a:r>
          </a:p>
        </p:txBody>
      </p:sp>
      <p:sp>
        <p:nvSpPr>
          <p:cNvPr id="2" name="Content Placeholder 1">
            <a:extLst>
              <a:ext uri="{FF2B5EF4-FFF2-40B4-BE49-F238E27FC236}">
                <a16:creationId xmlns:a16="http://schemas.microsoft.com/office/drawing/2014/main" id="{EDCDB0B1-7420-448F-AE2A-5A13F72DBDFD}"/>
              </a:ext>
            </a:extLst>
          </p:cNvPr>
          <p:cNvSpPr>
            <a:spLocks noGrp="1"/>
          </p:cNvSpPr>
          <p:nvPr>
            <p:ph sz="half" idx="1"/>
          </p:nvPr>
        </p:nvSpPr>
        <p:spPr>
          <a:xfrm>
            <a:off x="251257" y="1533196"/>
            <a:ext cx="3849303" cy="5324804"/>
          </a:xfrm>
        </p:spPr>
        <p:txBody>
          <a:bodyPr>
            <a:normAutofit fontScale="85000" lnSpcReduction="20000"/>
          </a:bodyPr>
          <a:lstStyle/>
          <a:p>
            <a:r>
              <a:rPr lang="en-US" sz="2500" dirty="0"/>
              <a:t>Best Financial Management Practices: Smaller, Incremental Increases Over Time Help to Avoid Future "Rate Shock" and Higher "Catch Up" Rate Increases</a:t>
            </a:r>
          </a:p>
          <a:p>
            <a:pPr marL="457200" lvl="1" indent="0">
              <a:buNone/>
            </a:pPr>
            <a:endParaRPr lang="en-US" sz="1300" dirty="0"/>
          </a:p>
          <a:p>
            <a:pPr marL="228600" lvl="1">
              <a:spcBef>
                <a:spcPts val="1000"/>
              </a:spcBef>
            </a:pPr>
            <a:r>
              <a:rPr lang="en-US" sz="2500" dirty="0"/>
              <a:t>Recommend Adoption of Five (5) Years of Rate Adjustments</a:t>
            </a:r>
          </a:p>
          <a:p>
            <a:pPr marL="631825" lvl="1" indent="-349250">
              <a:buFont typeface="Wingdings" panose="05000000000000000000" pitchFamily="2" charset="2"/>
              <a:buChar char="Ø"/>
            </a:pPr>
            <a:r>
              <a:rPr lang="en-US" sz="2200" dirty="0"/>
              <a:t>Lenders and / or Credit Rating Agencies Want to See That Plan to Support Debt Has Been Adopted</a:t>
            </a:r>
            <a:endParaRPr lang="en-US" sz="1300" dirty="0"/>
          </a:p>
          <a:p>
            <a:pPr marL="339725" indent="-339725">
              <a:buFont typeface="Wingdings" panose="05000000000000000000" pitchFamily="2" charset="2"/>
              <a:buChar char="Ø"/>
            </a:pPr>
            <a:r>
              <a:rPr lang="en-US" sz="2500" dirty="0"/>
              <a:t>Recommend Performing Another Financial Checkup or Rate Review at Least Once Every Three Years, or If Circumstances Change Significantly</a:t>
            </a:r>
          </a:p>
        </p:txBody>
      </p:sp>
      <p:sp>
        <p:nvSpPr>
          <p:cNvPr id="7" name="TextBox 6">
            <a:extLst>
              <a:ext uri="{FF2B5EF4-FFF2-40B4-BE49-F238E27FC236}">
                <a16:creationId xmlns:a16="http://schemas.microsoft.com/office/drawing/2014/main" id="{CCE6B0F5-02C7-56CA-7518-339D742BE301}"/>
              </a:ext>
            </a:extLst>
          </p:cNvPr>
          <p:cNvSpPr txBox="1"/>
          <p:nvPr/>
        </p:nvSpPr>
        <p:spPr>
          <a:xfrm>
            <a:off x="11591925" y="6343649"/>
            <a:ext cx="447675" cy="338554"/>
          </a:xfrm>
          <a:prstGeom prst="rect">
            <a:avLst/>
          </a:prstGeom>
          <a:noFill/>
        </p:spPr>
        <p:txBody>
          <a:bodyPr wrap="square" rtlCol="0">
            <a:spAutoFit/>
          </a:bodyPr>
          <a:lstStyle/>
          <a:p>
            <a:fld id="{3A14F176-73A0-4060-B7AC-AF8FB20C4930}" type="slidenum">
              <a:rPr lang="en-US" sz="1600" smtClean="0"/>
              <a:t>15</a:t>
            </a:fld>
            <a:endParaRPr lang="en-US" sz="1600" dirty="0"/>
          </a:p>
        </p:txBody>
      </p:sp>
      <p:pic>
        <p:nvPicPr>
          <p:cNvPr id="4" name="Picture 3">
            <a:extLst>
              <a:ext uri="{FF2B5EF4-FFF2-40B4-BE49-F238E27FC236}">
                <a16:creationId xmlns:a16="http://schemas.microsoft.com/office/drawing/2014/main" id="{B5C7C5A8-BC66-B8D8-0A09-A2F137D68564}"/>
              </a:ext>
            </a:extLst>
          </p:cNvPr>
          <p:cNvPicPr>
            <a:picLocks noChangeAspect="1"/>
          </p:cNvPicPr>
          <p:nvPr/>
        </p:nvPicPr>
        <p:blipFill>
          <a:blip r:embed="rId2"/>
          <a:stretch>
            <a:fillRect/>
          </a:stretch>
        </p:blipFill>
        <p:spPr>
          <a:xfrm>
            <a:off x="4527049" y="1351123"/>
            <a:ext cx="7128786" cy="5370352"/>
          </a:xfrm>
          <a:prstGeom prst="rect">
            <a:avLst/>
          </a:prstGeom>
        </p:spPr>
      </p:pic>
    </p:spTree>
    <p:extLst>
      <p:ext uri="{BB962C8B-B14F-4D97-AF65-F5344CB8AC3E}">
        <p14:creationId xmlns:p14="http://schemas.microsoft.com/office/powerpoint/2010/main" val="2865486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286794" y="136525"/>
            <a:ext cx="7315199" cy="715529"/>
          </a:xfrm>
        </p:spPr>
        <p:txBody>
          <a:bodyPr anchor="ctr">
            <a:normAutofit/>
          </a:bodyPr>
          <a:lstStyle/>
          <a:p>
            <a:r>
              <a:rPr lang="en-US" sz="4400" b="0" dirty="0"/>
              <a:t>Projected Financial Position</a:t>
            </a:r>
          </a:p>
        </p:txBody>
      </p:sp>
      <p:pic>
        <p:nvPicPr>
          <p:cNvPr id="9" name="Picture 8">
            <a:extLst>
              <a:ext uri="{FF2B5EF4-FFF2-40B4-BE49-F238E27FC236}">
                <a16:creationId xmlns:a16="http://schemas.microsoft.com/office/drawing/2014/main" id="{96FF2AB2-FF44-5262-95F1-6DDB06BCB8F1}"/>
              </a:ext>
            </a:extLst>
          </p:cNvPr>
          <p:cNvPicPr>
            <a:picLocks noChangeAspect="1"/>
          </p:cNvPicPr>
          <p:nvPr/>
        </p:nvPicPr>
        <p:blipFill>
          <a:blip r:embed="rId2"/>
          <a:stretch>
            <a:fillRect/>
          </a:stretch>
        </p:blipFill>
        <p:spPr>
          <a:xfrm>
            <a:off x="661238" y="2378178"/>
            <a:ext cx="5834378" cy="3383573"/>
          </a:xfrm>
          <a:prstGeom prst="rect">
            <a:avLst/>
          </a:prstGeom>
          <a:ln>
            <a:solidFill>
              <a:schemeClr val="tx1"/>
            </a:solidFill>
          </a:ln>
        </p:spPr>
      </p:pic>
      <p:pic>
        <p:nvPicPr>
          <p:cNvPr id="11" name="Picture 10">
            <a:extLst>
              <a:ext uri="{FF2B5EF4-FFF2-40B4-BE49-F238E27FC236}">
                <a16:creationId xmlns:a16="http://schemas.microsoft.com/office/drawing/2014/main" id="{79FF4C62-702D-8168-B37C-A54B66D2BBCF}"/>
              </a:ext>
            </a:extLst>
          </p:cNvPr>
          <p:cNvPicPr>
            <a:picLocks noChangeAspect="1"/>
          </p:cNvPicPr>
          <p:nvPr/>
        </p:nvPicPr>
        <p:blipFill>
          <a:blip r:embed="rId3"/>
          <a:stretch>
            <a:fillRect/>
          </a:stretch>
        </p:blipFill>
        <p:spPr>
          <a:xfrm>
            <a:off x="6567334" y="4073109"/>
            <a:ext cx="4876802" cy="2735891"/>
          </a:xfrm>
          <a:prstGeom prst="rect">
            <a:avLst/>
          </a:prstGeom>
          <a:ln>
            <a:solidFill>
              <a:schemeClr val="tx1"/>
            </a:solidFill>
          </a:ln>
        </p:spPr>
      </p:pic>
      <p:pic>
        <p:nvPicPr>
          <p:cNvPr id="2" name="Picture 1">
            <a:extLst>
              <a:ext uri="{FF2B5EF4-FFF2-40B4-BE49-F238E27FC236}">
                <a16:creationId xmlns:a16="http://schemas.microsoft.com/office/drawing/2014/main" id="{D016A67E-D347-DA0B-AC10-739075EC1B2B}"/>
              </a:ext>
            </a:extLst>
          </p:cNvPr>
          <p:cNvPicPr>
            <a:picLocks noChangeAspect="1"/>
          </p:cNvPicPr>
          <p:nvPr/>
        </p:nvPicPr>
        <p:blipFill>
          <a:blip r:embed="rId4"/>
          <a:stretch>
            <a:fillRect/>
          </a:stretch>
        </p:blipFill>
        <p:spPr>
          <a:xfrm>
            <a:off x="6572846" y="1409700"/>
            <a:ext cx="4871290" cy="2660264"/>
          </a:xfrm>
          <a:prstGeom prst="rect">
            <a:avLst/>
          </a:prstGeom>
          <a:ln>
            <a:solidFill>
              <a:schemeClr val="tx1"/>
            </a:solidFill>
          </a:ln>
        </p:spPr>
      </p:pic>
    </p:spTree>
    <p:extLst>
      <p:ext uri="{BB962C8B-B14F-4D97-AF65-F5344CB8AC3E}">
        <p14:creationId xmlns:p14="http://schemas.microsoft.com/office/powerpoint/2010/main" val="1534701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524919" y="128377"/>
            <a:ext cx="7315199" cy="715529"/>
          </a:xfrm>
        </p:spPr>
        <p:txBody>
          <a:bodyPr anchor="ctr">
            <a:noAutofit/>
          </a:bodyPr>
          <a:lstStyle/>
          <a:p>
            <a:r>
              <a:rPr lang="en-US" b="0" dirty="0"/>
              <a:t>Projected Financial Position (cont.)</a:t>
            </a:r>
          </a:p>
        </p:txBody>
      </p:sp>
      <p:pic>
        <p:nvPicPr>
          <p:cNvPr id="4" name="Picture 3">
            <a:extLst>
              <a:ext uri="{FF2B5EF4-FFF2-40B4-BE49-F238E27FC236}">
                <a16:creationId xmlns:a16="http://schemas.microsoft.com/office/drawing/2014/main" id="{BB96CD32-38BD-89C1-FCF2-6A4A49488334}"/>
              </a:ext>
            </a:extLst>
          </p:cNvPr>
          <p:cNvPicPr>
            <a:picLocks noChangeAspect="1"/>
          </p:cNvPicPr>
          <p:nvPr/>
        </p:nvPicPr>
        <p:blipFill>
          <a:blip r:embed="rId2"/>
          <a:stretch>
            <a:fillRect/>
          </a:stretch>
        </p:blipFill>
        <p:spPr>
          <a:xfrm>
            <a:off x="1452281" y="1541929"/>
            <a:ext cx="9161634" cy="4903694"/>
          </a:xfrm>
          <a:prstGeom prst="rect">
            <a:avLst/>
          </a:prstGeom>
          <a:ln>
            <a:solidFill>
              <a:schemeClr val="tx1"/>
            </a:solidFill>
          </a:ln>
        </p:spPr>
      </p:pic>
      <p:sp>
        <p:nvSpPr>
          <p:cNvPr id="6" name="TextBox 5">
            <a:extLst>
              <a:ext uri="{FF2B5EF4-FFF2-40B4-BE49-F238E27FC236}">
                <a16:creationId xmlns:a16="http://schemas.microsoft.com/office/drawing/2014/main" id="{2F770DDE-F654-051A-3357-002414247F4D}"/>
              </a:ext>
            </a:extLst>
          </p:cNvPr>
          <p:cNvSpPr txBox="1"/>
          <p:nvPr/>
        </p:nvSpPr>
        <p:spPr>
          <a:xfrm>
            <a:off x="11591925" y="6343649"/>
            <a:ext cx="447675" cy="338554"/>
          </a:xfrm>
          <a:prstGeom prst="rect">
            <a:avLst/>
          </a:prstGeom>
          <a:noFill/>
        </p:spPr>
        <p:txBody>
          <a:bodyPr wrap="square" rtlCol="0">
            <a:spAutoFit/>
          </a:bodyPr>
          <a:lstStyle/>
          <a:p>
            <a:fld id="{3A14F176-73A0-4060-B7AC-AF8FB20C4930}" type="slidenum">
              <a:rPr lang="en-US" sz="1600" smtClean="0"/>
              <a:t>17</a:t>
            </a:fld>
            <a:endParaRPr lang="en-US" sz="1600" dirty="0"/>
          </a:p>
        </p:txBody>
      </p:sp>
    </p:spTree>
    <p:extLst>
      <p:ext uri="{BB962C8B-B14F-4D97-AF65-F5344CB8AC3E}">
        <p14:creationId xmlns:p14="http://schemas.microsoft.com/office/powerpoint/2010/main" val="4146989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286794" y="136525"/>
            <a:ext cx="7814130" cy="715529"/>
          </a:xfrm>
        </p:spPr>
        <p:txBody>
          <a:bodyPr anchor="ctr">
            <a:normAutofit fontScale="90000"/>
          </a:bodyPr>
          <a:lstStyle/>
          <a:p>
            <a:r>
              <a:rPr lang="en-US" b="0" dirty="0"/>
              <a:t>User Rate Comparison –</a:t>
            </a:r>
            <a:br>
              <a:rPr lang="en-US" b="0" dirty="0"/>
            </a:br>
            <a:r>
              <a:rPr lang="en-US" b="0" dirty="0"/>
              <a:t>5,000 Gallons of Monthly Usage</a:t>
            </a:r>
          </a:p>
        </p:txBody>
      </p:sp>
      <p:sp>
        <p:nvSpPr>
          <p:cNvPr id="10" name="Text Box 2">
            <a:extLst>
              <a:ext uri="{FF2B5EF4-FFF2-40B4-BE49-F238E27FC236}">
                <a16:creationId xmlns:a16="http://schemas.microsoft.com/office/drawing/2014/main" id="{759EFD5B-6BDF-4AD0-A0BC-FB3099613DA3}"/>
              </a:ext>
            </a:extLst>
          </p:cNvPr>
          <p:cNvSpPr txBox="1">
            <a:spLocks noChangeArrowheads="1"/>
          </p:cNvSpPr>
          <p:nvPr/>
        </p:nvSpPr>
        <p:spPr bwMode="auto">
          <a:xfrm>
            <a:off x="91075" y="6274735"/>
            <a:ext cx="11681825" cy="446740"/>
          </a:xfrm>
          <a:prstGeom prst="rect">
            <a:avLst/>
          </a:prstGeom>
          <a:noFill/>
          <a:ln w="12700">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31775" indent="-231775"/>
            <a:r>
              <a:rPr lang="en-US" sz="1200" b="1" dirty="0">
                <a:solidFill>
                  <a:srgbClr val="002A7E"/>
                </a:solidFill>
                <a:latin typeface="Times New Roman"/>
                <a:cs typeface="Times New Roman"/>
              </a:rPr>
              <a:t>[</a:t>
            </a:r>
            <a:r>
              <a:rPr lang="en-US" sz="1200" b="1" i="0" strike="noStrike" dirty="0">
                <a:solidFill>
                  <a:srgbClr val="002A7E"/>
                </a:solidFill>
                <a:latin typeface="Times New Roman"/>
                <a:cs typeface="Times New Roman"/>
              </a:rPr>
              <a:t>*] </a:t>
            </a:r>
            <a:r>
              <a:rPr lang="en-US" sz="1200" b="1" dirty="0">
                <a:solidFill>
                  <a:srgbClr val="002A7E"/>
                </a:solidFill>
                <a:latin typeface="Arial" panose="020B0604020202020204" pitchFamily="34" charset="0"/>
                <a:cs typeface="Arial" panose="020B0604020202020204" pitchFamily="34" charset="0"/>
              </a:rPr>
              <a:t>Utility is currently involved in a rate study, is planning to conduct a rate study, or plans to implement a rate revision or price index / pass-through adjustment within the next twelve months following the comparison preparation date</a:t>
            </a:r>
            <a:endParaRPr lang="en-US" sz="1200" b="1" i="0" strike="noStrike" dirty="0">
              <a:solidFill>
                <a:srgbClr val="000000"/>
              </a:solidFill>
              <a:latin typeface="Times New Roman"/>
              <a:cs typeface="Times New Roman"/>
            </a:endParaRPr>
          </a:p>
        </p:txBody>
      </p:sp>
      <p:sp>
        <p:nvSpPr>
          <p:cNvPr id="4" name="TextBox 3">
            <a:extLst>
              <a:ext uri="{FF2B5EF4-FFF2-40B4-BE49-F238E27FC236}">
                <a16:creationId xmlns:a16="http://schemas.microsoft.com/office/drawing/2014/main" id="{DDD1B931-00BD-478A-B94E-C478A08732C9}"/>
              </a:ext>
            </a:extLst>
          </p:cNvPr>
          <p:cNvSpPr txBox="1"/>
          <p:nvPr/>
        </p:nvSpPr>
        <p:spPr>
          <a:xfrm>
            <a:off x="1330960" y="1463912"/>
            <a:ext cx="4897120" cy="307777"/>
          </a:xfrm>
          <a:prstGeom prst="rect">
            <a:avLst/>
          </a:prstGeom>
          <a:noFill/>
        </p:spPr>
        <p:txBody>
          <a:bodyPr wrap="square" rtlCol="0">
            <a:spAutoFit/>
          </a:bodyPr>
          <a:lstStyle/>
          <a:p>
            <a:r>
              <a:rPr lang="en-US" sz="1400" b="1" dirty="0">
                <a:solidFill>
                  <a:srgbClr val="000066"/>
                </a:solidFill>
              </a:rPr>
              <a:t>Bills Under Rates Effective in June 2024</a:t>
            </a:r>
          </a:p>
        </p:txBody>
      </p:sp>
      <p:pic>
        <p:nvPicPr>
          <p:cNvPr id="2" name="Picture 1">
            <a:extLst>
              <a:ext uri="{FF2B5EF4-FFF2-40B4-BE49-F238E27FC236}">
                <a16:creationId xmlns:a16="http://schemas.microsoft.com/office/drawing/2014/main" id="{0F46D26D-C156-2DE8-49C0-9C5A4C017A14}"/>
              </a:ext>
            </a:extLst>
          </p:cNvPr>
          <p:cNvPicPr>
            <a:picLocks noChangeAspect="1"/>
          </p:cNvPicPr>
          <p:nvPr/>
        </p:nvPicPr>
        <p:blipFill>
          <a:blip r:embed="rId3"/>
          <a:stretch>
            <a:fillRect/>
          </a:stretch>
        </p:blipFill>
        <p:spPr>
          <a:xfrm>
            <a:off x="91076" y="1323976"/>
            <a:ext cx="12100924" cy="5048250"/>
          </a:xfrm>
          <a:prstGeom prst="rect">
            <a:avLst/>
          </a:prstGeom>
        </p:spPr>
      </p:pic>
      <p:sp>
        <p:nvSpPr>
          <p:cNvPr id="7" name="TextBox 6">
            <a:extLst>
              <a:ext uri="{FF2B5EF4-FFF2-40B4-BE49-F238E27FC236}">
                <a16:creationId xmlns:a16="http://schemas.microsoft.com/office/drawing/2014/main" id="{757494E4-E9F5-7098-AE75-6589BBD60BB9}"/>
              </a:ext>
            </a:extLst>
          </p:cNvPr>
          <p:cNvSpPr txBox="1"/>
          <p:nvPr/>
        </p:nvSpPr>
        <p:spPr>
          <a:xfrm>
            <a:off x="11591925" y="6343649"/>
            <a:ext cx="447675" cy="338554"/>
          </a:xfrm>
          <a:prstGeom prst="rect">
            <a:avLst/>
          </a:prstGeom>
          <a:noFill/>
        </p:spPr>
        <p:txBody>
          <a:bodyPr wrap="square" rtlCol="0">
            <a:spAutoFit/>
          </a:bodyPr>
          <a:lstStyle/>
          <a:p>
            <a:fld id="{3A14F176-73A0-4060-B7AC-AF8FB20C4930}" type="slidenum">
              <a:rPr lang="en-US" sz="1600" smtClean="0"/>
              <a:t>18</a:t>
            </a:fld>
            <a:endParaRPr lang="en-US" sz="1600" dirty="0"/>
          </a:p>
        </p:txBody>
      </p:sp>
    </p:spTree>
    <p:extLst>
      <p:ext uri="{BB962C8B-B14F-4D97-AF65-F5344CB8AC3E}">
        <p14:creationId xmlns:p14="http://schemas.microsoft.com/office/powerpoint/2010/main" val="3300852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286794" y="136525"/>
            <a:ext cx="7814130" cy="715529"/>
          </a:xfrm>
        </p:spPr>
        <p:txBody>
          <a:bodyPr anchor="ctr">
            <a:normAutofit fontScale="90000"/>
          </a:bodyPr>
          <a:lstStyle/>
          <a:p>
            <a:r>
              <a:rPr lang="en-US" b="0" dirty="0"/>
              <a:t>User Rate Comparison –</a:t>
            </a:r>
            <a:br>
              <a:rPr lang="en-US" b="0" dirty="0"/>
            </a:br>
            <a:r>
              <a:rPr lang="en-US" b="0" dirty="0"/>
              <a:t>10,000 Gallons of Monthly Usage</a:t>
            </a:r>
          </a:p>
        </p:txBody>
      </p:sp>
      <p:sp>
        <p:nvSpPr>
          <p:cNvPr id="10" name="Text Box 2">
            <a:extLst>
              <a:ext uri="{FF2B5EF4-FFF2-40B4-BE49-F238E27FC236}">
                <a16:creationId xmlns:a16="http://schemas.microsoft.com/office/drawing/2014/main" id="{759EFD5B-6BDF-4AD0-A0BC-FB3099613DA3}"/>
              </a:ext>
            </a:extLst>
          </p:cNvPr>
          <p:cNvSpPr txBox="1">
            <a:spLocks noChangeArrowheads="1"/>
          </p:cNvSpPr>
          <p:nvPr/>
        </p:nvSpPr>
        <p:spPr bwMode="auto">
          <a:xfrm>
            <a:off x="91075" y="6274735"/>
            <a:ext cx="11681825" cy="446740"/>
          </a:xfrm>
          <a:prstGeom prst="rect">
            <a:avLst/>
          </a:prstGeom>
          <a:noFill/>
          <a:ln w="12700">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31775" indent="-231775"/>
            <a:r>
              <a:rPr lang="en-US" sz="1200" b="1" dirty="0">
                <a:solidFill>
                  <a:srgbClr val="002A7E"/>
                </a:solidFill>
                <a:latin typeface="Times New Roman"/>
                <a:cs typeface="Times New Roman"/>
              </a:rPr>
              <a:t>[</a:t>
            </a:r>
            <a:r>
              <a:rPr lang="en-US" sz="1200" b="1" i="0" strike="noStrike" dirty="0">
                <a:solidFill>
                  <a:srgbClr val="002A7E"/>
                </a:solidFill>
                <a:latin typeface="Times New Roman"/>
                <a:cs typeface="Times New Roman"/>
              </a:rPr>
              <a:t>*] </a:t>
            </a:r>
            <a:r>
              <a:rPr lang="en-US" sz="1200" b="1" dirty="0">
                <a:solidFill>
                  <a:srgbClr val="002A7E"/>
                </a:solidFill>
                <a:latin typeface="Arial" panose="020B0604020202020204" pitchFamily="34" charset="0"/>
                <a:cs typeface="Arial" panose="020B0604020202020204" pitchFamily="34" charset="0"/>
              </a:rPr>
              <a:t>Utility is currently involved in a rate study, is planning to conduct a rate study, or plans to implement a rate revision or price index / pass-through adjustment within the next twelve months following the comparison preparation date</a:t>
            </a:r>
            <a:endParaRPr lang="en-US" sz="1200" b="1" i="0" strike="noStrike" dirty="0">
              <a:solidFill>
                <a:srgbClr val="000000"/>
              </a:solidFill>
              <a:latin typeface="Times New Roman"/>
              <a:cs typeface="Times New Roman"/>
            </a:endParaRPr>
          </a:p>
        </p:txBody>
      </p:sp>
      <p:sp>
        <p:nvSpPr>
          <p:cNvPr id="4" name="TextBox 3">
            <a:extLst>
              <a:ext uri="{FF2B5EF4-FFF2-40B4-BE49-F238E27FC236}">
                <a16:creationId xmlns:a16="http://schemas.microsoft.com/office/drawing/2014/main" id="{DDD1B931-00BD-478A-B94E-C478A08732C9}"/>
              </a:ext>
            </a:extLst>
          </p:cNvPr>
          <p:cNvSpPr txBox="1"/>
          <p:nvPr/>
        </p:nvSpPr>
        <p:spPr>
          <a:xfrm>
            <a:off x="1330960" y="1463912"/>
            <a:ext cx="4897120" cy="307777"/>
          </a:xfrm>
          <a:prstGeom prst="rect">
            <a:avLst/>
          </a:prstGeom>
          <a:noFill/>
        </p:spPr>
        <p:txBody>
          <a:bodyPr wrap="square" rtlCol="0">
            <a:spAutoFit/>
          </a:bodyPr>
          <a:lstStyle/>
          <a:p>
            <a:r>
              <a:rPr lang="en-US" sz="1400" b="1" dirty="0">
                <a:solidFill>
                  <a:srgbClr val="000066"/>
                </a:solidFill>
              </a:rPr>
              <a:t>Bills Under Rates Effective in June 2024</a:t>
            </a:r>
          </a:p>
        </p:txBody>
      </p:sp>
      <p:sp>
        <p:nvSpPr>
          <p:cNvPr id="7" name="TextBox 6">
            <a:extLst>
              <a:ext uri="{FF2B5EF4-FFF2-40B4-BE49-F238E27FC236}">
                <a16:creationId xmlns:a16="http://schemas.microsoft.com/office/drawing/2014/main" id="{757494E4-E9F5-7098-AE75-6589BBD60BB9}"/>
              </a:ext>
            </a:extLst>
          </p:cNvPr>
          <p:cNvSpPr txBox="1"/>
          <p:nvPr/>
        </p:nvSpPr>
        <p:spPr>
          <a:xfrm>
            <a:off x="11591925" y="6343649"/>
            <a:ext cx="447675" cy="338554"/>
          </a:xfrm>
          <a:prstGeom prst="rect">
            <a:avLst/>
          </a:prstGeom>
          <a:noFill/>
        </p:spPr>
        <p:txBody>
          <a:bodyPr wrap="square" rtlCol="0">
            <a:spAutoFit/>
          </a:bodyPr>
          <a:lstStyle/>
          <a:p>
            <a:fld id="{3A14F176-73A0-4060-B7AC-AF8FB20C4930}" type="slidenum">
              <a:rPr lang="en-US" sz="1600" smtClean="0"/>
              <a:t>19</a:t>
            </a:fld>
            <a:endParaRPr lang="en-US" sz="1600" dirty="0"/>
          </a:p>
        </p:txBody>
      </p:sp>
      <p:pic>
        <p:nvPicPr>
          <p:cNvPr id="8" name="Picture 7">
            <a:extLst>
              <a:ext uri="{FF2B5EF4-FFF2-40B4-BE49-F238E27FC236}">
                <a16:creationId xmlns:a16="http://schemas.microsoft.com/office/drawing/2014/main" id="{863FC2DE-5077-EFE7-DE70-D7F4860E6693}"/>
              </a:ext>
            </a:extLst>
          </p:cNvPr>
          <p:cNvPicPr>
            <a:picLocks noChangeAspect="1"/>
          </p:cNvPicPr>
          <p:nvPr/>
        </p:nvPicPr>
        <p:blipFill>
          <a:blip r:embed="rId3"/>
          <a:stretch>
            <a:fillRect/>
          </a:stretch>
        </p:blipFill>
        <p:spPr>
          <a:xfrm>
            <a:off x="91076" y="1297858"/>
            <a:ext cx="12100924" cy="5171768"/>
          </a:xfrm>
          <a:prstGeom prst="rect">
            <a:avLst/>
          </a:prstGeom>
        </p:spPr>
      </p:pic>
    </p:spTree>
    <p:extLst>
      <p:ext uri="{BB962C8B-B14F-4D97-AF65-F5344CB8AC3E}">
        <p14:creationId xmlns:p14="http://schemas.microsoft.com/office/powerpoint/2010/main" val="274499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619125" y="1520824"/>
            <a:ext cx="11049000" cy="4746625"/>
          </a:xfrm>
        </p:spPr>
        <p:txBody>
          <a:bodyPr>
            <a:normAutofit fontScale="92500"/>
          </a:bodyPr>
          <a:lstStyle/>
          <a:p>
            <a:r>
              <a:rPr lang="en-US" dirty="0"/>
              <a:t>Provides Essential Service on Continuous Basis to Approximately 2,950 Water Customers (10,500 Water Equivalent Living Units) and 2,500 Wastewater Customers (10,000 Wastewater Equivalent Living Units) </a:t>
            </a:r>
          </a:p>
          <a:p>
            <a:pPr marL="796925" lvl="1" indent="-339725">
              <a:buFont typeface="Wingdings" panose="05000000000000000000" pitchFamily="2" charset="2"/>
              <a:buChar char="Ø"/>
            </a:pPr>
            <a:r>
              <a:rPr lang="en-US" sz="2600" dirty="0"/>
              <a:t>Public Health and Safety – Primary Objective</a:t>
            </a:r>
          </a:p>
          <a:p>
            <a:pPr marL="796925" lvl="1" indent="-339725">
              <a:buFont typeface="Wingdings" panose="05000000000000000000" pitchFamily="2" charset="2"/>
              <a:buChar char="Ø"/>
            </a:pPr>
            <a:r>
              <a:rPr lang="en-US" sz="2600" dirty="0"/>
              <a:t>Highly-Regulated (FDEP / SWFWMD / Department of Health)</a:t>
            </a:r>
          </a:p>
          <a:p>
            <a:pPr marL="796925" lvl="1" indent="-339725">
              <a:buFont typeface="Wingdings" panose="05000000000000000000" pitchFamily="2" charset="2"/>
              <a:buChar char="Ø"/>
            </a:pPr>
            <a:r>
              <a:rPr lang="en-US" sz="2600" dirty="0"/>
              <a:t>Permits Require Satisfactory Operating Performance</a:t>
            </a:r>
          </a:p>
          <a:p>
            <a:pPr marL="457200" lvl="1" indent="0">
              <a:buNone/>
            </a:pPr>
            <a:endParaRPr lang="en-US" sz="1800" dirty="0"/>
          </a:p>
          <a:p>
            <a:r>
              <a:rPr lang="en-US" dirty="0"/>
              <a:t>Operations Funded Primarily Through Monthly User Rates</a:t>
            </a:r>
          </a:p>
          <a:p>
            <a:pPr marL="0" indent="0">
              <a:buNone/>
            </a:pPr>
            <a:endParaRPr lang="en-US" sz="1800" dirty="0"/>
          </a:p>
          <a:p>
            <a:r>
              <a:rPr lang="en-US" dirty="0"/>
              <a:t>About $60 Million Installed Cost of Depreciable Utility Assets Under Town Management</a:t>
            </a:r>
          </a:p>
          <a:p>
            <a:pPr marL="796925" lvl="1" indent="-339725">
              <a:buFont typeface="Wingdings" panose="05000000000000000000" pitchFamily="2" charset="2"/>
              <a:buChar char="Ø"/>
            </a:pPr>
            <a:r>
              <a:rPr lang="en-US" sz="2600" dirty="0"/>
              <a:t>Amount Would Be Much Higher If Right-Sized to Today's Dollars</a:t>
            </a:r>
          </a:p>
          <a:p>
            <a:endParaRPr lang="en-US" dirty="0"/>
          </a:p>
        </p:txBody>
      </p:sp>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p:txBody>
          <a:bodyPr/>
          <a:lstStyle/>
          <a:p>
            <a:r>
              <a:rPr lang="en-US" dirty="0"/>
              <a:t>Utility System Overview</a:t>
            </a:r>
          </a:p>
        </p:txBody>
      </p:sp>
      <p:sp>
        <p:nvSpPr>
          <p:cNvPr id="5" name="TextBox 4">
            <a:extLst>
              <a:ext uri="{FF2B5EF4-FFF2-40B4-BE49-F238E27FC236}">
                <a16:creationId xmlns:a16="http://schemas.microsoft.com/office/drawing/2014/main" id="{CF7A04BF-DFD4-4DF4-B17E-CE1E90665CF1}"/>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2</a:t>
            </a:fld>
            <a:endParaRPr lang="en-US" sz="1600" dirty="0"/>
          </a:p>
        </p:txBody>
      </p:sp>
    </p:spTree>
    <p:extLst>
      <p:ext uri="{BB962C8B-B14F-4D97-AF65-F5344CB8AC3E}">
        <p14:creationId xmlns:p14="http://schemas.microsoft.com/office/powerpoint/2010/main" val="4073350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377072" y="1514539"/>
            <a:ext cx="11814927" cy="5225625"/>
          </a:xfrm>
        </p:spPr>
        <p:txBody>
          <a:bodyPr>
            <a:normAutofit lnSpcReduction="10000"/>
          </a:bodyPr>
          <a:lstStyle/>
          <a:p>
            <a:r>
              <a:rPr lang="en-US" dirty="0"/>
              <a:t>Some Reasons Why User Rates Differ Among Utilities</a:t>
            </a:r>
          </a:p>
          <a:p>
            <a:pPr marL="796925" lvl="1" indent="-339725">
              <a:buFont typeface="Wingdings" panose="05000000000000000000" pitchFamily="2" charset="2"/>
              <a:buChar char="Ø"/>
            </a:pPr>
            <a:r>
              <a:rPr lang="en-US" sz="2600" dirty="0"/>
              <a:t>Size of Existing Customer Base / Available System Growth</a:t>
            </a:r>
          </a:p>
          <a:p>
            <a:pPr marL="796925" lvl="1" indent="-339725">
              <a:buFont typeface="Wingdings" panose="05000000000000000000" pitchFamily="2" charset="2"/>
              <a:buChar char="Ø"/>
            </a:pPr>
            <a:r>
              <a:rPr lang="en-US" sz="2600" dirty="0"/>
              <a:t>Demographics (e.g., Customers Spread Out vs. Close Together, Types of Customers Served)</a:t>
            </a:r>
          </a:p>
          <a:p>
            <a:pPr marL="796925" lvl="1" indent="-339725">
              <a:buFont typeface="Wingdings" panose="05000000000000000000" pitchFamily="2" charset="2"/>
              <a:buChar char="Ø"/>
            </a:pPr>
            <a:r>
              <a:rPr lang="en-US" sz="2600" dirty="0"/>
              <a:t>Level of Capital Improvements to Meet Service Area Growth</a:t>
            </a:r>
          </a:p>
          <a:p>
            <a:pPr marL="796925" lvl="1" indent="-339725">
              <a:buFont typeface="Wingdings" panose="05000000000000000000" pitchFamily="2" charset="2"/>
              <a:buChar char="Ø"/>
            </a:pPr>
            <a:r>
              <a:rPr lang="en-US" sz="2600" dirty="0"/>
              <a:t>Amount of Needed Renewals and Replacements / Remaining Service Life of Assets</a:t>
            </a:r>
          </a:p>
          <a:p>
            <a:pPr marL="796925" lvl="1" indent="-339725">
              <a:buFont typeface="Wingdings" panose="05000000000000000000" pitchFamily="2" charset="2"/>
              <a:buChar char="Ø"/>
            </a:pPr>
            <a:r>
              <a:rPr lang="en-US" sz="2600" dirty="0"/>
              <a:t>Differences in Bond Covenants</a:t>
            </a:r>
          </a:p>
          <a:p>
            <a:pPr marL="796925" lvl="1" indent="-339725">
              <a:buFont typeface="Wingdings" panose="05000000000000000000" pitchFamily="2" charset="2"/>
              <a:buChar char="Ø"/>
            </a:pPr>
            <a:r>
              <a:rPr lang="en-US" sz="2600" dirty="0"/>
              <a:t>Source of Water Supply and Treatment Process Costs</a:t>
            </a:r>
          </a:p>
          <a:p>
            <a:pPr marL="796925" lvl="1" indent="-339725">
              <a:buFont typeface="Wingdings" panose="05000000000000000000" pitchFamily="2" charset="2"/>
              <a:buChar char="Ø"/>
            </a:pPr>
            <a:r>
              <a:rPr lang="en-US" sz="2600" dirty="0"/>
              <a:t>Plant Capacity Utilization and Assistance in Funding of Such Capacity (e.g., Grants, Impact Fees)</a:t>
            </a:r>
          </a:p>
          <a:p>
            <a:pPr marL="796925" lvl="1" indent="-339725">
              <a:buFont typeface="Wingdings" panose="05000000000000000000" pitchFamily="2" charset="2"/>
              <a:buChar char="Ø"/>
            </a:pPr>
            <a:r>
              <a:rPr lang="en-US" sz="2600" dirty="0"/>
              <a:t>Time of Last Rate Review</a:t>
            </a:r>
          </a:p>
          <a:p>
            <a:pPr marL="796925" lvl="1" indent="-339725">
              <a:buFont typeface="Wingdings" panose="05000000000000000000" pitchFamily="2" charset="2"/>
              <a:buChar char="Ø"/>
            </a:pPr>
            <a:r>
              <a:rPr lang="en-US" sz="2600" dirty="0"/>
              <a:t>Amount of General Fund and Administrative Fee Transfers</a:t>
            </a:r>
          </a:p>
        </p:txBody>
      </p:sp>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252609" y="0"/>
            <a:ext cx="7939391" cy="952706"/>
          </a:xfrm>
        </p:spPr>
        <p:txBody>
          <a:bodyPr>
            <a:noAutofit/>
          </a:bodyPr>
          <a:lstStyle/>
          <a:p>
            <a:pPr algn="ctr"/>
            <a:r>
              <a:rPr lang="en-US" sz="3100" dirty="0"/>
              <a:t>Rate Comparison Not a "Report Card" on How Well Utility Is Performing</a:t>
            </a:r>
          </a:p>
        </p:txBody>
      </p:sp>
      <p:sp>
        <p:nvSpPr>
          <p:cNvPr id="6" name="TextBox 5">
            <a:extLst>
              <a:ext uri="{FF2B5EF4-FFF2-40B4-BE49-F238E27FC236}">
                <a16:creationId xmlns:a16="http://schemas.microsoft.com/office/drawing/2014/main" id="{B5EDDB31-987A-7255-0B95-D0F2AC98F341}"/>
              </a:ext>
            </a:extLst>
          </p:cNvPr>
          <p:cNvSpPr txBox="1"/>
          <p:nvPr/>
        </p:nvSpPr>
        <p:spPr>
          <a:xfrm>
            <a:off x="11591925" y="6343649"/>
            <a:ext cx="447675" cy="338554"/>
          </a:xfrm>
          <a:prstGeom prst="rect">
            <a:avLst/>
          </a:prstGeom>
          <a:noFill/>
        </p:spPr>
        <p:txBody>
          <a:bodyPr wrap="square" rtlCol="0">
            <a:spAutoFit/>
          </a:bodyPr>
          <a:lstStyle/>
          <a:p>
            <a:fld id="{3A14F176-73A0-4060-B7AC-AF8FB20C4930}" type="slidenum">
              <a:rPr lang="en-US" sz="1600" smtClean="0"/>
              <a:t>20</a:t>
            </a:fld>
            <a:endParaRPr lang="en-US" sz="1600" dirty="0"/>
          </a:p>
        </p:txBody>
      </p:sp>
    </p:spTree>
    <p:extLst>
      <p:ext uri="{BB962C8B-B14F-4D97-AF65-F5344CB8AC3E}">
        <p14:creationId xmlns:p14="http://schemas.microsoft.com/office/powerpoint/2010/main" val="967686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319922" y="1419289"/>
            <a:ext cx="11700627" cy="5343461"/>
          </a:xfrm>
        </p:spPr>
        <p:txBody>
          <a:bodyPr>
            <a:normAutofit fontScale="85000" lnSpcReduction="20000"/>
          </a:bodyPr>
          <a:lstStyle/>
          <a:p>
            <a:pPr>
              <a:lnSpc>
                <a:spcPct val="110000"/>
              </a:lnSpc>
              <a:spcBef>
                <a:spcPts val="0"/>
              </a:spcBef>
            </a:pPr>
            <a:r>
              <a:rPr lang="en-US" dirty="0"/>
              <a:t>Provide Direction on Financing Alternative</a:t>
            </a:r>
          </a:p>
          <a:p>
            <a:pPr marL="796925" lvl="1" indent="-339725">
              <a:lnSpc>
                <a:spcPct val="110000"/>
              </a:lnSpc>
              <a:spcBef>
                <a:spcPts val="0"/>
              </a:spcBef>
              <a:buFont typeface="Wingdings" panose="05000000000000000000" pitchFamily="2" charset="2"/>
              <a:buChar char="Ø"/>
            </a:pPr>
            <a:r>
              <a:rPr lang="en-US" sz="2600" dirty="0"/>
              <a:t>Lowest Cost Financing Option (SRF Loan) Requires Referendum</a:t>
            </a:r>
          </a:p>
          <a:p>
            <a:pPr marL="0" indent="0">
              <a:lnSpc>
                <a:spcPct val="110000"/>
              </a:lnSpc>
              <a:spcBef>
                <a:spcPts val="0"/>
              </a:spcBef>
              <a:buNone/>
            </a:pPr>
            <a:endParaRPr lang="en-US" sz="2400" dirty="0"/>
          </a:p>
          <a:p>
            <a:pPr>
              <a:lnSpc>
                <a:spcPct val="110000"/>
              </a:lnSpc>
              <a:spcBef>
                <a:spcPts val="0"/>
              </a:spcBef>
            </a:pPr>
            <a:r>
              <a:rPr lang="en-US" dirty="0"/>
              <a:t>Recommendation to Adopt Proposed Schedule of Water and Wastewater User Rate Increases for Fiscal Years 2025 to 2029</a:t>
            </a:r>
          </a:p>
          <a:p>
            <a:pPr marL="796925" lvl="1" indent="-339725">
              <a:lnSpc>
                <a:spcPct val="110000"/>
              </a:lnSpc>
              <a:spcBef>
                <a:spcPts val="0"/>
              </a:spcBef>
              <a:buFont typeface="Wingdings" panose="05000000000000000000" pitchFamily="2" charset="2"/>
              <a:buChar char="Ø"/>
            </a:pPr>
            <a:r>
              <a:rPr lang="en-US" sz="2600" dirty="0"/>
              <a:t>Smaller, Incremental Rate Increases Over Time Help to Avoid Future Large "Catch Up" Increases</a:t>
            </a:r>
          </a:p>
          <a:p>
            <a:pPr marL="796925" lvl="1" indent="-339725">
              <a:lnSpc>
                <a:spcPct val="110000"/>
              </a:lnSpc>
              <a:spcBef>
                <a:spcPts val="0"/>
              </a:spcBef>
              <a:buFont typeface="Wingdings" panose="05000000000000000000" pitchFamily="2" charset="2"/>
              <a:buChar char="Ø"/>
            </a:pPr>
            <a:r>
              <a:rPr lang="en-US" sz="2600" dirty="0"/>
              <a:t>Preserves Access to Capital Markets</a:t>
            </a:r>
          </a:p>
          <a:p>
            <a:pPr marL="1257300" lvl="2" indent="-342900">
              <a:lnSpc>
                <a:spcPct val="110000"/>
              </a:lnSpc>
              <a:spcBef>
                <a:spcPts val="0"/>
              </a:spcBef>
              <a:buFont typeface="Courier New" panose="02070309020205020404" pitchFamily="49" charset="0"/>
              <a:buChar char="o"/>
            </a:pPr>
            <a:r>
              <a:rPr lang="en-US" sz="2400" dirty="0"/>
              <a:t>When Evaluating Utility's Ability to Repay Debt, Credit Rating Agencies and Lenders Will Only Consider Rate Increases That Have Been Adopted</a:t>
            </a:r>
          </a:p>
          <a:p>
            <a:pPr marL="1257300" lvl="2" indent="-342900">
              <a:lnSpc>
                <a:spcPct val="110000"/>
              </a:lnSpc>
              <a:spcBef>
                <a:spcPts val="0"/>
              </a:spcBef>
              <a:buFont typeface="Courier New" panose="02070309020205020404" pitchFamily="49" charset="0"/>
              <a:buChar char="o"/>
            </a:pPr>
            <a:r>
              <a:rPr lang="en-US" sz="2400" dirty="0"/>
              <a:t>100% Pay-As-You-Go Funding of Capital Program Would Require Much Higher Rate Increases</a:t>
            </a:r>
          </a:p>
          <a:p>
            <a:pPr marL="796925" lvl="1" indent="-339725">
              <a:lnSpc>
                <a:spcPct val="110000"/>
              </a:lnSpc>
              <a:spcBef>
                <a:spcPts val="0"/>
              </a:spcBef>
              <a:buFont typeface="Wingdings" panose="05000000000000000000" pitchFamily="2" charset="2"/>
              <a:buChar char="Ø"/>
            </a:pPr>
            <a:r>
              <a:rPr lang="en-US" sz="2600" dirty="0"/>
              <a:t>Staff Needs to Know Revenue Stream to Implement Multi-Year Capital Program Since Projects Usually Take More Than One Year to Complete</a:t>
            </a:r>
          </a:p>
          <a:p>
            <a:pPr marL="1257300" lvl="2" indent="-342900">
              <a:lnSpc>
                <a:spcPct val="110000"/>
              </a:lnSpc>
              <a:spcBef>
                <a:spcPts val="0"/>
              </a:spcBef>
              <a:buFont typeface="Courier New" panose="02070309020205020404" pitchFamily="49" charset="0"/>
              <a:buChar char="o"/>
            </a:pPr>
            <a:r>
              <a:rPr lang="en-US" sz="2400" dirty="0"/>
              <a:t>Funding Must Be in Place to Enable Bidding for Projects</a:t>
            </a:r>
          </a:p>
          <a:p>
            <a:pPr marL="796925" lvl="1" indent="-339725">
              <a:lnSpc>
                <a:spcPct val="110000"/>
              </a:lnSpc>
              <a:spcBef>
                <a:spcPts val="0"/>
              </a:spcBef>
              <a:buFont typeface="Wingdings" panose="05000000000000000000" pitchFamily="2" charset="2"/>
              <a:buChar char="Ø"/>
            </a:pPr>
            <a:r>
              <a:rPr lang="en-US" sz="2600" dirty="0"/>
              <a:t>Rates Considered Competitive and Affordable</a:t>
            </a:r>
          </a:p>
        </p:txBody>
      </p:sp>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252609" y="0"/>
            <a:ext cx="7939391" cy="952706"/>
          </a:xfrm>
        </p:spPr>
        <p:txBody>
          <a:bodyPr>
            <a:noAutofit/>
          </a:bodyPr>
          <a:lstStyle/>
          <a:p>
            <a:pPr algn="ctr"/>
            <a:r>
              <a:rPr lang="en-US" dirty="0"/>
              <a:t>Requested Commission Action</a:t>
            </a:r>
          </a:p>
        </p:txBody>
      </p:sp>
      <p:sp>
        <p:nvSpPr>
          <p:cNvPr id="6" name="TextBox 5">
            <a:extLst>
              <a:ext uri="{FF2B5EF4-FFF2-40B4-BE49-F238E27FC236}">
                <a16:creationId xmlns:a16="http://schemas.microsoft.com/office/drawing/2014/main" id="{6402720D-0555-8D3F-4F60-65D8FD446A88}"/>
              </a:ext>
            </a:extLst>
          </p:cNvPr>
          <p:cNvSpPr txBox="1"/>
          <p:nvPr/>
        </p:nvSpPr>
        <p:spPr>
          <a:xfrm>
            <a:off x="11591925" y="6343649"/>
            <a:ext cx="447675" cy="338554"/>
          </a:xfrm>
          <a:prstGeom prst="rect">
            <a:avLst/>
          </a:prstGeom>
          <a:noFill/>
        </p:spPr>
        <p:txBody>
          <a:bodyPr wrap="square" rtlCol="0">
            <a:spAutoFit/>
          </a:bodyPr>
          <a:lstStyle/>
          <a:p>
            <a:fld id="{3A14F176-73A0-4060-B7AC-AF8FB20C4930}" type="slidenum">
              <a:rPr lang="en-US" sz="1600" smtClean="0"/>
              <a:t>21</a:t>
            </a:fld>
            <a:endParaRPr lang="en-US" sz="1600" dirty="0"/>
          </a:p>
        </p:txBody>
      </p:sp>
    </p:spTree>
    <p:extLst>
      <p:ext uri="{BB962C8B-B14F-4D97-AF65-F5344CB8AC3E}">
        <p14:creationId xmlns:p14="http://schemas.microsoft.com/office/powerpoint/2010/main" val="3182562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319922" y="1419289"/>
            <a:ext cx="11700627" cy="5343461"/>
          </a:xfrm>
        </p:spPr>
        <p:txBody>
          <a:bodyPr>
            <a:normAutofit/>
          </a:bodyPr>
          <a:lstStyle/>
          <a:p>
            <a:pPr marL="228600" lvl="1">
              <a:spcBef>
                <a:spcPts val="0"/>
              </a:spcBef>
            </a:pPr>
            <a:r>
              <a:rPr lang="en-US" dirty="0"/>
              <a:t>Monitor Actual Vs. Projected Financial Results</a:t>
            </a:r>
          </a:p>
          <a:p>
            <a:pPr marL="796925" lvl="1" indent="-339725">
              <a:spcBef>
                <a:spcPts val="0"/>
              </a:spcBef>
              <a:buFont typeface="Wingdings" panose="05000000000000000000" pitchFamily="2" charset="2"/>
              <a:buChar char="Ø"/>
            </a:pPr>
            <a:r>
              <a:rPr lang="en-US" sz="2200" dirty="0"/>
              <a:t>Changes in Economic Conditions, Customer Usage Trends, Regulatory Environment, Capital Needs, Etc.</a:t>
            </a:r>
          </a:p>
          <a:p>
            <a:pPr marL="457200" lvl="1" indent="0">
              <a:spcBef>
                <a:spcPts val="0"/>
              </a:spcBef>
              <a:buNone/>
            </a:pPr>
            <a:endParaRPr lang="en-US" dirty="0"/>
          </a:p>
          <a:p>
            <a:pPr marL="228600" lvl="1">
              <a:spcBef>
                <a:spcPts val="0"/>
              </a:spcBef>
            </a:pPr>
            <a:r>
              <a:rPr lang="en-US" dirty="0"/>
              <a:t>Update Financial and Rate Plan as Needed</a:t>
            </a:r>
          </a:p>
          <a:p>
            <a:pPr marL="796925" lvl="1" indent="-339725">
              <a:spcBef>
                <a:spcPts val="0"/>
              </a:spcBef>
              <a:buFont typeface="Wingdings" panose="05000000000000000000" pitchFamily="2" charset="2"/>
              <a:buChar char="Ø"/>
            </a:pPr>
            <a:r>
              <a:rPr lang="en-US" sz="2200" dirty="0"/>
              <a:t>Financial Checkup or Review at Least Once Every Three Years </a:t>
            </a:r>
          </a:p>
          <a:p>
            <a:pPr marL="228600" lvl="1">
              <a:spcBef>
                <a:spcPts val="1000"/>
              </a:spcBef>
            </a:pPr>
            <a:endParaRPr lang="en-US" sz="2800" dirty="0"/>
          </a:p>
        </p:txBody>
      </p:sp>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252609" y="0"/>
            <a:ext cx="7939391" cy="952706"/>
          </a:xfrm>
        </p:spPr>
        <p:txBody>
          <a:bodyPr>
            <a:noAutofit/>
          </a:bodyPr>
          <a:lstStyle/>
          <a:p>
            <a:pPr algn="ctr"/>
            <a:r>
              <a:rPr lang="en-US" sz="3600" dirty="0"/>
              <a:t>Requested Commission Action (cont.)</a:t>
            </a:r>
          </a:p>
        </p:txBody>
      </p:sp>
      <p:sp>
        <p:nvSpPr>
          <p:cNvPr id="6" name="TextBox 5">
            <a:extLst>
              <a:ext uri="{FF2B5EF4-FFF2-40B4-BE49-F238E27FC236}">
                <a16:creationId xmlns:a16="http://schemas.microsoft.com/office/drawing/2014/main" id="{6402720D-0555-8D3F-4F60-65D8FD446A88}"/>
              </a:ext>
            </a:extLst>
          </p:cNvPr>
          <p:cNvSpPr txBox="1"/>
          <p:nvPr/>
        </p:nvSpPr>
        <p:spPr>
          <a:xfrm>
            <a:off x="11591925" y="6343649"/>
            <a:ext cx="447675" cy="338554"/>
          </a:xfrm>
          <a:prstGeom prst="rect">
            <a:avLst/>
          </a:prstGeom>
          <a:noFill/>
        </p:spPr>
        <p:txBody>
          <a:bodyPr wrap="square" rtlCol="0">
            <a:spAutoFit/>
          </a:bodyPr>
          <a:lstStyle/>
          <a:p>
            <a:fld id="{3A14F176-73A0-4060-B7AC-AF8FB20C4930}" type="slidenum">
              <a:rPr lang="en-US" sz="1600" smtClean="0"/>
              <a:t>22</a:t>
            </a:fld>
            <a:endParaRPr lang="en-US" sz="1600" dirty="0"/>
          </a:p>
        </p:txBody>
      </p:sp>
    </p:spTree>
    <p:extLst>
      <p:ext uri="{BB962C8B-B14F-4D97-AF65-F5344CB8AC3E}">
        <p14:creationId xmlns:p14="http://schemas.microsoft.com/office/powerpoint/2010/main" val="3866117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667250" y="266700"/>
            <a:ext cx="6934743" cy="523875"/>
          </a:xfrm>
        </p:spPr>
        <p:txBody>
          <a:bodyPr anchor="ctr">
            <a:noAutofit/>
          </a:bodyPr>
          <a:lstStyle/>
          <a:p>
            <a:r>
              <a:rPr lang="en-US" sz="3500" b="0" dirty="0"/>
              <a:t>Last Formal Rate Study Completed in 2021</a:t>
            </a:r>
          </a:p>
        </p:txBody>
      </p:sp>
      <p:sp>
        <p:nvSpPr>
          <p:cNvPr id="2" name="Content Placeholder 1">
            <a:extLst>
              <a:ext uri="{FF2B5EF4-FFF2-40B4-BE49-F238E27FC236}">
                <a16:creationId xmlns:a16="http://schemas.microsoft.com/office/drawing/2014/main" id="{EDCDB0B1-7420-448F-AE2A-5A13F72DBDFD}"/>
              </a:ext>
            </a:extLst>
          </p:cNvPr>
          <p:cNvSpPr>
            <a:spLocks noGrp="1"/>
          </p:cNvSpPr>
          <p:nvPr>
            <p:ph sz="half" idx="1"/>
          </p:nvPr>
        </p:nvSpPr>
        <p:spPr>
          <a:xfrm>
            <a:off x="251257" y="1533196"/>
            <a:ext cx="11734555" cy="5324804"/>
          </a:xfrm>
        </p:spPr>
        <p:txBody>
          <a:bodyPr>
            <a:normAutofit/>
          </a:bodyPr>
          <a:lstStyle/>
          <a:p>
            <a:pPr>
              <a:lnSpc>
                <a:spcPct val="100000"/>
              </a:lnSpc>
              <a:spcBef>
                <a:spcPts val="0"/>
              </a:spcBef>
            </a:pPr>
            <a:r>
              <a:rPr lang="en-US" sz="2500" dirty="0"/>
              <a:t>Town Adopted Annual Increases Through Fiscal Year 2026:</a:t>
            </a:r>
          </a:p>
          <a:p>
            <a:pPr marL="0" indent="0">
              <a:lnSpc>
                <a:spcPct val="100000"/>
              </a:lnSpc>
              <a:spcBef>
                <a:spcPts val="0"/>
              </a:spcBef>
              <a:buNone/>
              <a:tabLst>
                <a:tab pos="233363" algn="l"/>
              </a:tabLst>
            </a:pPr>
            <a:r>
              <a:rPr lang="en-US" sz="2500" dirty="0"/>
              <a:t>	5% Plus Pass-Through of Future Wholesale Rate Adjustments</a:t>
            </a:r>
          </a:p>
          <a:p>
            <a:pPr marL="631825" lvl="1" indent="-349250">
              <a:lnSpc>
                <a:spcPct val="100000"/>
              </a:lnSpc>
              <a:spcBef>
                <a:spcPts val="0"/>
              </a:spcBef>
              <a:buFont typeface="Wingdings" panose="05000000000000000000" pitchFamily="2" charset="2"/>
              <a:buChar char="Ø"/>
            </a:pPr>
            <a:r>
              <a:rPr lang="en-US" sz="2300" dirty="0"/>
              <a:t>Wastewater Billing Cap for Single Family Residences Changed from 7,000 to 10,000 Gallons</a:t>
            </a:r>
          </a:p>
          <a:p>
            <a:pPr marL="631825" lvl="1" indent="-349250">
              <a:lnSpc>
                <a:spcPct val="100000"/>
              </a:lnSpc>
              <a:spcBef>
                <a:spcPts val="0"/>
              </a:spcBef>
              <a:buFont typeface="Wingdings" panose="05000000000000000000" pitchFamily="2" charset="2"/>
              <a:buChar char="Ø"/>
            </a:pPr>
            <a:r>
              <a:rPr lang="en-US" sz="2300" dirty="0"/>
              <a:t>Town Implemented Pass-Through of Manatee County Wholesale Water and Wastewater Rate Increases Effective June 1, 2023 and June 1, 2024</a:t>
            </a:r>
          </a:p>
          <a:p>
            <a:pPr marL="282575" lvl="1" indent="0">
              <a:lnSpc>
                <a:spcPct val="100000"/>
              </a:lnSpc>
              <a:spcBef>
                <a:spcPts val="0"/>
              </a:spcBef>
              <a:buNone/>
            </a:pPr>
            <a:endParaRPr lang="en-US" sz="2200" dirty="0"/>
          </a:p>
          <a:p>
            <a:pPr>
              <a:lnSpc>
                <a:spcPct val="100000"/>
              </a:lnSpc>
              <a:spcBef>
                <a:spcPts val="0"/>
              </a:spcBef>
            </a:pPr>
            <a:r>
              <a:rPr lang="en-US" sz="2500" dirty="0"/>
              <a:t>Recommendation to Perform Another Financial Checkup or Rate Review at Least Once Every Three Years</a:t>
            </a:r>
          </a:p>
          <a:p>
            <a:pPr marL="631825" lvl="1" indent="-349250">
              <a:lnSpc>
                <a:spcPct val="100000"/>
              </a:lnSpc>
              <a:spcBef>
                <a:spcPts val="0"/>
              </a:spcBef>
              <a:buFont typeface="Wingdings" panose="05000000000000000000" pitchFamily="2" charset="2"/>
              <a:buChar char="Ø"/>
            </a:pPr>
            <a:r>
              <a:rPr lang="en-US" sz="2300" dirty="0"/>
              <a:t>Proactive Financial Planning Helps to Avoid Large Future "Catch Up" Increases</a:t>
            </a:r>
          </a:p>
          <a:p>
            <a:pPr marL="282575" lvl="1" indent="0">
              <a:lnSpc>
                <a:spcPct val="100000"/>
              </a:lnSpc>
              <a:spcBef>
                <a:spcPts val="0"/>
              </a:spcBef>
              <a:buNone/>
            </a:pPr>
            <a:endParaRPr lang="en-US" sz="2200" dirty="0"/>
          </a:p>
          <a:p>
            <a:pPr>
              <a:lnSpc>
                <a:spcPct val="100000"/>
              </a:lnSpc>
              <a:spcBef>
                <a:spcPts val="0"/>
              </a:spcBef>
            </a:pPr>
            <a:r>
              <a:rPr lang="en-US" sz="2500" dirty="0"/>
              <a:t>Current Rate Study Provides Update to Financial and Rate Plan</a:t>
            </a:r>
          </a:p>
          <a:p>
            <a:pPr marL="631825" lvl="1" indent="-349250">
              <a:lnSpc>
                <a:spcPct val="100000"/>
              </a:lnSpc>
              <a:spcBef>
                <a:spcPts val="0"/>
              </a:spcBef>
              <a:buFont typeface="Wingdings" panose="05000000000000000000" pitchFamily="2" charset="2"/>
              <a:buChar char="Ø"/>
            </a:pPr>
            <a:r>
              <a:rPr lang="en-US" sz="2300" dirty="0"/>
              <a:t>Focuses on Changes in Town's Costs to Provide Service Other Than Manatee County Charges</a:t>
            </a:r>
          </a:p>
        </p:txBody>
      </p:sp>
      <p:sp>
        <p:nvSpPr>
          <p:cNvPr id="6" name="TextBox 5">
            <a:extLst>
              <a:ext uri="{FF2B5EF4-FFF2-40B4-BE49-F238E27FC236}">
                <a16:creationId xmlns:a16="http://schemas.microsoft.com/office/drawing/2014/main" id="{E45DB035-71BC-ACD9-9C2A-F2F72A1B2CC9}"/>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3</a:t>
            </a:fld>
            <a:endParaRPr lang="en-US" sz="1600" dirty="0"/>
          </a:p>
        </p:txBody>
      </p:sp>
    </p:spTree>
    <p:extLst>
      <p:ext uri="{BB962C8B-B14F-4D97-AF65-F5344CB8AC3E}">
        <p14:creationId xmlns:p14="http://schemas.microsoft.com/office/powerpoint/2010/main" val="223422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838200" y="1343818"/>
            <a:ext cx="10515600" cy="4351338"/>
          </a:xfrm>
        </p:spPr>
        <p:txBody>
          <a:bodyPr/>
          <a:lstStyle/>
          <a:p>
            <a:r>
              <a:rPr lang="en-US" dirty="0"/>
              <a:t>Have Prepared Financial Forecast Through Fiscal Year 2034</a:t>
            </a:r>
          </a:p>
        </p:txBody>
      </p:sp>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p:txBody>
          <a:bodyPr/>
          <a:lstStyle/>
          <a:p>
            <a:r>
              <a:rPr lang="en-US" dirty="0"/>
              <a:t>Financial Forecast</a:t>
            </a:r>
          </a:p>
        </p:txBody>
      </p:sp>
      <p:pic>
        <p:nvPicPr>
          <p:cNvPr id="4" name="Picture 3">
            <a:extLst>
              <a:ext uri="{FF2B5EF4-FFF2-40B4-BE49-F238E27FC236}">
                <a16:creationId xmlns:a16="http://schemas.microsoft.com/office/drawing/2014/main" id="{CC5CF7CA-37BE-40F6-817A-95E1EEFF8F55}"/>
              </a:ext>
            </a:extLst>
          </p:cNvPr>
          <p:cNvPicPr>
            <a:picLocks noChangeAspect="1"/>
          </p:cNvPicPr>
          <p:nvPr/>
        </p:nvPicPr>
        <p:blipFill>
          <a:blip r:embed="rId2"/>
          <a:stretch>
            <a:fillRect/>
          </a:stretch>
        </p:blipFill>
        <p:spPr>
          <a:xfrm>
            <a:off x="1727749" y="2199482"/>
            <a:ext cx="8948959" cy="4137605"/>
          </a:xfrm>
          <a:prstGeom prst="rect">
            <a:avLst/>
          </a:prstGeom>
        </p:spPr>
      </p:pic>
      <p:sp>
        <p:nvSpPr>
          <p:cNvPr id="6" name="TextBox 5">
            <a:extLst>
              <a:ext uri="{FF2B5EF4-FFF2-40B4-BE49-F238E27FC236}">
                <a16:creationId xmlns:a16="http://schemas.microsoft.com/office/drawing/2014/main" id="{60093FBA-EC8E-E71E-4E7E-C409F9948E54}"/>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4</a:t>
            </a:fld>
            <a:endParaRPr lang="en-US" sz="1600" dirty="0"/>
          </a:p>
        </p:txBody>
      </p:sp>
    </p:spTree>
    <p:extLst>
      <p:ext uri="{BB962C8B-B14F-4D97-AF65-F5344CB8AC3E}">
        <p14:creationId xmlns:p14="http://schemas.microsoft.com/office/powerpoint/2010/main" val="314840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3909722" y="307296"/>
            <a:ext cx="7827386" cy="715529"/>
          </a:xfrm>
        </p:spPr>
        <p:txBody>
          <a:bodyPr anchor="ctr">
            <a:noAutofit/>
          </a:bodyPr>
          <a:lstStyle/>
          <a:p>
            <a:r>
              <a:rPr lang="en-US" sz="4400" b="0" dirty="0"/>
              <a:t>Changes in Capital Costs Since Last Rate Study</a:t>
            </a:r>
          </a:p>
        </p:txBody>
      </p:sp>
      <p:sp>
        <p:nvSpPr>
          <p:cNvPr id="2" name="Content Placeholder 1">
            <a:extLst>
              <a:ext uri="{FF2B5EF4-FFF2-40B4-BE49-F238E27FC236}">
                <a16:creationId xmlns:a16="http://schemas.microsoft.com/office/drawing/2014/main" id="{EDCDB0B1-7420-448F-AE2A-5A13F72DBDFD}"/>
              </a:ext>
            </a:extLst>
          </p:cNvPr>
          <p:cNvSpPr>
            <a:spLocks noGrp="1"/>
          </p:cNvSpPr>
          <p:nvPr>
            <p:ph sz="half" idx="1"/>
          </p:nvPr>
        </p:nvSpPr>
        <p:spPr>
          <a:xfrm>
            <a:off x="371272" y="1572706"/>
            <a:ext cx="10887278" cy="4895850"/>
          </a:xfrm>
        </p:spPr>
        <p:txBody>
          <a:bodyPr>
            <a:normAutofit/>
          </a:bodyPr>
          <a:lstStyle/>
          <a:p>
            <a:r>
              <a:rPr lang="en-US" sz="2400" dirty="0"/>
              <a:t>Need for Rate Adjustments Primarily Driven By Need to Fund Two Major Capital Projects</a:t>
            </a:r>
          </a:p>
          <a:p>
            <a:pPr marL="0" indent="0">
              <a:buNone/>
            </a:pPr>
            <a:endParaRPr lang="en-US" sz="24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228600" lvl="1">
              <a:spcBef>
                <a:spcPts val="1000"/>
              </a:spcBef>
            </a:pPr>
            <a:r>
              <a:rPr lang="en-US" dirty="0"/>
              <a:t>With Grant Funding and Use of Cash Reserves, Assumed Financing Need of About $27 Million (Same Assumption as 2021 Rate Study)</a:t>
            </a:r>
          </a:p>
          <a:p>
            <a:pPr marL="796925" lvl="1" indent="-339725">
              <a:buFont typeface="Wingdings" panose="05000000000000000000" pitchFamily="2" charset="2"/>
              <a:buChar char="Ø"/>
            </a:pPr>
            <a:r>
              <a:rPr lang="en-US" sz="2200" dirty="0"/>
              <a:t>Current Study Assumes $26.9 Million Financing of Subaqueous Wastewater Main</a:t>
            </a:r>
          </a:p>
          <a:p>
            <a:pPr marL="457200" lvl="1" indent="0">
              <a:buNone/>
            </a:pPr>
            <a:endParaRPr lang="en-US" sz="2200" dirty="0"/>
          </a:p>
          <a:p>
            <a:pPr marL="457200" lvl="1" indent="0">
              <a:buNone/>
            </a:pPr>
            <a:endParaRPr lang="en-US" sz="2200" dirty="0"/>
          </a:p>
        </p:txBody>
      </p:sp>
      <p:pic>
        <p:nvPicPr>
          <p:cNvPr id="9" name="Picture 8">
            <a:extLst>
              <a:ext uri="{FF2B5EF4-FFF2-40B4-BE49-F238E27FC236}">
                <a16:creationId xmlns:a16="http://schemas.microsoft.com/office/drawing/2014/main" id="{3FAB3A30-D134-2A67-8F19-2231717EA696}"/>
              </a:ext>
            </a:extLst>
          </p:cNvPr>
          <p:cNvPicPr>
            <a:picLocks noChangeAspect="1"/>
          </p:cNvPicPr>
          <p:nvPr/>
        </p:nvPicPr>
        <p:blipFill>
          <a:blip r:embed="rId2"/>
          <a:stretch>
            <a:fillRect/>
          </a:stretch>
        </p:blipFill>
        <p:spPr>
          <a:xfrm>
            <a:off x="371272" y="2514601"/>
            <a:ext cx="11511487" cy="2085974"/>
          </a:xfrm>
          <a:prstGeom prst="rect">
            <a:avLst/>
          </a:prstGeom>
        </p:spPr>
      </p:pic>
      <p:sp>
        <p:nvSpPr>
          <p:cNvPr id="5" name="TextBox 4">
            <a:extLst>
              <a:ext uri="{FF2B5EF4-FFF2-40B4-BE49-F238E27FC236}">
                <a16:creationId xmlns:a16="http://schemas.microsoft.com/office/drawing/2014/main" id="{AB345BDC-6AA6-94D2-F585-BBE3213B73B5}"/>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5</a:t>
            </a:fld>
            <a:endParaRPr lang="en-US" sz="1600" dirty="0"/>
          </a:p>
        </p:txBody>
      </p:sp>
    </p:spTree>
    <p:extLst>
      <p:ext uri="{BB962C8B-B14F-4D97-AF65-F5344CB8AC3E}">
        <p14:creationId xmlns:p14="http://schemas.microsoft.com/office/powerpoint/2010/main" val="166498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0933F7-9536-46B7-AD27-D064FB814D5A}"/>
              </a:ext>
            </a:extLst>
          </p:cNvPr>
          <p:cNvPicPr>
            <a:picLocks noChangeAspect="1"/>
          </p:cNvPicPr>
          <p:nvPr/>
        </p:nvPicPr>
        <p:blipFill>
          <a:blip r:embed="rId2"/>
          <a:stretch>
            <a:fillRect/>
          </a:stretch>
        </p:blipFill>
        <p:spPr>
          <a:xfrm>
            <a:off x="9228847" y="4010025"/>
            <a:ext cx="2749144" cy="2182915"/>
          </a:xfrm>
          <a:prstGeom prst="rect">
            <a:avLst/>
          </a:prstGeom>
        </p:spPr>
      </p:pic>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3909722" y="307296"/>
            <a:ext cx="7827386" cy="715529"/>
          </a:xfrm>
        </p:spPr>
        <p:txBody>
          <a:bodyPr anchor="ctr">
            <a:noAutofit/>
          </a:bodyPr>
          <a:lstStyle/>
          <a:p>
            <a:r>
              <a:rPr lang="en-US" sz="4400" b="0" dirty="0"/>
              <a:t>Changes in Capital Costs Since Last Rate Study (cont.)</a:t>
            </a:r>
          </a:p>
        </p:txBody>
      </p:sp>
      <p:sp>
        <p:nvSpPr>
          <p:cNvPr id="2" name="Content Placeholder 1">
            <a:extLst>
              <a:ext uri="{FF2B5EF4-FFF2-40B4-BE49-F238E27FC236}">
                <a16:creationId xmlns:a16="http://schemas.microsoft.com/office/drawing/2014/main" id="{EDCDB0B1-7420-448F-AE2A-5A13F72DBDFD}"/>
              </a:ext>
            </a:extLst>
          </p:cNvPr>
          <p:cNvSpPr>
            <a:spLocks noGrp="1"/>
          </p:cNvSpPr>
          <p:nvPr>
            <p:ph sz="half" idx="1"/>
          </p:nvPr>
        </p:nvSpPr>
        <p:spPr>
          <a:xfrm>
            <a:off x="344656" y="1465130"/>
            <a:ext cx="8471170" cy="456119"/>
          </a:xfrm>
        </p:spPr>
        <p:txBody>
          <a:bodyPr>
            <a:normAutofit/>
          </a:bodyPr>
          <a:lstStyle/>
          <a:p>
            <a:r>
              <a:rPr lang="en-US" sz="2400" dirty="0"/>
              <a:t>Multi-Year Capital Improvement Program Recognized</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457200" lvl="1" indent="0">
              <a:buNone/>
            </a:pPr>
            <a:endParaRPr lang="en-US" sz="2200" dirty="0"/>
          </a:p>
          <a:p>
            <a:pPr marL="457200" lvl="1" indent="0">
              <a:buNone/>
            </a:pPr>
            <a:endParaRPr lang="en-US" sz="2200" dirty="0"/>
          </a:p>
        </p:txBody>
      </p:sp>
      <p:pic>
        <p:nvPicPr>
          <p:cNvPr id="5" name="Picture 4">
            <a:extLst>
              <a:ext uri="{FF2B5EF4-FFF2-40B4-BE49-F238E27FC236}">
                <a16:creationId xmlns:a16="http://schemas.microsoft.com/office/drawing/2014/main" id="{96551BC9-35EE-4AFF-9B00-3A02274A0830}"/>
              </a:ext>
            </a:extLst>
          </p:cNvPr>
          <p:cNvPicPr>
            <a:picLocks noChangeAspect="1"/>
          </p:cNvPicPr>
          <p:nvPr/>
        </p:nvPicPr>
        <p:blipFill rotWithShape="1">
          <a:blip r:embed="rId3"/>
          <a:srcRect t="9508" r="2" b="27091"/>
          <a:stretch/>
        </p:blipFill>
        <p:spPr>
          <a:xfrm>
            <a:off x="9228847" y="2136643"/>
            <a:ext cx="2749144" cy="1873382"/>
          </a:xfrm>
          <a:prstGeom prst="rect">
            <a:avLst/>
          </a:prstGeom>
          <a:noFill/>
        </p:spPr>
      </p:pic>
      <p:sp>
        <p:nvSpPr>
          <p:cNvPr id="8" name="Content Placeholder 1">
            <a:extLst>
              <a:ext uri="{FF2B5EF4-FFF2-40B4-BE49-F238E27FC236}">
                <a16:creationId xmlns:a16="http://schemas.microsoft.com/office/drawing/2014/main" id="{C93F1428-811F-4619-9BFF-8E36B7F120AC}"/>
              </a:ext>
            </a:extLst>
          </p:cNvPr>
          <p:cNvSpPr txBox="1">
            <a:spLocks/>
          </p:cNvSpPr>
          <p:nvPr/>
        </p:nvSpPr>
        <p:spPr>
          <a:xfrm>
            <a:off x="8706256" y="1297089"/>
            <a:ext cx="3407924"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sz="2000" b="1" dirty="0"/>
              <a:t>Utility Infrastructure Is Often "Out of Sight, Out of Mind"</a:t>
            </a:r>
          </a:p>
          <a:p>
            <a:pPr marL="457200" lvl="1" indent="0">
              <a:buFont typeface="Arial" panose="020B0604020202020204" pitchFamily="34" charset="0"/>
              <a:buNone/>
            </a:pPr>
            <a:endParaRPr lang="en-US" sz="2200" dirty="0"/>
          </a:p>
        </p:txBody>
      </p:sp>
      <p:pic>
        <p:nvPicPr>
          <p:cNvPr id="6" name="Picture 5">
            <a:extLst>
              <a:ext uri="{FF2B5EF4-FFF2-40B4-BE49-F238E27FC236}">
                <a16:creationId xmlns:a16="http://schemas.microsoft.com/office/drawing/2014/main" id="{A450748B-0405-87B7-0FEF-687A7BE17DF4}"/>
              </a:ext>
            </a:extLst>
          </p:cNvPr>
          <p:cNvPicPr>
            <a:picLocks noChangeAspect="1"/>
          </p:cNvPicPr>
          <p:nvPr/>
        </p:nvPicPr>
        <p:blipFill>
          <a:blip r:embed="rId4"/>
          <a:stretch>
            <a:fillRect/>
          </a:stretch>
        </p:blipFill>
        <p:spPr>
          <a:xfrm>
            <a:off x="1449629" y="1849944"/>
            <a:ext cx="5542842" cy="4460256"/>
          </a:xfrm>
          <a:prstGeom prst="rect">
            <a:avLst/>
          </a:prstGeom>
        </p:spPr>
      </p:pic>
      <p:sp>
        <p:nvSpPr>
          <p:cNvPr id="4" name="Content Placeholder 1">
            <a:extLst>
              <a:ext uri="{FF2B5EF4-FFF2-40B4-BE49-F238E27FC236}">
                <a16:creationId xmlns:a16="http://schemas.microsoft.com/office/drawing/2014/main" id="{EE226E72-3C9B-3AB6-2ACF-B820304C3865}"/>
              </a:ext>
            </a:extLst>
          </p:cNvPr>
          <p:cNvSpPr txBox="1">
            <a:spLocks/>
          </p:cNvSpPr>
          <p:nvPr/>
        </p:nvSpPr>
        <p:spPr>
          <a:xfrm>
            <a:off x="235086" y="6310200"/>
            <a:ext cx="8732465" cy="639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Revenue/Cash-Funded Capital Needs of $42.1M</a:t>
            </a:r>
          </a:p>
          <a:p>
            <a:pPr>
              <a:buFont typeface="Wingdings" panose="05000000000000000000" pitchFamily="2" charset="2"/>
              <a:buChar char="Ø"/>
            </a:pPr>
            <a:endParaRPr lang="en-US" sz="2600" b="1" dirty="0"/>
          </a:p>
          <a:p>
            <a:pPr marL="0" indent="0">
              <a:buFont typeface="Arial" panose="020B0604020202020204" pitchFamily="34" charset="0"/>
              <a:buNone/>
            </a:pPr>
            <a:endParaRPr lang="en-US" sz="2200" b="1" dirty="0"/>
          </a:p>
          <a:p>
            <a:pPr marL="0" indent="0">
              <a:buFont typeface="Arial" panose="020B0604020202020204" pitchFamily="34" charset="0"/>
              <a:buNone/>
            </a:pPr>
            <a:endParaRPr lang="en-US" sz="2200" dirty="0"/>
          </a:p>
          <a:p>
            <a:pPr marL="0" indent="0">
              <a:buFont typeface="Arial" panose="020B0604020202020204" pitchFamily="34" charset="0"/>
              <a:buNone/>
            </a:pPr>
            <a:endParaRPr lang="en-US" sz="2200" dirty="0"/>
          </a:p>
          <a:p>
            <a:pPr marL="0" indent="0">
              <a:buFont typeface="Arial" panose="020B0604020202020204" pitchFamily="34" charset="0"/>
              <a:buNone/>
            </a:pPr>
            <a:endParaRPr lang="en-US" sz="2200" dirty="0"/>
          </a:p>
          <a:p>
            <a:pPr marL="457200" lvl="1" indent="0">
              <a:buFont typeface="Arial" panose="020B0604020202020204" pitchFamily="34" charset="0"/>
              <a:buNone/>
            </a:pPr>
            <a:endParaRPr lang="en-US" sz="2200" dirty="0"/>
          </a:p>
          <a:p>
            <a:pPr marL="457200" lvl="1" indent="0">
              <a:buFont typeface="Arial" panose="020B0604020202020204" pitchFamily="34" charset="0"/>
              <a:buNone/>
            </a:pPr>
            <a:endParaRPr lang="en-US" sz="2200" dirty="0"/>
          </a:p>
        </p:txBody>
      </p:sp>
      <p:sp>
        <p:nvSpPr>
          <p:cNvPr id="10" name="TextBox 9">
            <a:extLst>
              <a:ext uri="{FF2B5EF4-FFF2-40B4-BE49-F238E27FC236}">
                <a16:creationId xmlns:a16="http://schemas.microsoft.com/office/drawing/2014/main" id="{B9139D5E-8637-DE95-F633-38921BB7AE61}"/>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6</a:t>
            </a:fld>
            <a:endParaRPr lang="en-US" sz="1600" dirty="0"/>
          </a:p>
        </p:txBody>
      </p:sp>
    </p:spTree>
    <p:extLst>
      <p:ext uri="{BB962C8B-B14F-4D97-AF65-F5344CB8AC3E}">
        <p14:creationId xmlns:p14="http://schemas.microsoft.com/office/powerpoint/2010/main" val="30828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552449" y="1483813"/>
            <a:ext cx="11210925" cy="5088437"/>
          </a:xfrm>
        </p:spPr>
        <p:txBody>
          <a:bodyPr>
            <a:normAutofit fontScale="77500" lnSpcReduction="20000"/>
          </a:bodyPr>
          <a:lstStyle/>
          <a:p>
            <a:r>
              <a:rPr lang="en-US" dirty="0"/>
              <a:t>Town MUST Complete Project</a:t>
            </a:r>
          </a:p>
          <a:p>
            <a:pPr marL="0" indent="0">
              <a:buNone/>
            </a:pPr>
            <a:endParaRPr lang="en-US" sz="1500" dirty="0"/>
          </a:p>
          <a:p>
            <a:r>
              <a:rPr lang="en-US" dirty="0"/>
              <a:t>Clean Water State Revolving Fund (SRF) Loan Program</a:t>
            </a:r>
          </a:p>
          <a:p>
            <a:pPr marL="796925" lvl="1" indent="-339725">
              <a:buFont typeface="Wingdings" panose="05000000000000000000" pitchFamily="2" charset="2"/>
              <a:buChar char="Ø"/>
            </a:pPr>
            <a:r>
              <a:rPr lang="en-US" dirty="0"/>
              <a:t>Assumed Interest Rate of 2.89%</a:t>
            </a:r>
          </a:p>
          <a:p>
            <a:pPr marL="796925" lvl="1" indent="-339725">
              <a:buFont typeface="Wingdings" panose="05000000000000000000" pitchFamily="2" charset="2"/>
              <a:buChar char="Ø"/>
            </a:pPr>
            <a:r>
              <a:rPr lang="en-US" dirty="0"/>
              <a:t>20-Year Term</a:t>
            </a:r>
          </a:p>
          <a:p>
            <a:pPr marL="796925" lvl="1" indent="-339725">
              <a:buFont typeface="Wingdings" panose="05000000000000000000" pitchFamily="2" charset="2"/>
              <a:buChar char="Ø"/>
            </a:pPr>
            <a:r>
              <a:rPr lang="en-US" dirty="0"/>
              <a:t>Annual Payment of $1.9 Million</a:t>
            </a:r>
          </a:p>
          <a:p>
            <a:pPr marL="796925" lvl="1" indent="-339725">
              <a:buFont typeface="Wingdings" panose="05000000000000000000" pitchFamily="2" charset="2"/>
              <a:buChar char="Ø"/>
            </a:pPr>
            <a:r>
              <a:rPr lang="en-US" dirty="0"/>
              <a:t>Total Cost to Town = $37.6 Million (20 Years of Payments)</a:t>
            </a:r>
          </a:p>
          <a:p>
            <a:pPr marL="796925" lvl="1" indent="-339725">
              <a:buFont typeface="Wingdings" panose="05000000000000000000" pitchFamily="2" charset="2"/>
              <a:buChar char="Ø"/>
            </a:pPr>
            <a:r>
              <a:rPr lang="en-US" b="1" dirty="0"/>
              <a:t>REQUIRES REFERENDUM PER TOWN CHARTER LANGUAGE AND LANGUAGE IN STANDARD SRF LOAN AGREEMENT (Most Likely March 2025 Election Cycle)</a:t>
            </a:r>
          </a:p>
          <a:p>
            <a:pPr marL="0" indent="0">
              <a:buNone/>
            </a:pPr>
            <a:endParaRPr lang="en-US" sz="500" dirty="0"/>
          </a:p>
          <a:p>
            <a:r>
              <a:rPr lang="en-US" dirty="0"/>
              <a:t>30-Year Revenue Bonds</a:t>
            </a:r>
          </a:p>
          <a:p>
            <a:pPr marL="796925" lvl="1" indent="-339725">
              <a:buFont typeface="Wingdings" panose="05000000000000000000" pitchFamily="2" charset="2"/>
              <a:buChar char="Ø"/>
            </a:pPr>
            <a:r>
              <a:rPr lang="en-US" dirty="0"/>
              <a:t>Line of Credit or Bond Anticipation Note for Fiscal Year 2026 and 2027 Spending</a:t>
            </a:r>
          </a:p>
          <a:p>
            <a:pPr marL="796925" lvl="1" indent="-339725">
              <a:buFont typeface="Wingdings" panose="05000000000000000000" pitchFamily="2" charset="2"/>
              <a:buChar char="Ø"/>
            </a:pPr>
            <a:r>
              <a:rPr lang="en-US" dirty="0"/>
              <a:t>Assumed Interest Rate of 5.51%</a:t>
            </a:r>
          </a:p>
          <a:p>
            <a:pPr marL="796925" lvl="1" indent="-339725">
              <a:buFont typeface="Wingdings" panose="05000000000000000000" pitchFamily="2" charset="2"/>
              <a:buChar char="Ø"/>
            </a:pPr>
            <a:r>
              <a:rPr lang="en-US" dirty="0"/>
              <a:t>30-Year Term</a:t>
            </a:r>
          </a:p>
          <a:p>
            <a:pPr marL="796925" lvl="1" indent="-339725">
              <a:buFont typeface="Wingdings" panose="05000000000000000000" pitchFamily="2" charset="2"/>
              <a:buChar char="Ø"/>
            </a:pPr>
            <a:r>
              <a:rPr lang="en-US" dirty="0"/>
              <a:t>Annual Payment of $1.9 Million</a:t>
            </a:r>
          </a:p>
          <a:p>
            <a:pPr marL="796925" lvl="1" indent="-339725">
              <a:buFont typeface="Wingdings" panose="05000000000000000000" pitchFamily="2" charset="2"/>
              <a:buChar char="Ø"/>
            </a:pPr>
            <a:r>
              <a:rPr lang="en-US" dirty="0"/>
              <a:t>Total Cost to Town = $58.5 Million (30 Years of Payments Plus Line of Credit Payments)</a:t>
            </a:r>
          </a:p>
          <a:p>
            <a:pPr marL="796925" lvl="1" indent="-339725">
              <a:buFont typeface="Wingdings" panose="05000000000000000000" pitchFamily="2" charset="2"/>
              <a:buChar char="Ø"/>
            </a:pPr>
            <a:r>
              <a:rPr lang="en-US" dirty="0"/>
              <a:t>Additional $20.9 Million Cost to Town Compared With SRF Loan Option</a:t>
            </a:r>
          </a:p>
          <a:p>
            <a:pPr marL="796925" lvl="1" indent="-339725">
              <a:buFont typeface="Wingdings" panose="05000000000000000000" pitchFamily="2" charset="2"/>
              <a:buChar char="Ø"/>
            </a:pPr>
            <a:r>
              <a:rPr lang="en-US" b="1" dirty="0"/>
              <a:t>NO REFERENDUM REQUIRED</a:t>
            </a:r>
          </a:p>
        </p:txBody>
      </p:sp>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452634" y="375148"/>
            <a:ext cx="7939391" cy="252412"/>
          </a:xfrm>
        </p:spPr>
        <p:txBody>
          <a:bodyPr>
            <a:noAutofit/>
          </a:bodyPr>
          <a:lstStyle/>
          <a:p>
            <a:r>
              <a:rPr lang="en-US" sz="3600" dirty="0"/>
              <a:t>Financing Options for Wastewater</a:t>
            </a:r>
            <a:br>
              <a:rPr lang="en-US" sz="3600" dirty="0"/>
            </a:br>
            <a:r>
              <a:rPr lang="en-US" sz="3600" dirty="0"/>
              <a:t>Collection Subaqueous</a:t>
            </a:r>
          </a:p>
        </p:txBody>
      </p:sp>
      <p:sp>
        <p:nvSpPr>
          <p:cNvPr id="5" name="TextBox 4">
            <a:extLst>
              <a:ext uri="{FF2B5EF4-FFF2-40B4-BE49-F238E27FC236}">
                <a16:creationId xmlns:a16="http://schemas.microsoft.com/office/drawing/2014/main" id="{38157977-FA5E-DBF7-FA88-E9DB6D7C9656}"/>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7</a:t>
            </a:fld>
            <a:endParaRPr lang="en-US" sz="1600" dirty="0"/>
          </a:p>
        </p:txBody>
      </p:sp>
    </p:spTree>
    <p:extLst>
      <p:ext uri="{BB962C8B-B14F-4D97-AF65-F5344CB8AC3E}">
        <p14:creationId xmlns:p14="http://schemas.microsoft.com/office/powerpoint/2010/main" val="1249772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552449" y="1483812"/>
            <a:ext cx="11210925" cy="4999039"/>
          </a:xfrm>
        </p:spPr>
        <p:txBody>
          <a:bodyPr>
            <a:normAutofit fontScale="92500" lnSpcReduction="20000"/>
          </a:bodyPr>
          <a:lstStyle/>
          <a:p>
            <a:pPr>
              <a:lnSpc>
                <a:spcPct val="120000"/>
              </a:lnSpc>
            </a:pPr>
            <a:r>
              <a:rPr lang="en-US" dirty="0"/>
              <a:t>Town MUST Complete Project</a:t>
            </a:r>
          </a:p>
          <a:p>
            <a:pPr marL="0" indent="0">
              <a:lnSpc>
                <a:spcPct val="120000"/>
              </a:lnSpc>
              <a:buNone/>
            </a:pPr>
            <a:endParaRPr lang="en-US" sz="1500" dirty="0"/>
          </a:p>
          <a:p>
            <a:pPr>
              <a:lnSpc>
                <a:spcPct val="120000"/>
              </a:lnSpc>
              <a:spcBef>
                <a:spcPts val="0"/>
              </a:spcBef>
            </a:pPr>
            <a:r>
              <a:rPr lang="en-US" dirty="0"/>
              <a:t>20-Year Revenue Bonds</a:t>
            </a:r>
          </a:p>
          <a:p>
            <a:pPr marL="796925" lvl="1" indent="-339725">
              <a:lnSpc>
                <a:spcPct val="120000"/>
              </a:lnSpc>
              <a:spcBef>
                <a:spcPts val="0"/>
              </a:spcBef>
              <a:buFont typeface="Wingdings" panose="05000000000000000000" pitchFamily="2" charset="2"/>
              <a:buChar char="Ø"/>
            </a:pPr>
            <a:r>
              <a:rPr lang="en-US" dirty="0"/>
              <a:t>Line of Credit or Bond Anticipation Note for Fiscal Year 2026 and 2027 Spending</a:t>
            </a:r>
          </a:p>
          <a:p>
            <a:pPr marL="796925" lvl="1" indent="-339725">
              <a:lnSpc>
                <a:spcPct val="120000"/>
              </a:lnSpc>
              <a:spcBef>
                <a:spcPts val="0"/>
              </a:spcBef>
              <a:buFont typeface="Wingdings" panose="05000000000000000000" pitchFamily="2" charset="2"/>
              <a:buChar char="Ø"/>
            </a:pPr>
            <a:r>
              <a:rPr lang="en-US" dirty="0"/>
              <a:t>Assumed Interest Rate of 5.00%</a:t>
            </a:r>
          </a:p>
          <a:p>
            <a:pPr marL="796925" lvl="1" indent="-339725">
              <a:lnSpc>
                <a:spcPct val="120000"/>
              </a:lnSpc>
              <a:spcBef>
                <a:spcPts val="0"/>
              </a:spcBef>
              <a:buFont typeface="Wingdings" panose="05000000000000000000" pitchFamily="2" charset="2"/>
              <a:buChar char="Ø"/>
            </a:pPr>
            <a:r>
              <a:rPr lang="en-US" dirty="0"/>
              <a:t>20-Year Term</a:t>
            </a:r>
          </a:p>
          <a:p>
            <a:pPr marL="796925" lvl="1" indent="-339725">
              <a:lnSpc>
                <a:spcPct val="120000"/>
              </a:lnSpc>
              <a:spcBef>
                <a:spcPts val="0"/>
              </a:spcBef>
              <a:buFont typeface="Wingdings" panose="05000000000000000000" pitchFamily="2" charset="2"/>
              <a:buChar char="Ø"/>
            </a:pPr>
            <a:r>
              <a:rPr lang="en-US" dirty="0"/>
              <a:t>Annual Payment of $2.2 Million</a:t>
            </a:r>
          </a:p>
          <a:p>
            <a:pPr marL="796925" lvl="1" indent="-339725">
              <a:lnSpc>
                <a:spcPct val="120000"/>
              </a:lnSpc>
              <a:spcBef>
                <a:spcPts val="0"/>
              </a:spcBef>
              <a:buFont typeface="Wingdings" panose="05000000000000000000" pitchFamily="2" charset="2"/>
              <a:buChar char="Ø"/>
            </a:pPr>
            <a:r>
              <a:rPr lang="en-US" dirty="0"/>
              <a:t>Total Cost to Town = $45.9 Million (20 Years of Payments Plus Line of Credit Payments)</a:t>
            </a:r>
          </a:p>
          <a:p>
            <a:pPr marL="796925" lvl="1" indent="-339725">
              <a:lnSpc>
                <a:spcPct val="120000"/>
              </a:lnSpc>
              <a:spcBef>
                <a:spcPts val="0"/>
              </a:spcBef>
              <a:buFont typeface="Wingdings" panose="05000000000000000000" pitchFamily="2" charset="2"/>
              <a:buChar char="Ø"/>
            </a:pPr>
            <a:r>
              <a:rPr lang="en-US" dirty="0"/>
              <a:t>Additional $8.3 Million Cost to Town Compared With SRF Loan Option</a:t>
            </a:r>
          </a:p>
          <a:p>
            <a:pPr marL="796925" lvl="1" indent="-339725">
              <a:lnSpc>
                <a:spcPct val="120000"/>
              </a:lnSpc>
              <a:spcBef>
                <a:spcPts val="0"/>
              </a:spcBef>
              <a:buFont typeface="Wingdings" panose="05000000000000000000" pitchFamily="2" charset="2"/>
              <a:buChar char="Ø"/>
            </a:pPr>
            <a:r>
              <a:rPr lang="en-US" b="1" dirty="0"/>
              <a:t>NO REFERENDUM REQUIRED</a:t>
            </a:r>
          </a:p>
          <a:p>
            <a:pPr marL="796925" lvl="1" indent="-339725">
              <a:lnSpc>
                <a:spcPct val="120000"/>
              </a:lnSpc>
              <a:spcBef>
                <a:spcPts val="0"/>
              </a:spcBef>
              <a:buFont typeface="Wingdings" panose="05000000000000000000" pitchFamily="2" charset="2"/>
              <a:buChar char="Ø"/>
            </a:pPr>
            <a:r>
              <a:rPr lang="en-US" b="1" dirty="0"/>
              <a:t>Estimated Additional 4% Rate Increase Needed Compared With SRF Loan or 30-Year Revenue Bonds</a:t>
            </a:r>
          </a:p>
          <a:p>
            <a:pPr marL="796925" lvl="1" indent="-339725">
              <a:lnSpc>
                <a:spcPct val="120000"/>
              </a:lnSpc>
              <a:spcBef>
                <a:spcPts val="0"/>
              </a:spcBef>
              <a:buFont typeface="Wingdings" panose="05000000000000000000" pitchFamily="2" charset="2"/>
              <a:buChar char="Ø"/>
            </a:pPr>
            <a:r>
              <a:rPr lang="en-US" b="1" dirty="0"/>
              <a:t>Asset Life Is Greater Than 20 Years – </a:t>
            </a:r>
            <a:r>
              <a:rPr lang="en-US" b="1" dirty="0" err="1"/>
              <a:t>Interperiod</a:t>
            </a:r>
            <a:r>
              <a:rPr lang="en-US" b="1" dirty="0"/>
              <a:t> </a:t>
            </a:r>
            <a:r>
              <a:rPr lang="en-US" b="1"/>
              <a:t>Equity Considerations </a:t>
            </a:r>
            <a:endParaRPr lang="en-US" b="1" dirty="0"/>
          </a:p>
        </p:txBody>
      </p:sp>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452634" y="375148"/>
            <a:ext cx="7939391" cy="252412"/>
          </a:xfrm>
        </p:spPr>
        <p:txBody>
          <a:bodyPr>
            <a:noAutofit/>
          </a:bodyPr>
          <a:lstStyle/>
          <a:p>
            <a:r>
              <a:rPr lang="en-US" sz="3600" dirty="0"/>
              <a:t>Financing Options for Wastewater</a:t>
            </a:r>
            <a:br>
              <a:rPr lang="en-US" sz="3600" dirty="0"/>
            </a:br>
            <a:r>
              <a:rPr lang="en-US" sz="3600" dirty="0"/>
              <a:t>Collection Subaqueous (cont.)</a:t>
            </a:r>
          </a:p>
        </p:txBody>
      </p:sp>
      <p:sp>
        <p:nvSpPr>
          <p:cNvPr id="5" name="TextBox 4">
            <a:extLst>
              <a:ext uri="{FF2B5EF4-FFF2-40B4-BE49-F238E27FC236}">
                <a16:creationId xmlns:a16="http://schemas.microsoft.com/office/drawing/2014/main" id="{38157977-FA5E-DBF7-FA88-E9DB6D7C9656}"/>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8</a:t>
            </a:fld>
            <a:endParaRPr lang="en-US" sz="1600" dirty="0"/>
          </a:p>
        </p:txBody>
      </p:sp>
    </p:spTree>
    <p:extLst>
      <p:ext uri="{BB962C8B-B14F-4D97-AF65-F5344CB8AC3E}">
        <p14:creationId xmlns:p14="http://schemas.microsoft.com/office/powerpoint/2010/main" val="3842589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319923" y="1419289"/>
            <a:ext cx="11594172" cy="5343461"/>
          </a:xfrm>
        </p:spPr>
        <p:txBody>
          <a:bodyPr>
            <a:normAutofit lnSpcReduction="10000"/>
          </a:bodyPr>
          <a:lstStyle/>
          <a:p>
            <a:pPr>
              <a:spcBef>
                <a:spcPts val="0"/>
              </a:spcBef>
            </a:pPr>
            <a:r>
              <a:rPr lang="en-US" dirty="0"/>
              <a:t>Town Charter Language</a:t>
            </a:r>
          </a:p>
          <a:p>
            <a:pPr marL="796925" marR="0" lvl="1" indent="-339725">
              <a:spcBef>
                <a:spcPts val="0"/>
              </a:spcBef>
              <a:spcAft>
                <a:spcPts val="975"/>
              </a:spcAft>
              <a:buFont typeface="Wingdings" panose="05000000000000000000" pitchFamily="2" charset="2"/>
              <a:buChar char="Ø"/>
            </a:pPr>
            <a:r>
              <a:rPr lang="en-US" sz="2300" dirty="0"/>
              <a:t>The town or any public entity controlled by the town may issue revenue bonds in excess of the Bonding Limitation at any one time only when approved by vote of the qualified electors. For purposes of this limitation, "at any one time" means within 90 days and "Bonding Limitation" means $5,000,000.00 initially. As of each October 1 thereafter, the amount of the "Bonding Limitation" in effect shall be adjusted to reflect the percentage change in the Consumer Price Index (U.S. City Average All Workers) by using the most recent available information for the prior 12 month period. The town commission may waive the requirement…for a vote of the electors for said revenue bonds if it determines, in its sole discretion, that there exists an emergency such that it is in the best interest of the town to issue the bonds without a vote of the electors.</a:t>
            </a:r>
          </a:p>
          <a:p>
            <a:pPr marL="796925" lvl="1" indent="-339725">
              <a:spcBef>
                <a:spcPts val="0"/>
              </a:spcBef>
              <a:spcAft>
                <a:spcPts val="975"/>
              </a:spcAft>
              <a:buFont typeface="Wingdings" panose="05000000000000000000" pitchFamily="2" charset="2"/>
              <a:buChar char="Ø"/>
            </a:pPr>
            <a:r>
              <a:rPr lang="en-US" sz="2300" dirty="0"/>
              <a:t>Notwithstanding the above, a vote of the electors </a:t>
            </a:r>
            <a:r>
              <a:rPr lang="en-US" sz="2300" u="sng" dirty="0"/>
              <a:t>shall not be required</a:t>
            </a:r>
            <a:r>
              <a:rPr lang="en-US" sz="2300" dirty="0"/>
              <a:t> to refund outstanding bonds and interest and redemption premium thereon at a lower net average interest cost rate, </a:t>
            </a:r>
            <a:r>
              <a:rPr lang="en-US" sz="2300" u="sng" dirty="0"/>
              <a:t>to issue any revenue bonds payable exclusively from non-ad valorem revenues in the proprietary funds</a:t>
            </a:r>
            <a:r>
              <a:rPr lang="en-US" sz="2300" dirty="0"/>
              <a:t>, or to incur any obligation which is subject to annual appropriation.</a:t>
            </a:r>
          </a:p>
        </p:txBody>
      </p:sp>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252609" y="0"/>
            <a:ext cx="7939391" cy="952706"/>
          </a:xfrm>
        </p:spPr>
        <p:txBody>
          <a:bodyPr>
            <a:noAutofit/>
          </a:bodyPr>
          <a:lstStyle/>
          <a:p>
            <a:pPr algn="ctr"/>
            <a:r>
              <a:rPr lang="en-US" sz="3000" dirty="0"/>
              <a:t>Town Charter Language and</a:t>
            </a:r>
            <a:br>
              <a:rPr lang="en-US" sz="3000" dirty="0"/>
            </a:br>
            <a:r>
              <a:rPr lang="en-US" sz="3000" dirty="0"/>
              <a:t>SRF Loan Standard Language</a:t>
            </a:r>
          </a:p>
        </p:txBody>
      </p:sp>
      <p:sp>
        <p:nvSpPr>
          <p:cNvPr id="5" name="TextBox 4">
            <a:extLst>
              <a:ext uri="{FF2B5EF4-FFF2-40B4-BE49-F238E27FC236}">
                <a16:creationId xmlns:a16="http://schemas.microsoft.com/office/drawing/2014/main" id="{AA180125-1126-58E9-566B-46AF154646EC}"/>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9</a:t>
            </a:fld>
            <a:endParaRPr lang="en-US" sz="1600" dirty="0"/>
          </a:p>
        </p:txBody>
      </p:sp>
    </p:spTree>
    <p:extLst>
      <p:ext uri="{BB962C8B-B14F-4D97-AF65-F5344CB8AC3E}">
        <p14:creationId xmlns:p14="http://schemas.microsoft.com/office/powerpoint/2010/main" val="37067360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wn Powerpoint Template NEW" id="{BE6F55BA-D590-4F61-8A8D-A364CF6B8A02}" vid="{C8F28F3A-E0C0-4D5E-9EF8-CD26C7907C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96051E3CF78849B95BE5633F5FE873" ma:contentTypeVersion="15" ma:contentTypeDescription="Create a new document." ma:contentTypeScope="" ma:versionID="6e5f85ea39668659ba6e8cf00305ab03">
  <xsd:schema xmlns:xsd="http://www.w3.org/2001/XMLSchema" xmlns:xs="http://www.w3.org/2001/XMLSchema" xmlns:p="http://schemas.microsoft.com/office/2006/metadata/properties" xmlns:ns3="55520fe7-05b8-45db-a517-590738274901" xmlns:ns4="9a708eb2-9680-4e60-a2dd-f6a0437f6521" targetNamespace="http://schemas.microsoft.com/office/2006/metadata/properties" ma:root="true" ma:fieldsID="76aee7ab5bb9dddd186b5531655a5825" ns3:_="" ns4:_="">
    <xsd:import namespace="55520fe7-05b8-45db-a517-590738274901"/>
    <xsd:import namespace="9a708eb2-9680-4e60-a2dd-f6a0437f6521"/>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520fe7-05b8-45db-a517-59073827490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a708eb2-9680-4e60-a2dd-f6a0437f652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05885D-5D05-4B28-88CC-43E1F258747F}">
  <ds:schemaRefs>
    <ds:schemaRef ds:uri="http://schemas.microsoft.com/office/2006/documentManagement/types"/>
    <ds:schemaRef ds:uri="http://purl.org/dc/dcmitype/"/>
    <ds:schemaRef ds:uri="http://www.w3.org/XML/1998/namespace"/>
    <ds:schemaRef ds:uri="9a708eb2-9680-4e60-a2dd-f6a0437f6521"/>
    <ds:schemaRef ds:uri="55520fe7-05b8-45db-a517-590738274901"/>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2624FFE2-1AA9-45F1-A9B5-87D74D9ED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520fe7-05b8-45db-a517-590738274901"/>
    <ds:schemaRef ds:uri="9a708eb2-9680-4e60-a2dd-f6a0437f65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0E7C60-7D9C-4650-BB39-9829759D16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Town Powerpoint Template with Blank</Template>
  <TotalTime>1953</TotalTime>
  <Words>1758</Words>
  <Application>Microsoft Office PowerPoint</Application>
  <PresentationFormat>Widescreen</PresentationFormat>
  <Paragraphs>175</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Times New Roman</vt:lpstr>
      <vt:lpstr>Wingdings</vt:lpstr>
      <vt:lpstr>Custom Design</vt:lpstr>
      <vt:lpstr>Utility Rate Study Workshop</vt:lpstr>
      <vt:lpstr>Utility System Overview</vt:lpstr>
      <vt:lpstr>Last Formal Rate Study Completed in 2021</vt:lpstr>
      <vt:lpstr>Financial Forecast</vt:lpstr>
      <vt:lpstr>Changes in Capital Costs Since Last Rate Study</vt:lpstr>
      <vt:lpstr>Changes in Capital Costs Since Last Rate Study (cont.)</vt:lpstr>
      <vt:lpstr>Financing Options for Wastewater Collection Subaqueous</vt:lpstr>
      <vt:lpstr>Financing Options for Wastewater Collection Subaqueous (cont.)</vt:lpstr>
      <vt:lpstr>Town Charter Language and SRF Loan Standard Language</vt:lpstr>
      <vt:lpstr>Town Charter Language and SRF Loan Standard Language (cont.)</vt:lpstr>
      <vt:lpstr>Changes in Operating Costs Since Last Rate Study</vt:lpstr>
      <vt:lpstr>Need to Preserve Access to Capital Markets</vt:lpstr>
      <vt:lpstr>Revenue Requirements Analysis</vt:lpstr>
      <vt:lpstr>Financial Risks of Not Adjusting Rates</vt:lpstr>
      <vt:lpstr>Rate Plan Options</vt:lpstr>
      <vt:lpstr>Projected Financial Position</vt:lpstr>
      <vt:lpstr>Projected Financial Position (cont.)</vt:lpstr>
      <vt:lpstr>User Rate Comparison – 5,000 Gallons of Monthly Usage</vt:lpstr>
      <vt:lpstr>User Rate Comparison – 10,000 Gallons of Monthly Usage</vt:lpstr>
      <vt:lpstr>Rate Comparison Not a "Report Card" on How Well Utility Is Performing</vt:lpstr>
      <vt:lpstr>Requested Commission Action</vt:lpstr>
      <vt:lpstr>Requested Commission Action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Brown</dc:creator>
  <cp:lastModifiedBy>Susan L. Smith</cp:lastModifiedBy>
  <cp:revision>4</cp:revision>
  <dcterms:created xsi:type="dcterms:W3CDTF">2020-06-09T19:43:53Z</dcterms:created>
  <dcterms:modified xsi:type="dcterms:W3CDTF">2024-06-27T19:43:13Z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0x0101005896051E3CF78849B95BE5633F5FE873</vt:lpwstr>
  </property>
</Properties>
</file>