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94" r:id="rId3"/>
    <p:sldId id="295" r:id="rId4"/>
    <p:sldId id="287" r:id="rId5"/>
    <p:sldId id="263" r:id="rId6"/>
    <p:sldId id="259" r:id="rId7"/>
    <p:sldId id="264" r:id="rId8"/>
    <p:sldId id="265" r:id="rId9"/>
    <p:sldId id="271" r:id="rId10"/>
    <p:sldId id="279" r:id="rId11"/>
    <p:sldId id="280" r:id="rId12"/>
    <p:sldId id="266" r:id="rId13"/>
    <p:sldId id="267" r:id="rId14"/>
    <p:sldId id="268" r:id="rId15"/>
    <p:sldId id="272" r:id="rId16"/>
    <p:sldId id="275" r:id="rId17"/>
    <p:sldId id="276" r:id="rId18"/>
    <p:sldId id="273" r:id="rId19"/>
    <p:sldId id="277" r:id="rId20"/>
    <p:sldId id="269" r:id="rId21"/>
    <p:sldId id="278" r:id="rId22"/>
    <p:sldId id="270" r:id="rId23"/>
    <p:sldId id="296" r:id="rId24"/>
    <p:sldId id="298" r:id="rId25"/>
    <p:sldId id="29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6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3" autoAdjust="0"/>
    <p:restoredTop sz="94660"/>
  </p:normalViewPr>
  <p:slideViewPr>
    <p:cSldViewPr snapToGrid="0">
      <p:cViewPr varScale="1">
        <p:scale>
          <a:sx n="114" d="100"/>
          <a:sy n="114" d="100"/>
        </p:scale>
        <p:origin x="240" y="114"/>
      </p:cViewPr>
      <p:guideLst>
        <p:guide orient="horz" pos="24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1964E3-089F-467F-B4B6-9F60EACD27E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236148-7E07-45AC-A143-210F356E53B7}"/>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1E65A49-FB80-4B46-98B1-B0C1EE6800E2}" type="datetimeFigureOut">
              <a:rPr lang="en-US" smtClean="0"/>
              <a:t>2/7/2022</a:t>
            </a:fld>
            <a:endParaRPr lang="en-US"/>
          </a:p>
        </p:txBody>
      </p:sp>
      <p:sp>
        <p:nvSpPr>
          <p:cNvPr id="4" name="Footer Placeholder 3">
            <a:extLst>
              <a:ext uri="{FF2B5EF4-FFF2-40B4-BE49-F238E27FC236}">
                <a16:creationId xmlns:a16="http://schemas.microsoft.com/office/drawing/2014/main" id="{42C256D7-BC57-42BF-9769-94F877CBFE0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4EE6F2-16D4-435D-A54A-5F20B529B34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E388B0-D982-46CB-ABBF-E302562EA028}" type="slidenum">
              <a:rPr lang="en-US" smtClean="0"/>
              <a:t>‹#›</a:t>
            </a:fld>
            <a:endParaRPr lang="en-US"/>
          </a:p>
        </p:txBody>
      </p:sp>
    </p:spTree>
    <p:extLst>
      <p:ext uri="{BB962C8B-B14F-4D97-AF65-F5344CB8AC3E}">
        <p14:creationId xmlns:p14="http://schemas.microsoft.com/office/powerpoint/2010/main" val="41499586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9B0492-55F0-4475-B1B7-15C0BFD2EC7B}" type="datetimeFigureOut">
              <a:rPr lang="en-US" smtClean="0"/>
              <a:t>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D6B35B-C282-4657-AFC6-EB8C47DF41A6}" type="slidenum">
              <a:rPr lang="en-US" smtClean="0"/>
              <a:t>‹#›</a:t>
            </a:fld>
            <a:endParaRPr lang="en-US"/>
          </a:p>
        </p:txBody>
      </p:sp>
    </p:spTree>
    <p:extLst>
      <p:ext uri="{BB962C8B-B14F-4D97-AF65-F5344CB8AC3E}">
        <p14:creationId xmlns:p14="http://schemas.microsoft.com/office/powerpoint/2010/main" val="5189641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Reinforce that this is </a:t>
            </a:r>
            <a:r>
              <a:rPr lang="en-US" b="1" u="sng" dirty="0"/>
              <a:t>not a new tax</a:t>
            </a:r>
            <a:r>
              <a:rPr lang="en-US" b="1" u="none" dirty="0"/>
              <a:t> </a:t>
            </a:r>
            <a:r>
              <a:rPr lang="en-US" b="1" dirty="0"/>
              <a:t>as this is a critical piece of our continuing education.</a:t>
            </a:r>
          </a:p>
        </p:txBody>
      </p:sp>
    </p:spTree>
    <p:extLst>
      <p:ext uri="{BB962C8B-B14F-4D97-AF65-F5344CB8AC3E}">
        <p14:creationId xmlns:p14="http://schemas.microsoft.com/office/powerpoint/2010/main" val="18312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5635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9C07-0633-494C-AD09-625D38CFF7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1B5C46-AAD0-420D-9A0F-8723603ED7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27518-A20F-4472-882B-BAB3D171A5CC}"/>
              </a:ext>
            </a:extLst>
          </p:cNvPr>
          <p:cNvSpPr>
            <a:spLocks noGrp="1"/>
          </p:cNvSpPr>
          <p:nvPr>
            <p:ph type="dt" sz="half" idx="10"/>
          </p:nvPr>
        </p:nvSpPr>
        <p:spPr/>
        <p:txBody>
          <a:bodyPr/>
          <a:lstStyle/>
          <a:p>
            <a:fld id="{E858408F-2F45-424E-85A5-0B65AF8FB8B1}" type="datetime1">
              <a:rPr lang="en-US" smtClean="0"/>
              <a:t>2/7/2022</a:t>
            </a:fld>
            <a:endParaRPr lang="en-US"/>
          </a:p>
        </p:txBody>
      </p:sp>
      <p:sp>
        <p:nvSpPr>
          <p:cNvPr id="5" name="Footer Placeholder 4">
            <a:extLst>
              <a:ext uri="{FF2B5EF4-FFF2-40B4-BE49-F238E27FC236}">
                <a16:creationId xmlns:a16="http://schemas.microsoft.com/office/drawing/2014/main" id="{E0A4F902-D84A-499B-AC4A-499C904F7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F3827-7967-48DA-8B4D-20199479D32B}"/>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246074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C7B5-2CF2-4DB9-8446-EA4982B80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B04CB-54F8-4464-9B9D-443D9C5F2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C62F4-2495-4514-9983-E683F197724D}"/>
              </a:ext>
            </a:extLst>
          </p:cNvPr>
          <p:cNvSpPr>
            <a:spLocks noGrp="1"/>
          </p:cNvSpPr>
          <p:nvPr>
            <p:ph type="dt" sz="half" idx="10"/>
          </p:nvPr>
        </p:nvSpPr>
        <p:spPr/>
        <p:txBody>
          <a:bodyPr/>
          <a:lstStyle/>
          <a:p>
            <a:fld id="{B66860D7-D69B-4FB2-BC33-2EFC22FAE425}" type="datetime1">
              <a:rPr lang="en-US" smtClean="0"/>
              <a:t>2/7/2022</a:t>
            </a:fld>
            <a:endParaRPr lang="en-US"/>
          </a:p>
        </p:txBody>
      </p:sp>
      <p:sp>
        <p:nvSpPr>
          <p:cNvPr id="5" name="Footer Placeholder 4">
            <a:extLst>
              <a:ext uri="{FF2B5EF4-FFF2-40B4-BE49-F238E27FC236}">
                <a16:creationId xmlns:a16="http://schemas.microsoft.com/office/drawing/2014/main" id="{5A7D0C55-B026-4AC9-A531-911CC75D9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C6B16-D8E7-4FA9-B800-21CEB924AE16}"/>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61562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27B1C-4F1C-4602-B58E-97153F42AC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0EBBE-206C-4220-A8C4-355B429A8C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7A171-4797-46C0-915B-F88BD300379D}"/>
              </a:ext>
            </a:extLst>
          </p:cNvPr>
          <p:cNvSpPr>
            <a:spLocks noGrp="1"/>
          </p:cNvSpPr>
          <p:nvPr>
            <p:ph type="dt" sz="half" idx="10"/>
          </p:nvPr>
        </p:nvSpPr>
        <p:spPr/>
        <p:txBody>
          <a:bodyPr/>
          <a:lstStyle/>
          <a:p>
            <a:fld id="{5D45D394-7333-4EE7-89CF-5B187065A8BA}" type="datetime1">
              <a:rPr lang="en-US" smtClean="0"/>
              <a:t>2/7/2022</a:t>
            </a:fld>
            <a:endParaRPr lang="en-US"/>
          </a:p>
        </p:txBody>
      </p:sp>
      <p:sp>
        <p:nvSpPr>
          <p:cNvPr id="5" name="Footer Placeholder 4">
            <a:extLst>
              <a:ext uri="{FF2B5EF4-FFF2-40B4-BE49-F238E27FC236}">
                <a16:creationId xmlns:a16="http://schemas.microsoft.com/office/drawing/2014/main" id="{BE235931-CA05-4CBC-9C1C-A94459172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79BE5-8E6B-4F08-A0B4-14E77FFD8FF3}"/>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424848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FCC0-9E29-4E40-8D9B-9A9602EE06D6}"/>
              </a:ext>
            </a:extLst>
          </p:cNvPr>
          <p:cNvSpPr>
            <a:spLocks noGrp="1"/>
          </p:cNvSpPr>
          <p:nvPr>
            <p:ph type="ctrTitle"/>
          </p:nvPr>
        </p:nvSpPr>
        <p:spPr>
          <a:xfrm>
            <a:off x="1524000" y="1122363"/>
            <a:ext cx="9144000" cy="2387600"/>
          </a:xfrm>
        </p:spPr>
        <p:txBody>
          <a:bodyPr anchor="b"/>
          <a:lstStyle>
            <a:lvl1pPr algn="ctr">
              <a:defRPr sz="6000" b="1">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8D6F953-86E4-4AF6-876A-802B34A34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CDC4A01-4941-487E-A6A4-68AFECFF2C62}"/>
              </a:ext>
            </a:extLst>
          </p:cNvPr>
          <p:cNvSpPr>
            <a:spLocks noGrp="1"/>
          </p:cNvSpPr>
          <p:nvPr>
            <p:ph type="dt" sz="half" idx="10"/>
          </p:nvPr>
        </p:nvSpPr>
        <p:spPr/>
        <p:txBody>
          <a:bodyPr/>
          <a:lstStyle/>
          <a:p>
            <a:fld id="{7E035F37-90EA-48E9-A152-5B981EDA73B8}" type="datetime1">
              <a:rPr lang="en-US" smtClean="0"/>
              <a:t>2/7/2022</a:t>
            </a:fld>
            <a:endParaRPr lang="en-US" dirty="0"/>
          </a:p>
        </p:txBody>
      </p:sp>
      <p:sp>
        <p:nvSpPr>
          <p:cNvPr id="5" name="Footer Placeholder 4">
            <a:extLst>
              <a:ext uri="{FF2B5EF4-FFF2-40B4-BE49-F238E27FC236}">
                <a16:creationId xmlns:a16="http://schemas.microsoft.com/office/drawing/2014/main" id="{57B52D62-D72C-4943-A483-9BEB789906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282EE-25DF-4A4A-8001-9FB9EC8F5E30}"/>
              </a:ext>
            </a:extLst>
          </p:cNvPr>
          <p:cNvSpPr>
            <a:spLocks noGrp="1"/>
          </p:cNvSpPr>
          <p:nvPr>
            <p:ph type="sldNum" sz="quarter" idx="12"/>
          </p:nvPr>
        </p:nvSpPr>
        <p:spPr/>
        <p:txBody>
          <a:bodyPr/>
          <a:lstStyle/>
          <a:p>
            <a:fld id="{AD526EDF-47C9-4D38-8F23-D55C707CF7DF}" type="slidenum">
              <a:rPr lang="en-US" smtClean="0"/>
              <a:t>‹#›</a:t>
            </a:fld>
            <a:endParaRPr lang="en-US" dirty="0"/>
          </a:p>
        </p:txBody>
      </p:sp>
    </p:spTree>
    <p:extLst>
      <p:ext uri="{BB962C8B-B14F-4D97-AF65-F5344CB8AC3E}">
        <p14:creationId xmlns:p14="http://schemas.microsoft.com/office/powerpoint/2010/main" val="273246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FA0A-28B2-402C-8908-E6BC942DB3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415894-A15A-40A2-8DB2-219823764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CCEC7F-3BB3-470E-8B99-3405EB6D1D25}"/>
              </a:ext>
            </a:extLst>
          </p:cNvPr>
          <p:cNvSpPr>
            <a:spLocks noGrp="1"/>
          </p:cNvSpPr>
          <p:nvPr>
            <p:ph type="dt" sz="half" idx="10"/>
          </p:nvPr>
        </p:nvSpPr>
        <p:spPr/>
        <p:txBody>
          <a:bodyPr/>
          <a:lstStyle/>
          <a:p>
            <a:fld id="{D213CC27-17B0-4909-9F55-10CD7426D275}" type="datetime1">
              <a:rPr lang="en-US" smtClean="0"/>
              <a:t>2/7/2022</a:t>
            </a:fld>
            <a:endParaRPr lang="en-US"/>
          </a:p>
        </p:txBody>
      </p:sp>
      <p:sp>
        <p:nvSpPr>
          <p:cNvPr id="5" name="Footer Placeholder 4">
            <a:extLst>
              <a:ext uri="{FF2B5EF4-FFF2-40B4-BE49-F238E27FC236}">
                <a16:creationId xmlns:a16="http://schemas.microsoft.com/office/drawing/2014/main" id="{4ED7CB22-0FA1-4D21-920D-F4C9A0147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BCE62-17F5-484E-947B-0B4CC10A8EB9}"/>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368193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FACB8C-46A9-49E8-BD3F-F6194772F2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1FFC611A-DD25-4192-A814-1FED0FCB1D03}"/>
              </a:ext>
            </a:extLst>
          </p:cNvPr>
          <p:cNvSpPr>
            <a:spLocks noGrp="1"/>
          </p:cNvSpPr>
          <p:nvPr>
            <p:ph type="title"/>
          </p:nvPr>
        </p:nvSpPr>
        <p:spPr>
          <a:xfrm>
            <a:off x="4252609" y="18255"/>
            <a:ext cx="7939391" cy="1325563"/>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FA85D20B-FA63-4107-8E02-DDEDF14C7ACA}"/>
              </a:ext>
            </a:extLst>
          </p:cNvPr>
          <p:cNvSpPr>
            <a:spLocks noGrp="1"/>
          </p:cNvSpPr>
          <p:nvPr>
            <p:ph type="dt" sz="half" idx="10"/>
          </p:nvPr>
        </p:nvSpPr>
        <p:spPr/>
        <p:txBody>
          <a:bodyPr/>
          <a:lstStyle/>
          <a:p>
            <a:fld id="{8C8EAAE2-E285-4708-A88C-EC99E686D1A0}" type="datetime1">
              <a:rPr lang="en-US" smtClean="0"/>
              <a:t>2/7/2022</a:t>
            </a:fld>
            <a:endParaRPr lang="en-US"/>
          </a:p>
        </p:txBody>
      </p:sp>
      <p:sp>
        <p:nvSpPr>
          <p:cNvPr id="10" name="Footer Placeholder 9">
            <a:extLst>
              <a:ext uri="{FF2B5EF4-FFF2-40B4-BE49-F238E27FC236}">
                <a16:creationId xmlns:a16="http://schemas.microsoft.com/office/drawing/2014/main" id="{E18DBCFD-170E-4868-8C05-1802802A0D3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EAE114A0-9354-4568-B7B9-248746031C7C}"/>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54899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E4F-946D-4A0A-A360-95999D746B2F}"/>
              </a:ext>
            </a:extLst>
          </p:cNvPr>
          <p:cNvSpPr>
            <a:spLocks noGrp="1"/>
          </p:cNvSpPr>
          <p:nvPr>
            <p:ph type="title" hasCustomPrompt="1"/>
          </p:nvPr>
        </p:nvSpPr>
        <p:spPr>
          <a:xfrm>
            <a:off x="4286794" y="136525"/>
            <a:ext cx="7315199" cy="715529"/>
          </a:xfrm>
        </p:spPr>
        <p:txBody>
          <a:bodyPr>
            <a:noAutofit/>
          </a:bodyPr>
          <a:lstStyle>
            <a:lvl1pPr algn="ctr">
              <a:defRPr sz="3600" b="1">
                <a:solidFill>
                  <a:schemeClr val="bg1"/>
                </a:solidFill>
              </a:defRPr>
            </a:lvl1pPr>
          </a:lstStyle>
          <a:p>
            <a:r>
              <a:rPr lang="en-US" dirty="0"/>
              <a:t>Click to edit title </a:t>
            </a:r>
          </a:p>
        </p:txBody>
      </p:sp>
      <p:sp>
        <p:nvSpPr>
          <p:cNvPr id="3" name="Content Placeholder 2">
            <a:extLst>
              <a:ext uri="{FF2B5EF4-FFF2-40B4-BE49-F238E27FC236}">
                <a16:creationId xmlns:a16="http://schemas.microsoft.com/office/drawing/2014/main" id="{02F66145-E558-4729-8177-BF3562AD8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DBCE756-9EED-4A74-AF6A-066826DC2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94EB8-9BBB-4975-A790-301A6CAD8A01}"/>
              </a:ext>
            </a:extLst>
          </p:cNvPr>
          <p:cNvSpPr>
            <a:spLocks noGrp="1"/>
          </p:cNvSpPr>
          <p:nvPr>
            <p:ph type="dt" sz="half" idx="10"/>
          </p:nvPr>
        </p:nvSpPr>
        <p:spPr/>
        <p:txBody>
          <a:bodyPr/>
          <a:lstStyle/>
          <a:p>
            <a:fld id="{6F8E8868-2A5F-4A80-B780-98AA22F7C9E7}" type="datetime1">
              <a:rPr lang="en-US" smtClean="0"/>
              <a:t>2/7/2022</a:t>
            </a:fld>
            <a:endParaRPr lang="en-US"/>
          </a:p>
        </p:txBody>
      </p:sp>
      <p:sp>
        <p:nvSpPr>
          <p:cNvPr id="6" name="Footer Placeholder 5">
            <a:extLst>
              <a:ext uri="{FF2B5EF4-FFF2-40B4-BE49-F238E27FC236}">
                <a16:creationId xmlns:a16="http://schemas.microsoft.com/office/drawing/2014/main" id="{84EA1C75-D1E5-44AC-87BF-7A3A2096F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10286-746F-43C6-88CB-9A72E9D1AA7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72718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D52AA-1225-407A-ABD7-78794050843F}"/>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49E715-C87E-4375-87AC-20FD60CACF9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C1C97F3-948D-4AA5-A7DF-B526C4057DA1}"/>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DF1CAD-68F9-44F9-AB2F-8913AC52CE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E805C0B-CEB7-459F-8E3D-63D94A02FE46}"/>
              </a:ext>
            </a:extLst>
          </p:cNvPr>
          <p:cNvSpPr>
            <a:spLocks noGrp="1"/>
          </p:cNvSpPr>
          <p:nvPr>
            <p:ph type="dt" sz="half" idx="10"/>
          </p:nvPr>
        </p:nvSpPr>
        <p:spPr/>
        <p:txBody>
          <a:bodyPr/>
          <a:lstStyle/>
          <a:p>
            <a:fld id="{8DDE73D0-7175-4340-8E1A-129762CB4045}" type="datetime1">
              <a:rPr lang="en-US" smtClean="0"/>
              <a:t>2/7/2022</a:t>
            </a:fld>
            <a:endParaRPr lang="en-US"/>
          </a:p>
        </p:txBody>
      </p:sp>
      <p:sp>
        <p:nvSpPr>
          <p:cNvPr id="8" name="Footer Placeholder 7">
            <a:extLst>
              <a:ext uri="{FF2B5EF4-FFF2-40B4-BE49-F238E27FC236}">
                <a16:creationId xmlns:a16="http://schemas.microsoft.com/office/drawing/2014/main" id="{9010953A-579A-44ED-A3BD-504E36C17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66759-3596-4C1C-A5A3-3631BAEE8CAB}"/>
              </a:ext>
            </a:extLst>
          </p:cNvPr>
          <p:cNvSpPr>
            <a:spLocks noGrp="1"/>
          </p:cNvSpPr>
          <p:nvPr>
            <p:ph type="sldNum" sz="quarter" idx="12"/>
          </p:nvPr>
        </p:nvSpPr>
        <p:spPr/>
        <p:txBody>
          <a:bodyPr/>
          <a:lstStyle/>
          <a:p>
            <a:fld id="{AD526EDF-47C9-4D38-8F23-D55C707CF7DF}" type="slidenum">
              <a:rPr lang="en-US" smtClean="0"/>
              <a:t>‹#›</a:t>
            </a:fld>
            <a:endParaRPr lang="en-US"/>
          </a:p>
        </p:txBody>
      </p:sp>
      <p:sp>
        <p:nvSpPr>
          <p:cNvPr id="10" name="Title 9">
            <a:extLst>
              <a:ext uri="{FF2B5EF4-FFF2-40B4-BE49-F238E27FC236}">
                <a16:creationId xmlns:a16="http://schemas.microsoft.com/office/drawing/2014/main" id="{F61890A6-4349-4048-A507-C5C89BFCF690}"/>
              </a:ext>
            </a:extLst>
          </p:cNvPr>
          <p:cNvSpPr>
            <a:spLocks noGrp="1"/>
          </p:cNvSpPr>
          <p:nvPr>
            <p:ph type="title"/>
          </p:nvPr>
        </p:nvSpPr>
        <p:spPr>
          <a:xfrm>
            <a:off x="2937752" y="5555"/>
            <a:ext cx="9149269" cy="1325563"/>
          </a:xfrm>
        </p:spPr>
        <p:txBody>
          <a:bodyPr/>
          <a:lstStyle/>
          <a:p>
            <a:r>
              <a:rPr lang="en-US"/>
              <a:t>Click to edit Master title style</a:t>
            </a:r>
          </a:p>
        </p:txBody>
      </p:sp>
    </p:spTree>
    <p:extLst>
      <p:ext uri="{BB962C8B-B14F-4D97-AF65-F5344CB8AC3E}">
        <p14:creationId xmlns:p14="http://schemas.microsoft.com/office/powerpoint/2010/main" val="3849558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36BD-824B-405C-AD29-CEBC77193A15}"/>
              </a:ext>
            </a:extLst>
          </p:cNvPr>
          <p:cNvSpPr>
            <a:spLocks noGrp="1"/>
          </p:cNvSpPr>
          <p:nvPr>
            <p:ph type="title"/>
          </p:nvPr>
        </p:nvSpPr>
        <p:spPr>
          <a:xfrm>
            <a:off x="4295775" y="69850"/>
            <a:ext cx="7896225" cy="1177925"/>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14DB20F-5908-4F3E-9725-B9D461D5E140}"/>
              </a:ext>
            </a:extLst>
          </p:cNvPr>
          <p:cNvSpPr>
            <a:spLocks noGrp="1"/>
          </p:cNvSpPr>
          <p:nvPr>
            <p:ph type="dt" sz="half" idx="10"/>
          </p:nvPr>
        </p:nvSpPr>
        <p:spPr/>
        <p:txBody>
          <a:bodyPr/>
          <a:lstStyle/>
          <a:p>
            <a:fld id="{11EFAC64-4EBF-44D1-B7B5-3FD1FE5B3888}" type="datetime1">
              <a:rPr lang="en-US" smtClean="0"/>
              <a:t>2/7/2022</a:t>
            </a:fld>
            <a:endParaRPr lang="en-US"/>
          </a:p>
        </p:txBody>
      </p:sp>
      <p:sp>
        <p:nvSpPr>
          <p:cNvPr id="4" name="Footer Placeholder 3">
            <a:extLst>
              <a:ext uri="{FF2B5EF4-FFF2-40B4-BE49-F238E27FC236}">
                <a16:creationId xmlns:a16="http://schemas.microsoft.com/office/drawing/2014/main" id="{98807829-3AFE-4CE3-A240-61F552247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5F360-F5B7-4690-9D5B-E7C64516B4D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325868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B1D31F-A123-43E6-9763-59DD44B67F2B}"/>
              </a:ext>
            </a:extLst>
          </p:cNvPr>
          <p:cNvSpPr>
            <a:spLocks noGrp="1"/>
          </p:cNvSpPr>
          <p:nvPr>
            <p:ph type="dt" sz="half" idx="10"/>
          </p:nvPr>
        </p:nvSpPr>
        <p:spPr/>
        <p:txBody>
          <a:bodyPr/>
          <a:lstStyle/>
          <a:p>
            <a:fld id="{1CDD291D-9A60-4811-A7A0-B4F4014B9D54}" type="datetime1">
              <a:rPr lang="en-US" smtClean="0"/>
              <a:t>2/7/2022</a:t>
            </a:fld>
            <a:endParaRPr lang="en-US"/>
          </a:p>
        </p:txBody>
      </p:sp>
      <p:sp>
        <p:nvSpPr>
          <p:cNvPr id="3" name="Footer Placeholder 2">
            <a:extLst>
              <a:ext uri="{FF2B5EF4-FFF2-40B4-BE49-F238E27FC236}">
                <a16:creationId xmlns:a16="http://schemas.microsoft.com/office/drawing/2014/main" id="{0D06F949-F878-48C0-B88E-8DE124012E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DAFB4-A7AD-44D9-A7FF-4D32278D4FDB}"/>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4210388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B6B0-21E3-44DB-9624-0ADE6DB4A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88A90D-E5C0-427A-B847-9BC6FB55C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2E203-DD98-470C-824C-E45E72AFA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37DBD-1038-4292-BD0E-FD36C01A5187}"/>
              </a:ext>
            </a:extLst>
          </p:cNvPr>
          <p:cNvSpPr>
            <a:spLocks noGrp="1"/>
          </p:cNvSpPr>
          <p:nvPr>
            <p:ph type="dt" sz="half" idx="10"/>
          </p:nvPr>
        </p:nvSpPr>
        <p:spPr/>
        <p:txBody>
          <a:bodyPr/>
          <a:lstStyle/>
          <a:p>
            <a:fld id="{B1CA27DC-6AAF-443F-8D8F-EC52F5AF3F6C}" type="datetime1">
              <a:rPr lang="en-US" smtClean="0"/>
              <a:t>2/7/2022</a:t>
            </a:fld>
            <a:endParaRPr lang="en-US"/>
          </a:p>
        </p:txBody>
      </p:sp>
      <p:sp>
        <p:nvSpPr>
          <p:cNvPr id="6" name="Footer Placeholder 5">
            <a:extLst>
              <a:ext uri="{FF2B5EF4-FFF2-40B4-BE49-F238E27FC236}">
                <a16:creationId xmlns:a16="http://schemas.microsoft.com/office/drawing/2014/main" id="{7C52066F-F8ED-4B08-B1FE-F120908B5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DA814-021F-4F0A-A5A1-EF442E76C228}"/>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42730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B5D1-2D17-489E-8BEC-5CF509F77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56531-019F-4D54-97A9-8278A2379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FEBD1-956B-479E-A947-6A4BBF12C6C5}"/>
              </a:ext>
            </a:extLst>
          </p:cNvPr>
          <p:cNvSpPr>
            <a:spLocks noGrp="1"/>
          </p:cNvSpPr>
          <p:nvPr>
            <p:ph type="dt" sz="half" idx="10"/>
          </p:nvPr>
        </p:nvSpPr>
        <p:spPr/>
        <p:txBody>
          <a:bodyPr/>
          <a:lstStyle/>
          <a:p>
            <a:fld id="{B90BCFD0-439D-468C-91A4-01E7A1613DC4}" type="datetime1">
              <a:rPr lang="en-US" smtClean="0"/>
              <a:t>2/7/2022</a:t>
            </a:fld>
            <a:endParaRPr lang="en-US"/>
          </a:p>
        </p:txBody>
      </p:sp>
      <p:sp>
        <p:nvSpPr>
          <p:cNvPr id="5" name="Footer Placeholder 4">
            <a:extLst>
              <a:ext uri="{FF2B5EF4-FFF2-40B4-BE49-F238E27FC236}">
                <a16:creationId xmlns:a16="http://schemas.microsoft.com/office/drawing/2014/main" id="{BF23B29A-D516-4F82-A2BE-E8525BF58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9F542-2390-4E40-9722-AA00F10EBF26}"/>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1878514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EDC1-D019-4ADB-82B2-C92DA43CA6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222C61-0012-44E9-AAFB-FA6E913E5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214566-6349-4A79-9009-12D9E1034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31D5A-05E0-4ECD-A59E-C77B01BA8A21}"/>
              </a:ext>
            </a:extLst>
          </p:cNvPr>
          <p:cNvSpPr>
            <a:spLocks noGrp="1"/>
          </p:cNvSpPr>
          <p:nvPr>
            <p:ph type="dt" sz="half" idx="10"/>
          </p:nvPr>
        </p:nvSpPr>
        <p:spPr/>
        <p:txBody>
          <a:bodyPr/>
          <a:lstStyle/>
          <a:p>
            <a:fld id="{76B9FB2A-59D7-4545-B000-942B67E89CC6}" type="datetime1">
              <a:rPr lang="en-US" smtClean="0"/>
              <a:t>2/7/2022</a:t>
            </a:fld>
            <a:endParaRPr lang="en-US"/>
          </a:p>
        </p:txBody>
      </p:sp>
      <p:sp>
        <p:nvSpPr>
          <p:cNvPr id="6" name="Footer Placeholder 5">
            <a:extLst>
              <a:ext uri="{FF2B5EF4-FFF2-40B4-BE49-F238E27FC236}">
                <a16:creationId xmlns:a16="http://schemas.microsoft.com/office/drawing/2014/main" id="{150762E2-BFD8-4C1B-A25A-23DFDECC7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ED20C-5D95-4044-A8A8-E3A74D358552}"/>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807099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0546-1482-458E-B06D-586DE16F0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CA0618-96C7-4EA4-92E9-8C5B396FCC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ABD85-A69F-4163-8308-8BD894EFEEC8}"/>
              </a:ext>
            </a:extLst>
          </p:cNvPr>
          <p:cNvSpPr>
            <a:spLocks noGrp="1"/>
          </p:cNvSpPr>
          <p:nvPr>
            <p:ph type="dt" sz="half" idx="10"/>
          </p:nvPr>
        </p:nvSpPr>
        <p:spPr/>
        <p:txBody>
          <a:bodyPr/>
          <a:lstStyle/>
          <a:p>
            <a:fld id="{43D67B17-54AE-4BFC-BDAE-8FD27EEE3234}" type="datetime1">
              <a:rPr lang="en-US" smtClean="0"/>
              <a:t>2/7/2022</a:t>
            </a:fld>
            <a:endParaRPr lang="en-US"/>
          </a:p>
        </p:txBody>
      </p:sp>
      <p:sp>
        <p:nvSpPr>
          <p:cNvPr id="5" name="Footer Placeholder 4">
            <a:extLst>
              <a:ext uri="{FF2B5EF4-FFF2-40B4-BE49-F238E27FC236}">
                <a16:creationId xmlns:a16="http://schemas.microsoft.com/office/drawing/2014/main" id="{A7A4D0FB-6287-4383-B401-3199BA78C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32286-BC61-455B-AF6F-7ED9BEAC8000}"/>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823699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F303-2792-4559-AF21-1E305051F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4063EC-943D-4E36-B3FF-A54F601EC0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B7EF4-53F3-4423-B519-E2A6FFF5B912}"/>
              </a:ext>
            </a:extLst>
          </p:cNvPr>
          <p:cNvSpPr>
            <a:spLocks noGrp="1"/>
          </p:cNvSpPr>
          <p:nvPr>
            <p:ph type="dt" sz="half" idx="10"/>
          </p:nvPr>
        </p:nvSpPr>
        <p:spPr/>
        <p:txBody>
          <a:bodyPr/>
          <a:lstStyle/>
          <a:p>
            <a:fld id="{2D2AC1F8-546C-4F64-8841-A92B1008F864}" type="datetime1">
              <a:rPr lang="en-US" smtClean="0"/>
              <a:t>2/7/2022</a:t>
            </a:fld>
            <a:endParaRPr lang="en-US"/>
          </a:p>
        </p:txBody>
      </p:sp>
      <p:sp>
        <p:nvSpPr>
          <p:cNvPr id="5" name="Footer Placeholder 4">
            <a:extLst>
              <a:ext uri="{FF2B5EF4-FFF2-40B4-BE49-F238E27FC236}">
                <a16:creationId xmlns:a16="http://schemas.microsoft.com/office/drawing/2014/main" id="{890A83CF-8F0B-48AD-9459-F4E3D5CD8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BF210-D5CB-4613-9D63-BEC135926C77}"/>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50851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42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0D43-5839-4D0B-B19D-7E7133C7E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98F8BD-6E88-46F1-A4F9-A09EA4983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F58CC-7EA8-4AB4-BB52-0E5926E5DE9A}"/>
              </a:ext>
            </a:extLst>
          </p:cNvPr>
          <p:cNvSpPr>
            <a:spLocks noGrp="1"/>
          </p:cNvSpPr>
          <p:nvPr>
            <p:ph type="dt" sz="half" idx="10"/>
          </p:nvPr>
        </p:nvSpPr>
        <p:spPr/>
        <p:txBody>
          <a:bodyPr/>
          <a:lstStyle/>
          <a:p>
            <a:fld id="{4DF06E0B-3960-4420-ADA0-80DBA1E673F8}" type="datetime1">
              <a:rPr lang="en-US" smtClean="0"/>
              <a:t>2/7/2022</a:t>
            </a:fld>
            <a:endParaRPr lang="en-US"/>
          </a:p>
        </p:txBody>
      </p:sp>
      <p:sp>
        <p:nvSpPr>
          <p:cNvPr id="5" name="Footer Placeholder 4">
            <a:extLst>
              <a:ext uri="{FF2B5EF4-FFF2-40B4-BE49-F238E27FC236}">
                <a16:creationId xmlns:a16="http://schemas.microsoft.com/office/drawing/2014/main" id="{5E6EAF5A-F945-43F8-8475-B5A769EF6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DE45-A85E-4FEC-9179-667A6C1ECFE3}"/>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94178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5294-684C-4552-AEFC-0B26D27B4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6B55C-3EE2-4681-8E70-45D9A7388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8E0312-5BBE-498B-A839-96FFC4A43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656BC0-7656-4D38-8B2C-E9F01E2FBE1D}"/>
              </a:ext>
            </a:extLst>
          </p:cNvPr>
          <p:cNvSpPr>
            <a:spLocks noGrp="1"/>
          </p:cNvSpPr>
          <p:nvPr>
            <p:ph type="dt" sz="half" idx="10"/>
          </p:nvPr>
        </p:nvSpPr>
        <p:spPr/>
        <p:txBody>
          <a:bodyPr/>
          <a:lstStyle/>
          <a:p>
            <a:fld id="{468B2F59-0728-4FBD-9E60-B95D4B8EE13B}" type="datetime1">
              <a:rPr lang="en-US" smtClean="0"/>
              <a:t>2/7/2022</a:t>
            </a:fld>
            <a:endParaRPr lang="en-US"/>
          </a:p>
        </p:txBody>
      </p:sp>
      <p:sp>
        <p:nvSpPr>
          <p:cNvPr id="6" name="Footer Placeholder 5">
            <a:extLst>
              <a:ext uri="{FF2B5EF4-FFF2-40B4-BE49-F238E27FC236}">
                <a16:creationId xmlns:a16="http://schemas.microsoft.com/office/drawing/2014/main" id="{0AD531C7-6336-4260-8E5C-00880056A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6A1A5-1A81-40C0-B3C1-113084AB8F90}"/>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234771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8115-1F81-4B40-B54F-100EBFAA16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E2DB1-6B26-4BFA-9BFD-F04AB2CD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36896-B6F9-4E0E-8366-C4F401588D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A16FF-0487-4FEC-937D-0E631CF25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982DD-6D8C-472F-8E8A-3B90CE6D8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D4818E-C911-4BE0-B8A1-252BAAA2B221}"/>
              </a:ext>
            </a:extLst>
          </p:cNvPr>
          <p:cNvSpPr>
            <a:spLocks noGrp="1"/>
          </p:cNvSpPr>
          <p:nvPr>
            <p:ph type="dt" sz="half" idx="10"/>
          </p:nvPr>
        </p:nvSpPr>
        <p:spPr/>
        <p:txBody>
          <a:bodyPr/>
          <a:lstStyle/>
          <a:p>
            <a:fld id="{8642285E-62F2-4FB6-AAA6-2F0820686D59}" type="datetime1">
              <a:rPr lang="en-US" smtClean="0"/>
              <a:t>2/7/2022</a:t>
            </a:fld>
            <a:endParaRPr lang="en-US"/>
          </a:p>
        </p:txBody>
      </p:sp>
      <p:sp>
        <p:nvSpPr>
          <p:cNvPr id="8" name="Footer Placeholder 7">
            <a:extLst>
              <a:ext uri="{FF2B5EF4-FFF2-40B4-BE49-F238E27FC236}">
                <a16:creationId xmlns:a16="http://schemas.microsoft.com/office/drawing/2014/main" id="{A78E3578-EC8E-4915-A248-5D29857BF8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F654EB-2543-4209-BFB4-D5A367C999AF}"/>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257860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F776-82EB-4B4F-8010-434F5EFB0E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54550-D174-431C-A8F1-7CE444AB31B7}"/>
              </a:ext>
            </a:extLst>
          </p:cNvPr>
          <p:cNvSpPr>
            <a:spLocks noGrp="1"/>
          </p:cNvSpPr>
          <p:nvPr>
            <p:ph type="dt" sz="half" idx="10"/>
          </p:nvPr>
        </p:nvSpPr>
        <p:spPr/>
        <p:txBody>
          <a:bodyPr/>
          <a:lstStyle/>
          <a:p>
            <a:fld id="{FDEDE75E-4E34-45E7-BF23-EE376C695E8E}" type="datetime1">
              <a:rPr lang="en-US" smtClean="0"/>
              <a:t>2/7/2022</a:t>
            </a:fld>
            <a:endParaRPr lang="en-US"/>
          </a:p>
        </p:txBody>
      </p:sp>
      <p:sp>
        <p:nvSpPr>
          <p:cNvPr id="4" name="Footer Placeholder 3">
            <a:extLst>
              <a:ext uri="{FF2B5EF4-FFF2-40B4-BE49-F238E27FC236}">
                <a16:creationId xmlns:a16="http://schemas.microsoft.com/office/drawing/2014/main" id="{BEEB62AA-4DE6-4004-A98F-C7AFA7CBFB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5AC1C6-BA6F-4507-B145-581C8B581E5E}"/>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214737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CA597-8EA1-4A27-907A-693E2EB6E8A9}"/>
              </a:ext>
            </a:extLst>
          </p:cNvPr>
          <p:cNvSpPr>
            <a:spLocks noGrp="1"/>
          </p:cNvSpPr>
          <p:nvPr>
            <p:ph type="dt" sz="half" idx="10"/>
          </p:nvPr>
        </p:nvSpPr>
        <p:spPr/>
        <p:txBody>
          <a:bodyPr/>
          <a:lstStyle/>
          <a:p>
            <a:fld id="{8C584014-6777-427D-8D02-783AEF727962}" type="datetime1">
              <a:rPr lang="en-US" smtClean="0"/>
              <a:t>2/7/2022</a:t>
            </a:fld>
            <a:endParaRPr lang="en-US"/>
          </a:p>
        </p:txBody>
      </p:sp>
      <p:sp>
        <p:nvSpPr>
          <p:cNvPr id="3" name="Footer Placeholder 2">
            <a:extLst>
              <a:ext uri="{FF2B5EF4-FFF2-40B4-BE49-F238E27FC236}">
                <a16:creationId xmlns:a16="http://schemas.microsoft.com/office/drawing/2014/main" id="{8A393F54-FBCD-471D-9DC7-DAA84E4AD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FEF28-7255-4D80-BD82-3E3B942F8C88}"/>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11289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F97C-3D1A-4EBA-8D5D-501EFED99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AA667D-A4B5-4152-8844-7ED8EA803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29F60B-3F59-4EBF-8C85-EEFC92B44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30EEC-3AE0-4FBB-84A3-14720EA1B6BF}"/>
              </a:ext>
            </a:extLst>
          </p:cNvPr>
          <p:cNvSpPr>
            <a:spLocks noGrp="1"/>
          </p:cNvSpPr>
          <p:nvPr>
            <p:ph type="dt" sz="half" idx="10"/>
          </p:nvPr>
        </p:nvSpPr>
        <p:spPr/>
        <p:txBody>
          <a:bodyPr/>
          <a:lstStyle/>
          <a:p>
            <a:fld id="{906CFBFD-8710-452B-A33A-5B94E4609F65}" type="datetime1">
              <a:rPr lang="en-US" smtClean="0"/>
              <a:t>2/7/2022</a:t>
            </a:fld>
            <a:endParaRPr lang="en-US"/>
          </a:p>
        </p:txBody>
      </p:sp>
      <p:sp>
        <p:nvSpPr>
          <p:cNvPr id="6" name="Footer Placeholder 5">
            <a:extLst>
              <a:ext uri="{FF2B5EF4-FFF2-40B4-BE49-F238E27FC236}">
                <a16:creationId xmlns:a16="http://schemas.microsoft.com/office/drawing/2014/main" id="{9CD8629D-D323-4352-957C-D3F25AF33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93902-0C1C-4CA4-BA9C-26B65209E6BA}"/>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91098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71D2-37E0-4782-98FF-EA4F695AC8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9D68E8-D2A3-43DC-B4CC-C2FC66827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74711-5394-4E54-A1ED-9B3046142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8F94E-4E57-4595-AE89-45A3F1C6F9D3}"/>
              </a:ext>
            </a:extLst>
          </p:cNvPr>
          <p:cNvSpPr>
            <a:spLocks noGrp="1"/>
          </p:cNvSpPr>
          <p:nvPr>
            <p:ph type="dt" sz="half" idx="10"/>
          </p:nvPr>
        </p:nvSpPr>
        <p:spPr/>
        <p:txBody>
          <a:bodyPr/>
          <a:lstStyle/>
          <a:p>
            <a:fld id="{4CFCF724-E6FF-480C-B391-2F891C834A70}" type="datetime1">
              <a:rPr lang="en-US" smtClean="0"/>
              <a:t>2/7/2022</a:t>
            </a:fld>
            <a:endParaRPr lang="en-US"/>
          </a:p>
        </p:txBody>
      </p:sp>
      <p:sp>
        <p:nvSpPr>
          <p:cNvPr id="6" name="Footer Placeholder 5">
            <a:extLst>
              <a:ext uri="{FF2B5EF4-FFF2-40B4-BE49-F238E27FC236}">
                <a16:creationId xmlns:a16="http://schemas.microsoft.com/office/drawing/2014/main" id="{35294555-6518-4F6B-A0C3-C5A1FD1AC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0BB04-9764-4110-B14D-BAA114FFF416}"/>
              </a:ext>
            </a:extLst>
          </p:cNvPr>
          <p:cNvSpPr>
            <a:spLocks noGrp="1"/>
          </p:cNvSpPr>
          <p:nvPr>
            <p:ph type="sldNum" sz="quarter" idx="12"/>
          </p:nvPr>
        </p:nvSpPr>
        <p:spPr/>
        <p:txBody>
          <a:bodyPr/>
          <a:lstStyle/>
          <a:p>
            <a:fld id="{242BC4C3-6059-49EF-A628-BD1082446CF6}" type="slidenum">
              <a:rPr lang="en-US" smtClean="0"/>
              <a:t>‹#›</a:t>
            </a:fld>
            <a:endParaRPr lang="en-US"/>
          </a:p>
        </p:txBody>
      </p:sp>
    </p:spTree>
    <p:extLst>
      <p:ext uri="{BB962C8B-B14F-4D97-AF65-F5344CB8AC3E}">
        <p14:creationId xmlns:p14="http://schemas.microsoft.com/office/powerpoint/2010/main" val="357278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E645E-186E-428C-908A-A7F256B9D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3CBCA9-7C92-4CBA-9F4C-34888CAE7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22110-B40F-4743-BC12-0CCF7ECC6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2413A-0207-46FE-8A7C-9DB2318C8E5E}" type="datetime1">
              <a:rPr lang="en-US" smtClean="0"/>
              <a:t>2/7/2022</a:t>
            </a:fld>
            <a:endParaRPr lang="en-US"/>
          </a:p>
        </p:txBody>
      </p:sp>
      <p:sp>
        <p:nvSpPr>
          <p:cNvPr id="5" name="Footer Placeholder 4">
            <a:extLst>
              <a:ext uri="{FF2B5EF4-FFF2-40B4-BE49-F238E27FC236}">
                <a16:creationId xmlns:a16="http://schemas.microsoft.com/office/drawing/2014/main" id="{C156CADC-05EA-4CF9-AC57-3FA4AF399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B862CB-16A5-436A-BB01-18BB5E794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BC4C3-6059-49EF-A628-BD1082446CF6}" type="slidenum">
              <a:rPr lang="en-US" smtClean="0"/>
              <a:t>‹#›</a:t>
            </a:fld>
            <a:endParaRPr lang="en-US"/>
          </a:p>
        </p:txBody>
      </p:sp>
    </p:spTree>
    <p:extLst>
      <p:ext uri="{BB962C8B-B14F-4D97-AF65-F5344CB8AC3E}">
        <p14:creationId xmlns:p14="http://schemas.microsoft.com/office/powerpoint/2010/main" val="511547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EB138B-DFA8-4712-A283-9374061D117E}"/>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93" r="93" b="80876"/>
          <a:stretch/>
        </p:blipFill>
        <p:spPr>
          <a:xfrm>
            <a:off x="0" y="25288"/>
            <a:ext cx="12169464" cy="1311497"/>
          </a:xfrm>
          <a:prstGeom prst="rect">
            <a:avLst/>
          </a:prstGeom>
        </p:spPr>
      </p:pic>
      <p:sp>
        <p:nvSpPr>
          <p:cNvPr id="2" name="Title Placeholder 1">
            <a:extLst>
              <a:ext uri="{FF2B5EF4-FFF2-40B4-BE49-F238E27FC236}">
                <a16:creationId xmlns:a16="http://schemas.microsoft.com/office/drawing/2014/main" id="{3BEFF42E-64AF-4BB7-961A-FF22F326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617F0D-DE41-4F0B-95E3-14F9D43D7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BCEB-3FB8-41BD-A422-AED61BCAE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B2D8C-E89B-46CB-8430-2670CDC6DD56}" type="datetime1">
              <a:rPr lang="en-US" smtClean="0"/>
              <a:t>2/7/2022</a:t>
            </a:fld>
            <a:endParaRPr lang="en-US"/>
          </a:p>
        </p:txBody>
      </p:sp>
      <p:sp>
        <p:nvSpPr>
          <p:cNvPr id="5" name="Footer Placeholder 4">
            <a:extLst>
              <a:ext uri="{FF2B5EF4-FFF2-40B4-BE49-F238E27FC236}">
                <a16:creationId xmlns:a16="http://schemas.microsoft.com/office/drawing/2014/main" id="{7C29E158-0C89-4D7F-AE98-805C0A243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9415F-903B-434F-B023-3C941B904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26EDF-47C9-4D38-8F23-D55C707CF7DF}" type="slidenum">
              <a:rPr lang="en-US" smtClean="0"/>
              <a:t>‹#›</a:t>
            </a:fld>
            <a:endParaRPr lang="en-US"/>
          </a:p>
        </p:txBody>
      </p:sp>
    </p:spTree>
    <p:extLst>
      <p:ext uri="{BB962C8B-B14F-4D97-AF65-F5344CB8AC3E}">
        <p14:creationId xmlns:p14="http://schemas.microsoft.com/office/powerpoint/2010/main" val="3688630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Excel_Worksheet.xlsx"/></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8A56A3-061F-4CC8-B7FC-5AB57A1AA486}"/>
              </a:ext>
            </a:extLst>
          </p:cNvPr>
          <p:cNvSpPr>
            <a:spLocks noGrp="1"/>
          </p:cNvSpPr>
          <p:nvPr>
            <p:ph type="ctrTitle"/>
          </p:nvPr>
        </p:nvSpPr>
        <p:spPr>
          <a:xfrm>
            <a:off x="1524000" y="1625367"/>
            <a:ext cx="9144000" cy="2387600"/>
          </a:xfrm>
        </p:spPr>
        <p:txBody>
          <a:bodyPr>
            <a:normAutofit/>
          </a:bodyPr>
          <a:lstStyle/>
          <a:p>
            <a:r>
              <a:rPr lang="en-US" sz="4000" dirty="0"/>
              <a:t>Sarasota County</a:t>
            </a:r>
            <a:br>
              <a:rPr lang="en-US" sz="4000" dirty="0"/>
            </a:br>
            <a:r>
              <a:rPr lang="en-US" sz="4000" dirty="0"/>
              <a:t> Infrastructure Surtax</a:t>
            </a:r>
            <a:br>
              <a:rPr lang="en-US" sz="4000" dirty="0"/>
            </a:br>
            <a:r>
              <a:rPr lang="en-US" sz="4000" dirty="0"/>
              <a:t>Phase IV</a:t>
            </a:r>
          </a:p>
        </p:txBody>
      </p:sp>
      <p:sp>
        <p:nvSpPr>
          <p:cNvPr id="7" name="Subtitle 6">
            <a:extLst>
              <a:ext uri="{FF2B5EF4-FFF2-40B4-BE49-F238E27FC236}">
                <a16:creationId xmlns:a16="http://schemas.microsoft.com/office/drawing/2014/main" id="{F811CD27-CFAD-428E-B45B-883DB4BB3C0C}"/>
              </a:ext>
            </a:extLst>
          </p:cNvPr>
          <p:cNvSpPr>
            <a:spLocks noGrp="1"/>
          </p:cNvSpPr>
          <p:nvPr>
            <p:ph type="subTitle" idx="1"/>
          </p:nvPr>
        </p:nvSpPr>
        <p:spPr>
          <a:xfrm>
            <a:off x="1524000" y="3761429"/>
            <a:ext cx="9144000" cy="1655762"/>
          </a:xfrm>
        </p:spPr>
        <p:txBody>
          <a:bodyPr/>
          <a:lstStyle/>
          <a:p>
            <a:endParaRPr lang="en-US" dirty="0"/>
          </a:p>
          <a:p>
            <a:r>
              <a:rPr lang="en-US" b="1" dirty="0"/>
              <a:t>Regular Workshop</a:t>
            </a:r>
          </a:p>
          <a:p>
            <a:r>
              <a:rPr lang="en-US" b="1" dirty="0"/>
              <a:t>February 7, 2022</a:t>
            </a:r>
          </a:p>
        </p:txBody>
      </p:sp>
    </p:spTree>
    <p:extLst>
      <p:ext uri="{BB962C8B-B14F-4D97-AF65-F5344CB8AC3E}">
        <p14:creationId xmlns:p14="http://schemas.microsoft.com/office/powerpoint/2010/main" val="90215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Parks, Recreation and Beach Improvements – Recreation Center and Parks</a:t>
            </a:r>
          </a:p>
        </p:txBody>
      </p:sp>
      <p:graphicFrame>
        <p:nvGraphicFramePr>
          <p:cNvPr id="13" name="Table 12">
            <a:extLst>
              <a:ext uri="{FF2B5EF4-FFF2-40B4-BE49-F238E27FC236}">
                <a16:creationId xmlns:a16="http://schemas.microsoft.com/office/drawing/2014/main" id="{6201CFDB-D3B5-453C-A4A6-C475A13D6CB3}"/>
              </a:ext>
            </a:extLst>
          </p:cNvPr>
          <p:cNvGraphicFramePr>
            <a:graphicFrameLocks noGrp="1"/>
          </p:cNvGraphicFramePr>
          <p:nvPr>
            <p:extLst>
              <p:ext uri="{D42A27DB-BD31-4B8C-83A1-F6EECF244321}">
                <p14:modId xmlns:p14="http://schemas.microsoft.com/office/powerpoint/2010/main" val="3730010569"/>
              </p:ext>
            </p:extLst>
          </p:nvPr>
        </p:nvGraphicFramePr>
        <p:xfrm>
          <a:off x="6886952" y="1797644"/>
          <a:ext cx="5001009" cy="202184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2043984">
                  <a:extLst>
                    <a:ext uri="{9D8B030D-6E8A-4147-A177-3AD203B41FA5}">
                      <a16:colId xmlns:a16="http://schemas.microsoft.com/office/drawing/2014/main" val="1827779786"/>
                    </a:ext>
                  </a:extLst>
                </a:gridCol>
                <a:gridCol w="1485531">
                  <a:extLst>
                    <a:ext uri="{9D8B030D-6E8A-4147-A177-3AD203B41FA5}">
                      <a16:colId xmlns:a16="http://schemas.microsoft.com/office/drawing/2014/main" val="3462388959"/>
                    </a:ext>
                  </a:extLst>
                </a:gridCol>
                <a:gridCol w="1471494">
                  <a:extLst>
                    <a:ext uri="{9D8B030D-6E8A-4147-A177-3AD203B41FA5}">
                      <a16:colId xmlns:a16="http://schemas.microsoft.com/office/drawing/2014/main" val="3723946489"/>
                    </a:ext>
                  </a:extLst>
                </a:gridCol>
              </a:tblGrid>
              <a:tr h="478649">
                <a:tc>
                  <a:txBody>
                    <a:bodyPr/>
                    <a:lstStyle/>
                    <a:p>
                      <a:r>
                        <a:rPr lang="en-US" dirty="0"/>
                        <a:t>Projects</a:t>
                      </a:r>
                    </a:p>
                  </a:txBody>
                  <a:tcPr/>
                </a:tc>
                <a:tc>
                  <a:txBody>
                    <a:bodyPr/>
                    <a:lstStyle/>
                    <a:p>
                      <a:r>
                        <a:rPr lang="en-US" dirty="0"/>
                        <a:t>Replacement Year</a:t>
                      </a:r>
                    </a:p>
                  </a:txBody>
                  <a:tcPr/>
                </a:tc>
                <a:tc>
                  <a:txBody>
                    <a:bodyPr/>
                    <a:lstStyle/>
                    <a:p>
                      <a:r>
                        <a:rPr lang="en-US" dirty="0"/>
                        <a:t>Est Cost $2.02 M</a:t>
                      </a:r>
                    </a:p>
                  </a:txBody>
                  <a:tcPr/>
                </a:tc>
                <a:extLst>
                  <a:ext uri="{0D108BD9-81ED-4DB2-BD59-A6C34878D82A}">
                    <a16:rowId xmlns:a16="http://schemas.microsoft.com/office/drawing/2014/main" val="2787443097"/>
                  </a:ext>
                </a:extLst>
              </a:tr>
              <a:tr h="370840">
                <a:tc>
                  <a:txBody>
                    <a:bodyPr/>
                    <a:lstStyle/>
                    <a:p>
                      <a:r>
                        <a:rPr lang="en-US" dirty="0"/>
                        <a:t>Recreation Center </a:t>
                      </a:r>
                    </a:p>
                  </a:txBody>
                  <a:tcPr/>
                </a:tc>
                <a:tc>
                  <a:txBody>
                    <a:bodyPr/>
                    <a:lstStyle/>
                    <a:p>
                      <a:r>
                        <a:rPr lang="en-US" dirty="0"/>
                        <a:t>$100K/</a:t>
                      </a:r>
                      <a:r>
                        <a:rPr lang="en-US" dirty="0" err="1"/>
                        <a:t>yr</a:t>
                      </a:r>
                      <a:endParaRPr lang="en-US" dirty="0"/>
                    </a:p>
                  </a:txBody>
                  <a:tcPr/>
                </a:tc>
                <a:tc>
                  <a:txBody>
                    <a:bodyPr/>
                    <a:lstStyle/>
                    <a:p>
                      <a:r>
                        <a:rPr lang="en-US" dirty="0"/>
                        <a:t>$1,500,000</a:t>
                      </a:r>
                    </a:p>
                  </a:txBody>
                  <a:tcPr/>
                </a:tc>
                <a:extLst>
                  <a:ext uri="{0D108BD9-81ED-4DB2-BD59-A6C34878D82A}">
                    <a16:rowId xmlns:a16="http://schemas.microsoft.com/office/drawing/2014/main" val="2201180906"/>
                  </a:ext>
                </a:extLst>
              </a:tr>
              <a:tr h="370840">
                <a:tc>
                  <a:txBody>
                    <a:bodyPr/>
                    <a:lstStyle/>
                    <a:p>
                      <a:r>
                        <a:rPr lang="en-US" dirty="0"/>
                        <a:t>Court Maintenance</a:t>
                      </a:r>
                    </a:p>
                  </a:txBody>
                  <a:tcPr/>
                </a:tc>
                <a:tc>
                  <a:txBody>
                    <a:bodyPr/>
                    <a:lstStyle/>
                    <a:p>
                      <a:r>
                        <a:rPr lang="en-US" dirty="0"/>
                        <a:t>2030</a:t>
                      </a:r>
                    </a:p>
                  </a:txBody>
                  <a:tcPr/>
                </a:tc>
                <a:tc>
                  <a:txBody>
                    <a:bodyPr/>
                    <a:lstStyle/>
                    <a:p>
                      <a:r>
                        <a:rPr lang="en-US" dirty="0"/>
                        <a:t>$20,000</a:t>
                      </a:r>
                    </a:p>
                  </a:txBody>
                  <a:tcPr/>
                </a:tc>
                <a:extLst>
                  <a:ext uri="{0D108BD9-81ED-4DB2-BD59-A6C34878D82A}">
                    <a16:rowId xmlns:a16="http://schemas.microsoft.com/office/drawing/2014/main" val="1744679041"/>
                  </a:ext>
                </a:extLst>
              </a:tr>
              <a:tr h="370840">
                <a:tc>
                  <a:txBody>
                    <a:bodyPr/>
                    <a:lstStyle/>
                    <a:p>
                      <a:r>
                        <a:rPr lang="en-US" dirty="0"/>
                        <a:t>Contingency/Future Projects</a:t>
                      </a:r>
                    </a:p>
                  </a:txBody>
                  <a:tcPr/>
                </a:tc>
                <a:tc>
                  <a:txBody>
                    <a:bodyPr/>
                    <a:lstStyle/>
                    <a:p>
                      <a:pPr algn="l"/>
                      <a:r>
                        <a:rPr lang="en-US" dirty="0"/>
                        <a:t>2025-2039</a:t>
                      </a:r>
                    </a:p>
                    <a:p>
                      <a:endParaRPr lang="en-US" dirty="0"/>
                    </a:p>
                  </a:txBody>
                  <a:tcPr/>
                </a:tc>
                <a:tc>
                  <a:txBody>
                    <a:bodyPr/>
                    <a:lstStyle/>
                    <a:p>
                      <a:r>
                        <a:rPr lang="en-US" dirty="0"/>
                        <a:t>$500,000</a:t>
                      </a:r>
                    </a:p>
                  </a:txBody>
                  <a:tcPr/>
                </a:tc>
                <a:extLst>
                  <a:ext uri="{0D108BD9-81ED-4DB2-BD59-A6C34878D82A}">
                    <a16:rowId xmlns:a16="http://schemas.microsoft.com/office/drawing/2014/main" val="581502112"/>
                  </a:ext>
                </a:extLst>
              </a:tr>
            </a:tbl>
          </a:graphicData>
        </a:graphic>
      </p:graphicFrame>
      <p:pic>
        <p:nvPicPr>
          <p:cNvPr id="3" name="Picture 2">
            <a:extLst>
              <a:ext uri="{FF2B5EF4-FFF2-40B4-BE49-F238E27FC236}">
                <a16:creationId xmlns:a16="http://schemas.microsoft.com/office/drawing/2014/main" id="{8C7BB352-2310-4405-A5F4-3C6EA3F9E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04" y="1797644"/>
            <a:ext cx="6196983" cy="4131322"/>
          </a:xfrm>
          <a:prstGeom prst="rect">
            <a:avLst/>
          </a:prstGeom>
        </p:spPr>
      </p:pic>
      <p:pic>
        <p:nvPicPr>
          <p:cNvPr id="7" name="Picture 6">
            <a:extLst>
              <a:ext uri="{FF2B5EF4-FFF2-40B4-BE49-F238E27FC236}">
                <a16:creationId xmlns:a16="http://schemas.microsoft.com/office/drawing/2014/main" id="{A115A246-15D6-4563-89BA-356333CF4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077" y="3932807"/>
            <a:ext cx="3355760" cy="2237173"/>
          </a:xfrm>
          <a:prstGeom prst="rect">
            <a:avLst/>
          </a:prstGeom>
        </p:spPr>
      </p:pic>
      <p:sp>
        <p:nvSpPr>
          <p:cNvPr id="8" name="Slide Number Placeholder 8">
            <a:extLst>
              <a:ext uri="{FF2B5EF4-FFF2-40B4-BE49-F238E27FC236}">
                <a16:creationId xmlns:a16="http://schemas.microsoft.com/office/drawing/2014/main" id="{69A76779-C9BC-4BE1-BB67-14C5767C6AE9}"/>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267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388808"/>
            <a:ext cx="8303202" cy="9414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3600" b="1" dirty="0">
                <a:solidFill>
                  <a:srgbClr val="AA6E0C"/>
                </a:solidFill>
                <a:latin typeface="Arial" panose="020B0604020202020204" pitchFamily="34" charset="0"/>
                <a:cs typeface="Arial" panose="020B0604020202020204" pitchFamily="34" charset="0"/>
              </a:rPr>
              <a:t>Beach Nourishment</a:t>
            </a:r>
          </a:p>
          <a:p>
            <a:pPr algn="l">
              <a:spcBef>
                <a:spcPts val="0"/>
              </a:spcBef>
            </a:pPr>
            <a:endParaRPr lang="en-US" sz="2900" i="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8D557F-965D-4C0A-BC1E-EE480C6E8E3A}"/>
              </a:ext>
            </a:extLst>
          </p:cNvPr>
          <p:cNvSpPr/>
          <p:nvPr/>
        </p:nvSpPr>
        <p:spPr>
          <a:xfrm>
            <a:off x="510213" y="2052872"/>
            <a:ext cx="6156917" cy="4678204"/>
          </a:xfrm>
          <a:prstGeom prst="rect">
            <a:avLst/>
          </a:prstGeom>
        </p:spPr>
        <p:txBody>
          <a:bodyPr wrap="square">
            <a:spAutoFit/>
          </a:bodyPr>
          <a:lstStyle/>
          <a:p>
            <a:pPr marL="274320">
              <a:lnSpc>
                <a:spcPct val="100000"/>
              </a:lnSpc>
              <a:spcBef>
                <a:spcPts val="0"/>
              </a:spcBef>
              <a:spcAft>
                <a:spcPts val="1200"/>
              </a:spcAft>
              <a:buSzPct val="100000"/>
              <a:defRPr/>
            </a:pPr>
            <a:r>
              <a:rPr lang="en-US" sz="2000" dirty="0">
                <a:latin typeface="Arial" panose="020B0604020202020204" pitchFamily="34" charset="0"/>
                <a:cs typeface="Arial" panose="020B0604020202020204" pitchFamily="34" charset="0"/>
              </a:rPr>
              <a:t>Preservation of the Town’s 10-miles of beaches in 8-year intervals and beach access points. Planning design and permitting, and engineering of construction program, borrow site locations and construction Post construction requirements include beach physical monitoring, sea turtle monitoring, artificial reef biological monitoring, shorebird monitoring and beach tilling. Provides protection of residential and commercial properties. </a:t>
            </a:r>
            <a:endParaRPr lang="en-US" sz="2000" dirty="0">
              <a:solidFill>
                <a:srgbClr val="FF0000"/>
              </a:solidFill>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endParaRPr lang="en-US" sz="2000" i="1"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r>
              <a:rPr lang="en-US" sz="2400" b="1" dirty="0">
                <a:solidFill>
                  <a:srgbClr val="AA6E0C"/>
                </a:solidFill>
                <a:latin typeface="Arial" panose="020B0604020202020204" pitchFamily="34" charset="0"/>
                <a:cs typeface="Arial" panose="020B0604020202020204" pitchFamily="34" charset="0"/>
              </a:rPr>
              <a:t>Total 				$500,000</a:t>
            </a:r>
            <a:endParaRPr lang="en-US" sz="2400"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552BAA2-9681-4793-834C-6976C8C0C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890" y="2030130"/>
            <a:ext cx="4876800" cy="2743200"/>
          </a:xfrm>
          <a:prstGeom prst="rect">
            <a:avLst/>
          </a:prstGeom>
        </p:spPr>
      </p:pic>
      <p:sp>
        <p:nvSpPr>
          <p:cNvPr id="7" name="Slide Number Placeholder 8">
            <a:extLst>
              <a:ext uri="{FF2B5EF4-FFF2-40B4-BE49-F238E27FC236}">
                <a16:creationId xmlns:a16="http://schemas.microsoft.com/office/drawing/2014/main" id="{91A4566A-9B8A-45BB-94CA-99760F2F6316}"/>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2436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388808"/>
            <a:ext cx="8303202" cy="9414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3600" b="1" dirty="0">
                <a:solidFill>
                  <a:srgbClr val="AA6E0C"/>
                </a:solidFill>
                <a:latin typeface="Arial" panose="020B0604020202020204" pitchFamily="34" charset="0"/>
                <a:cs typeface="Arial" panose="020B0604020202020204" pitchFamily="34" charset="0"/>
              </a:rPr>
              <a:t>Canal Dredging</a:t>
            </a:r>
          </a:p>
          <a:p>
            <a:pPr algn="l">
              <a:spcBef>
                <a:spcPts val="0"/>
              </a:spcBef>
            </a:pPr>
            <a:endParaRPr lang="en-US" sz="2900" i="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8D557F-965D-4C0A-BC1E-EE480C6E8E3A}"/>
              </a:ext>
            </a:extLst>
          </p:cNvPr>
          <p:cNvSpPr/>
          <p:nvPr/>
        </p:nvSpPr>
        <p:spPr>
          <a:xfrm>
            <a:off x="269206" y="2262218"/>
            <a:ext cx="7258994" cy="4031873"/>
          </a:xfrm>
          <a:prstGeom prst="rect">
            <a:avLst/>
          </a:prstGeom>
        </p:spPr>
        <p:txBody>
          <a:bodyPr wrap="square">
            <a:spAutoFit/>
          </a:bodyPr>
          <a:lstStyle/>
          <a:p>
            <a:pPr marL="274320">
              <a:lnSpc>
                <a:spcPct val="100000"/>
              </a:lnSpc>
              <a:spcBef>
                <a:spcPts val="0"/>
              </a:spcBef>
              <a:spcAft>
                <a:spcPts val="1200"/>
              </a:spcAft>
              <a:buSzPct val="100000"/>
              <a:defRPr/>
            </a:pPr>
            <a:r>
              <a:rPr lang="en-US" sz="2400" dirty="0">
                <a:latin typeface="Arial" panose="020B0604020202020204" pitchFamily="34" charset="0"/>
                <a:cs typeface="Arial" panose="020B0604020202020204" pitchFamily="34" charset="0"/>
              </a:rPr>
              <a:t>Preservation of navigable waterways through a canal navigation maintenance dredging program including engineering, surveying, monitoring and dredging, subsidizing the assessment program for common </a:t>
            </a:r>
            <a:r>
              <a:rPr lang="en-US" sz="2400" b="1" dirty="0">
                <a:latin typeface="Arial" panose="020B0604020202020204" pitchFamily="34" charset="0"/>
                <a:cs typeface="Arial" panose="020B0604020202020204" pitchFamily="34" charset="0"/>
              </a:rPr>
              <a:t>public benefit portions</a:t>
            </a:r>
            <a:r>
              <a:rPr lang="en-US" sz="2400" dirty="0">
                <a:latin typeface="Arial" panose="020B0604020202020204" pitchFamily="34" charset="0"/>
                <a:cs typeface="Arial" panose="020B0604020202020204" pitchFamily="34" charset="0"/>
              </a:rPr>
              <a:t> of the system. </a:t>
            </a:r>
          </a:p>
          <a:p>
            <a:pPr marL="274320">
              <a:lnSpc>
                <a:spcPct val="100000"/>
              </a:lnSpc>
              <a:spcBef>
                <a:spcPts val="0"/>
              </a:spcBef>
              <a:spcAft>
                <a:spcPts val="1200"/>
              </a:spcAft>
              <a:buSzPct val="100000"/>
              <a:defRPr/>
            </a:pPr>
            <a:endParaRPr lang="en-US" sz="2400"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r>
              <a:rPr lang="en-US" sz="2400" dirty="0">
                <a:latin typeface="Arial" panose="020B0604020202020204" pitchFamily="34" charset="0"/>
                <a:cs typeface="Arial" panose="020B0604020202020204" pitchFamily="34" charset="0"/>
              </a:rPr>
              <a:t>$100K/</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 </a:t>
            </a:r>
          </a:p>
          <a:p>
            <a:pPr marL="274320">
              <a:lnSpc>
                <a:spcPct val="100000"/>
              </a:lnSpc>
              <a:spcBef>
                <a:spcPts val="0"/>
              </a:spcBef>
              <a:spcAft>
                <a:spcPts val="1200"/>
              </a:spcAft>
              <a:buSzPct val="100000"/>
              <a:defRPr/>
            </a:pPr>
            <a:r>
              <a:rPr lang="en-US" sz="2400" b="1" dirty="0">
                <a:solidFill>
                  <a:srgbClr val="AA6E0C"/>
                </a:solidFill>
                <a:latin typeface="Arial" panose="020B0604020202020204" pitchFamily="34" charset="0"/>
                <a:cs typeface="Arial" panose="020B0604020202020204" pitchFamily="34" charset="0"/>
              </a:rPr>
              <a:t>Total 					$1,500,000</a:t>
            </a:r>
            <a:endParaRPr lang="en-US" sz="2400"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endParaRPr lang="en-US" sz="2400" dirty="0">
              <a:latin typeface="Arial" panose="020B0604020202020204" pitchFamily="34" charset="0"/>
              <a:cs typeface="Arial" panose="020B0604020202020204" pitchFamily="34" charset="0"/>
            </a:endParaRPr>
          </a:p>
        </p:txBody>
      </p:sp>
      <p:sp>
        <p:nvSpPr>
          <p:cNvPr id="7" name="Slide Number Placeholder 8">
            <a:extLst>
              <a:ext uri="{FF2B5EF4-FFF2-40B4-BE49-F238E27FC236}">
                <a16:creationId xmlns:a16="http://schemas.microsoft.com/office/drawing/2014/main" id="{0CAEAEE0-D75E-4E11-A2AF-76D288AA233A}"/>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559723BF-6711-4DF6-BC7C-3DF196E9E3C5}"/>
              </a:ext>
            </a:extLst>
          </p:cNvPr>
          <p:cNvPicPr>
            <a:picLocks noChangeAspect="1"/>
          </p:cNvPicPr>
          <p:nvPr/>
        </p:nvPicPr>
        <p:blipFill>
          <a:blip r:embed="rId3"/>
          <a:stretch>
            <a:fillRect/>
          </a:stretch>
        </p:blipFill>
        <p:spPr>
          <a:xfrm>
            <a:off x="7778135" y="1378343"/>
            <a:ext cx="4163929" cy="3377477"/>
          </a:xfrm>
          <a:prstGeom prst="rect">
            <a:avLst/>
          </a:prstGeom>
        </p:spPr>
      </p:pic>
    </p:spTree>
    <p:extLst>
      <p:ext uri="{BB962C8B-B14F-4D97-AF65-F5344CB8AC3E}">
        <p14:creationId xmlns:p14="http://schemas.microsoft.com/office/powerpoint/2010/main" val="157572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285018"/>
            <a:ext cx="9680135" cy="621477"/>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5800" b="1" dirty="0">
                <a:solidFill>
                  <a:srgbClr val="AA6E0C"/>
                </a:solidFill>
                <a:latin typeface="Arial" panose="020B0604020202020204" pitchFamily="34" charset="0"/>
                <a:cs typeface="Arial" panose="020B0604020202020204" pitchFamily="34" charset="0"/>
              </a:rPr>
              <a:t>Public Safety Vehicles and Equipment</a:t>
            </a:r>
            <a:endParaRPr lang="en-US" sz="4500" b="1" dirty="0">
              <a:solidFill>
                <a:srgbClr val="AA6E0C"/>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8D557F-965D-4C0A-BC1E-EE480C6E8E3A}"/>
              </a:ext>
            </a:extLst>
          </p:cNvPr>
          <p:cNvSpPr/>
          <p:nvPr/>
        </p:nvSpPr>
        <p:spPr>
          <a:xfrm>
            <a:off x="353094" y="1785240"/>
            <a:ext cx="11365430" cy="4555093"/>
          </a:xfrm>
          <a:prstGeom prst="rect">
            <a:avLst/>
          </a:prstGeom>
        </p:spPr>
        <p:txBody>
          <a:bodyPr wrap="square">
            <a:spAutoFit/>
          </a:bodyPr>
          <a:lstStyle/>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Fire Trucks  - $1.950 M</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Ambulances  - $1.395 M</a:t>
            </a:r>
          </a:p>
          <a:p>
            <a:pPr marL="617220" indent="-342900">
              <a:spcAft>
                <a:spcPts val="1200"/>
              </a:spcAft>
              <a:buSzPct val="100000"/>
              <a:buFontTx/>
              <a:buAutoNum type="arabicPeriod"/>
              <a:defRPr/>
            </a:pPr>
            <a:r>
              <a:rPr lang="en-US" sz="2000" dirty="0">
                <a:latin typeface="Arial" panose="020B0604020202020204" pitchFamily="34" charset="0"/>
                <a:cs typeface="Arial" panose="020B0604020202020204" pitchFamily="34" charset="0"/>
              </a:rPr>
              <a:t>Fire Battalion &amp; Administrative Vehicles- $0.574 M</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Fire Water vessels &amp; Motors- $0.162 M</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Fire/EMS/Police Equipment - $1.278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Bunker gear, radios, hose, stretchers, helmets, defibrillators, extrication, gear extractors, message boards </a:t>
            </a:r>
            <a:endParaRPr lang="en-US" sz="2000" dirty="0">
              <a:latin typeface="Arial" panose="020B0604020202020204" pitchFamily="34" charset="0"/>
              <a:cs typeface="Arial" panose="020B0604020202020204" pitchFamily="34" charset="0"/>
            </a:endParaRP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Technology/Communication Upgrades - $1.702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Mobile data terminals, mobile tablets, radio equipment, license plate recognition systems</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Contingency and Future Projects - $.408 M</a:t>
            </a:r>
          </a:p>
          <a:p>
            <a:pPr marL="274320">
              <a:spcAft>
                <a:spcPts val="1200"/>
              </a:spcAft>
              <a:buSzPct val="100000"/>
              <a:defRPr/>
            </a:pPr>
            <a:r>
              <a:rPr lang="en-US" sz="2000" b="1" dirty="0">
                <a:solidFill>
                  <a:srgbClr val="AA6E0C"/>
                </a:solidFill>
                <a:latin typeface="Arial" panose="020B0604020202020204" pitchFamily="34" charset="0"/>
                <a:cs typeface="Arial" panose="020B0604020202020204" pitchFamily="34" charset="0"/>
              </a:rPr>
              <a:t>Total 						$7,469,000</a:t>
            </a:r>
            <a:endParaRPr lang="en-US" sz="2000" dirty="0">
              <a:latin typeface="Arial" panose="020B0604020202020204" pitchFamily="34" charset="0"/>
              <a:cs typeface="Arial" panose="020B0604020202020204" pitchFamily="34" charset="0"/>
            </a:endParaRPr>
          </a:p>
        </p:txBody>
      </p:sp>
      <p:sp>
        <p:nvSpPr>
          <p:cNvPr id="7" name="Slide Number Placeholder 8">
            <a:extLst>
              <a:ext uri="{FF2B5EF4-FFF2-40B4-BE49-F238E27FC236}">
                <a16:creationId xmlns:a16="http://schemas.microsoft.com/office/drawing/2014/main" id="{73D89A9C-DD9E-4504-9155-7FF192BF951C}"/>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251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Safety Vehicles – Fire Trucks and Ambulances</a:t>
            </a:r>
          </a:p>
        </p:txBody>
      </p:sp>
      <p:graphicFrame>
        <p:nvGraphicFramePr>
          <p:cNvPr id="12" name="Table 11">
            <a:extLst>
              <a:ext uri="{FF2B5EF4-FFF2-40B4-BE49-F238E27FC236}">
                <a16:creationId xmlns:a16="http://schemas.microsoft.com/office/drawing/2014/main" id="{F56221C3-4A37-4B79-B22F-F3EDFF922C77}"/>
              </a:ext>
            </a:extLst>
          </p:cNvPr>
          <p:cNvGraphicFramePr>
            <a:graphicFrameLocks noGrp="1"/>
          </p:cNvGraphicFramePr>
          <p:nvPr>
            <p:extLst>
              <p:ext uri="{D42A27DB-BD31-4B8C-83A1-F6EECF244321}">
                <p14:modId xmlns:p14="http://schemas.microsoft.com/office/powerpoint/2010/main" val="3410312418"/>
              </p:ext>
            </p:extLst>
          </p:nvPr>
        </p:nvGraphicFramePr>
        <p:xfrm>
          <a:off x="7270572" y="1881655"/>
          <a:ext cx="4411215" cy="138176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470405">
                  <a:extLst>
                    <a:ext uri="{9D8B030D-6E8A-4147-A177-3AD203B41FA5}">
                      <a16:colId xmlns:a16="http://schemas.microsoft.com/office/drawing/2014/main" val="1827779786"/>
                    </a:ext>
                  </a:extLst>
                </a:gridCol>
                <a:gridCol w="1470405">
                  <a:extLst>
                    <a:ext uri="{9D8B030D-6E8A-4147-A177-3AD203B41FA5}">
                      <a16:colId xmlns:a16="http://schemas.microsoft.com/office/drawing/2014/main" val="3462388959"/>
                    </a:ext>
                  </a:extLst>
                </a:gridCol>
                <a:gridCol w="1470405">
                  <a:extLst>
                    <a:ext uri="{9D8B030D-6E8A-4147-A177-3AD203B41FA5}">
                      <a16:colId xmlns:a16="http://schemas.microsoft.com/office/drawing/2014/main" val="3723946489"/>
                    </a:ext>
                  </a:extLst>
                </a:gridCol>
              </a:tblGrid>
              <a:tr h="588379">
                <a:tc>
                  <a:txBody>
                    <a:bodyPr/>
                    <a:lstStyle/>
                    <a:p>
                      <a:r>
                        <a:rPr lang="en-US" dirty="0"/>
                        <a:t>Fire Trucks</a:t>
                      </a:r>
                    </a:p>
                  </a:txBody>
                  <a:tcPr/>
                </a:tc>
                <a:tc>
                  <a:txBody>
                    <a:bodyPr/>
                    <a:lstStyle/>
                    <a:p>
                      <a:r>
                        <a:rPr lang="en-US" dirty="0"/>
                        <a:t>Replacement Year</a:t>
                      </a:r>
                    </a:p>
                  </a:txBody>
                  <a:tcPr/>
                </a:tc>
                <a:tc>
                  <a:txBody>
                    <a:bodyPr/>
                    <a:lstStyle/>
                    <a:p>
                      <a:r>
                        <a:rPr lang="en-US" dirty="0"/>
                        <a:t>Est Cost $1.95 M</a:t>
                      </a:r>
                    </a:p>
                  </a:txBody>
                  <a:tcPr/>
                </a:tc>
                <a:extLst>
                  <a:ext uri="{0D108BD9-81ED-4DB2-BD59-A6C34878D82A}">
                    <a16:rowId xmlns:a16="http://schemas.microsoft.com/office/drawing/2014/main" val="2787443097"/>
                  </a:ext>
                </a:extLst>
              </a:tr>
              <a:tr h="370840">
                <a:tc>
                  <a:txBody>
                    <a:bodyPr/>
                    <a:lstStyle/>
                    <a:p>
                      <a:r>
                        <a:rPr lang="en-US" dirty="0"/>
                        <a:t>Ladder 1</a:t>
                      </a:r>
                    </a:p>
                  </a:txBody>
                  <a:tcPr/>
                </a:tc>
                <a:tc>
                  <a:txBody>
                    <a:bodyPr/>
                    <a:lstStyle/>
                    <a:p>
                      <a:r>
                        <a:rPr lang="en-US" dirty="0"/>
                        <a:t>2028</a:t>
                      </a:r>
                    </a:p>
                  </a:txBody>
                  <a:tcPr/>
                </a:tc>
                <a:tc>
                  <a:txBody>
                    <a:bodyPr/>
                    <a:lstStyle/>
                    <a:p>
                      <a:r>
                        <a:rPr lang="en-US" dirty="0"/>
                        <a:t>$   950,000</a:t>
                      </a:r>
                    </a:p>
                  </a:txBody>
                  <a:tcPr/>
                </a:tc>
                <a:extLst>
                  <a:ext uri="{0D108BD9-81ED-4DB2-BD59-A6C34878D82A}">
                    <a16:rowId xmlns:a16="http://schemas.microsoft.com/office/drawing/2014/main" val="2201180906"/>
                  </a:ext>
                </a:extLst>
              </a:tr>
              <a:tr h="370840">
                <a:tc>
                  <a:txBody>
                    <a:bodyPr/>
                    <a:lstStyle/>
                    <a:p>
                      <a:r>
                        <a:rPr lang="en-US" dirty="0"/>
                        <a:t>Ladder 2</a:t>
                      </a:r>
                    </a:p>
                  </a:txBody>
                  <a:tcPr/>
                </a:tc>
                <a:tc>
                  <a:txBody>
                    <a:bodyPr/>
                    <a:lstStyle/>
                    <a:p>
                      <a:r>
                        <a:rPr lang="en-US" dirty="0"/>
                        <a:t>2035</a:t>
                      </a:r>
                    </a:p>
                  </a:txBody>
                  <a:tcPr/>
                </a:tc>
                <a:tc>
                  <a:txBody>
                    <a:bodyPr/>
                    <a:lstStyle/>
                    <a:p>
                      <a:r>
                        <a:rPr lang="en-US" dirty="0"/>
                        <a:t>$1,000,000</a:t>
                      </a:r>
                    </a:p>
                  </a:txBody>
                  <a:tcPr/>
                </a:tc>
                <a:extLst>
                  <a:ext uri="{0D108BD9-81ED-4DB2-BD59-A6C34878D82A}">
                    <a16:rowId xmlns:a16="http://schemas.microsoft.com/office/drawing/2014/main" val="1744679041"/>
                  </a:ext>
                </a:extLst>
              </a:tr>
            </a:tbl>
          </a:graphicData>
        </a:graphic>
      </p:graphicFrame>
      <p:graphicFrame>
        <p:nvGraphicFramePr>
          <p:cNvPr id="13" name="Table 12">
            <a:extLst>
              <a:ext uri="{FF2B5EF4-FFF2-40B4-BE49-F238E27FC236}">
                <a16:creationId xmlns:a16="http://schemas.microsoft.com/office/drawing/2014/main" id="{6201CFDB-D3B5-453C-A4A6-C475A13D6CB3}"/>
              </a:ext>
            </a:extLst>
          </p:cNvPr>
          <p:cNvGraphicFramePr>
            <a:graphicFrameLocks noGrp="1"/>
          </p:cNvGraphicFramePr>
          <p:nvPr>
            <p:extLst>
              <p:ext uri="{D42A27DB-BD31-4B8C-83A1-F6EECF244321}">
                <p14:modId xmlns:p14="http://schemas.microsoft.com/office/powerpoint/2010/main" val="567794285"/>
              </p:ext>
            </p:extLst>
          </p:nvPr>
        </p:nvGraphicFramePr>
        <p:xfrm>
          <a:off x="7268452" y="3774959"/>
          <a:ext cx="4411215" cy="212344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470405">
                  <a:extLst>
                    <a:ext uri="{9D8B030D-6E8A-4147-A177-3AD203B41FA5}">
                      <a16:colId xmlns:a16="http://schemas.microsoft.com/office/drawing/2014/main" val="1827779786"/>
                    </a:ext>
                  </a:extLst>
                </a:gridCol>
                <a:gridCol w="1470405">
                  <a:extLst>
                    <a:ext uri="{9D8B030D-6E8A-4147-A177-3AD203B41FA5}">
                      <a16:colId xmlns:a16="http://schemas.microsoft.com/office/drawing/2014/main" val="3462388959"/>
                    </a:ext>
                  </a:extLst>
                </a:gridCol>
                <a:gridCol w="1470405">
                  <a:extLst>
                    <a:ext uri="{9D8B030D-6E8A-4147-A177-3AD203B41FA5}">
                      <a16:colId xmlns:a16="http://schemas.microsoft.com/office/drawing/2014/main" val="3723946489"/>
                    </a:ext>
                  </a:extLst>
                </a:gridCol>
              </a:tblGrid>
              <a:tr h="478649">
                <a:tc>
                  <a:txBody>
                    <a:bodyPr/>
                    <a:lstStyle/>
                    <a:p>
                      <a:r>
                        <a:rPr lang="en-US" dirty="0"/>
                        <a:t>Ambulances</a:t>
                      </a:r>
                    </a:p>
                  </a:txBody>
                  <a:tcPr/>
                </a:tc>
                <a:tc>
                  <a:txBody>
                    <a:bodyPr/>
                    <a:lstStyle/>
                    <a:p>
                      <a:r>
                        <a:rPr lang="en-US" dirty="0"/>
                        <a:t>Replacement Year</a:t>
                      </a:r>
                    </a:p>
                  </a:txBody>
                  <a:tcPr/>
                </a:tc>
                <a:tc>
                  <a:txBody>
                    <a:bodyPr/>
                    <a:lstStyle/>
                    <a:p>
                      <a:r>
                        <a:rPr lang="en-US" dirty="0"/>
                        <a:t>Est Cost $1.395 M</a:t>
                      </a:r>
                    </a:p>
                  </a:txBody>
                  <a:tcPr/>
                </a:tc>
                <a:extLst>
                  <a:ext uri="{0D108BD9-81ED-4DB2-BD59-A6C34878D82A}">
                    <a16:rowId xmlns:a16="http://schemas.microsoft.com/office/drawing/2014/main" val="2787443097"/>
                  </a:ext>
                </a:extLst>
              </a:tr>
              <a:tr h="370840">
                <a:tc>
                  <a:txBody>
                    <a:bodyPr/>
                    <a:lstStyle/>
                    <a:p>
                      <a:r>
                        <a:rPr lang="en-US" dirty="0"/>
                        <a:t>Ambulance 1</a:t>
                      </a:r>
                    </a:p>
                  </a:txBody>
                  <a:tcPr/>
                </a:tc>
                <a:tc>
                  <a:txBody>
                    <a:bodyPr/>
                    <a:lstStyle/>
                    <a:p>
                      <a:r>
                        <a:rPr lang="en-US" dirty="0"/>
                        <a:t>2031</a:t>
                      </a:r>
                    </a:p>
                  </a:txBody>
                  <a:tcPr/>
                </a:tc>
                <a:tc>
                  <a:txBody>
                    <a:bodyPr/>
                    <a:lstStyle/>
                    <a:p>
                      <a:r>
                        <a:rPr lang="en-US" dirty="0"/>
                        <a:t>$350,000</a:t>
                      </a:r>
                    </a:p>
                  </a:txBody>
                  <a:tcPr/>
                </a:tc>
                <a:extLst>
                  <a:ext uri="{0D108BD9-81ED-4DB2-BD59-A6C34878D82A}">
                    <a16:rowId xmlns:a16="http://schemas.microsoft.com/office/drawing/2014/main" val="2201180906"/>
                  </a:ext>
                </a:extLst>
              </a:tr>
              <a:tr h="370840">
                <a:tc>
                  <a:txBody>
                    <a:bodyPr/>
                    <a:lstStyle/>
                    <a:p>
                      <a:r>
                        <a:rPr lang="en-US" dirty="0"/>
                        <a:t>Ambulance 2</a:t>
                      </a:r>
                    </a:p>
                  </a:txBody>
                  <a:tcPr/>
                </a:tc>
                <a:tc>
                  <a:txBody>
                    <a:bodyPr/>
                    <a:lstStyle/>
                    <a:p>
                      <a:r>
                        <a:rPr lang="en-US" dirty="0"/>
                        <a:t>2033</a:t>
                      </a:r>
                    </a:p>
                  </a:txBody>
                  <a:tcPr/>
                </a:tc>
                <a:tc>
                  <a:txBody>
                    <a:bodyPr/>
                    <a:lstStyle/>
                    <a:p>
                      <a:r>
                        <a:rPr lang="en-US" dirty="0"/>
                        <a:t>$350,000</a:t>
                      </a:r>
                    </a:p>
                  </a:txBody>
                  <a:tcPr/>
                </a:tc>
                <a:extLst>
                  <a:ext uri="{0D108BD9-81ED-4DB2-BD59-A6C34878D82A}">
                    <a16:rowId xmlns:a16="http://schemas.microsoft.com/office/drawing/2014/main" val="1744679041"/>
                  </a:ext>
                </a:extLst>
              </a:tr>
              <a:tr h="370840">
                <a:tc>
                  <a:txBody>
                    <a:bodyPr/>
                    <a:lstStyle/>
                    <a:p>
                      <a:r>
                        <a:rPr lang="en-US" dirty="0"/>
                        <a:t>Ambulance 3</a:t>
                      </a:r>
                    </a:p>
                  </a:txBody>
                  <a:tcPr/>
                </a:tc>
                <a:tc>
                  <a:txBody>
                    <a:bodyPr/>
                    <a:lstStyle/>
                    <a:p>
                      <a:r>
                        <a:rPr lang="en-US" dirty="0"/>
                        <a:t>2028</a:t>
                      </a:r>
                    </a:p>
                  </a:txBody>
                  <a:tcPr/>
                </a:tc>
                <a:tc>
                  <a:txBody>
                    <a:bodyPr/>
                    <a:lstStyle/>
                    <a:p>
                      <a:r>
                        <a:rPr lang="en-US" dirty="0"/>
                        <a:t>$320,000</a:t>
                      </a:r>
                    </a:p>
                  </a:txBody>
                  <a:tcPr/>
                </a:tc>
                <a:extLst>
                  <a:ext uri="{0D108BD9-81ED-4DB2-BD59-A6C34878D82A}">
                    <a16:rowId xmlns:a16="http://schemas.microsoft.com/office/drawing/2014/main" val="1945890598"/>
                  </a:ext>
                </a:extLst>
              </a:tr>
              <a:tr h="370840">
                <a:tc>
                  <a:txBody>
                    <a:bodyPr/>
                    <a:lstStyle/>
                    <a:p>
                      <a:r>
                        <a:rPr lang="en-US" dirty="0"/>
                        <a:t>Ambulance 3</a:t>
                      </a:r>
                    </a:p>
                  </a:txBody>
                  <a:tcPr/>
                </a:tc>
                <a:tc>
                  <a:txBody>
                    <a:bodyPr/>
                    <a:lstStyle/>
                    <a:p>
                      <a:r>
                        <a:rPr lang="en-US" dirty="0"/>
                        <a:t>2038</a:t>
                      </a:r>
                    </a:p>
                  </a:txBody>
                  <a:tcPr/>
                </a:tc>
                <a:tc>
                  <a:txBody>
                    <a:bodyPr/>
                    <a:lstStyle/>
                    <a:p>
                      <a:r>
                        <a:rPr lang="en-US" dirty="0"/>
                        <a:t>$375,000</a:t>
                      </a:r>
                    </a:p>
                  </a:txBody>
                  <a:tcPr/>
                </a:tc>
                <a:extLst>
                  <a:ext uri="{0D108BD9-81ED-4DB2-BD59-A6C34878D82A}">
                    <a16:rowId xmlns:a16="http://schemas.microsoft.com/office/drawing/2014/main" val="3448827276"/>
                  </a:ext>
                </a:extLst>
              </a:tr>
            </a:tbl>
          </a:graphicData>
        </a:graphic>
      </p:graphicFrame>
      <p:sp>
        <p:nvSpPr>
          <p:cNvPr id="14" name="TextBox 13">
            <a:extLst>
              <a:ext uri="{FF2B5EF4-FFF2-40B4-BE49-F238E27FC236}">
                <a16:creationId xmlns:a16="http://schemas.microsoft.com/office/drawing/2014/main" id="{AEA09003-2109-4C7C-AF89-9736CEC57581}"/>
              </a:ext>
            </a:extLst>
          </p:cNvPr>
          <p:cNvSpPr txBox="1"/>
          <p:nvPr/>
        </p:nvSpPr>
        <p:spPr>
          <a:xfrm>
            <a:off x="7199788" y="5928966"/>
            <a:ext cx="3657602" cy="369332"/>
          </a:xfrm>
          <a:prstGeom prst="rect">
            <a:avLst/>
          </a:prstGeom>
          <a:noFill/>
        </p:spPr>
        <p:txBody>
          <a:bodyPr wrap="square" rtlCol="0">
            <a:spAutoFit/>
          </a:bodyPr>
          <a:lstStyle/>
          <a:p>
            <a:r>
              <a:rPr lang="en-US" dirty="0"/>
              <a:t>Schedule based on 10 </a:t>
            </a:r>
            <a:r>
              <a:rPr lang="en-US" dirty="0" err="1"/>
              <a:t>Yr</a:t>
            </a:r>
            <a:r>
              <a:rPr lang="en-US" dirty="0"/>
              <a:t> Useful Life</a:t>
            </a:r>
          </a:p>
        </p:txBody>
      </p:sp>
      <p:pic>
        <p:nvPicPr>
          <p:cNvPr id="3" name="Picture 2">
            <a:extLst>
              <a:ext uri="{FF2B5EF4-FFF2-40B4-BE49-F238E27FC236}">
                <a16:creationId xmlns:a16="http://schemas.microsoft.com/office/drawing/2014/main" id="{3B7EB5F6-C9D9-49F1-A1E8-5096BF1E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27" y="1780647"/>
            <a:ext cx="3819874" cy="2387843"/>
          </a:xfrm>
          <a:prstGeom prst="rect">
            <a:avLst/>
          </a:prstGeom>
        </p:spPr>
      </p:pic>
      <p:pic>
        <p:nvPicPr>
          <p:cNvPr id="7" name="Picture 6">
            <a:extLst>
              <a:ext uri="{FF2B5EF4-FFF2-40B4-BE49-F238E27FC236}">
                <a16:creationId xmlns:a16="http://schemas.microsoft.com/office/drawing/2014/main" id="{5D0EA251-1333-442F-AE4B-A9F544607D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657" y="3789818"/>
            <a:ext cx="3286953" cy="2426516"/>
          </a:xfrm>
          <a:prstGeom prst="rect">
            <a:avLst/>
          </a:prstGeom>
        </p:spPr>
      </p:pic>
      <p:sp>
        <p:nvSpPr>
          <p:cNvPr id="11" name="Slide Number Placeholder 8">
            <a:extLst>
              <a:ext uri="{FF2B5EF4-FFF2-40B4-BE49-F238E27FC236}">
                <a16:creationId xmlns:a16="http://schemas.microsoft.com/office/drawing/2014/main" id="{0ACF18BB-87B3-4715-9614-62F5B25B9843}"/>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ADE8EF0-6A8C-4380-B2DA-82A74F2B9A3B}"/>
              </a:ext>
            </a:extLst>
          </p:cNvPr>
          <p:cNvSpPr txBox="1"/>
          <p:nvPr/>
        </p:nvSpPr>
        <p:spPr>
          <a:xfrm>
            <a:off x="7268452" y="3355148"/>
            <a:ext cx="3657602" cy="369332"/>
          </a:xfrm>
          <a:prstGeom prst="rect">
            <a:avLst/>
          </a:prstGeom>
          <a:noFill/>
        </p:spPr>
        <p:txBody>
          <a:bodyPr wrap="square" rtlCol="0">
            <a:spAutoFit/>
          </a:bodyPr>
          <a:lstStyle/>
          <a:p>
            <a:r>
              <a:rPr lang="en-US" dirty="0"/>
              <a:t>Schedule based on 15 </a:t>
            </a:r>
            <a:r>
              <a:rPr lang="en-US" dirty="0" err="1"/>
              <a:t>Yr</a:t>
            </a:r>
            <a:r>
              <a:rPr lang="en-US" dirty="0"/>
              <a:t> Useful Life</a:t>
            </a:r>
          </a:p>
        </p:txBody>
      </p:sp>
    </p:spTree>
    <p:extLst>
      <p:ext uri="{BB962C8B-B14F-4D97-AF65-F5344CB8AC3E}">
        <p14:creationId xmlns:p14="http://schemas.microsoft.com/office/powerpoint/2010/main" val="138712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Safety Vehicles – Battalion and Administration</a:t>
            </a:r>
          </a:p>
        </p:txBody>
      </p:sp>
      <p:graphicFrame>
        <p:nvGraphicFramePr>
          <p:cNvPr id="13" name="Table 12">
            <a:extLst>
              <a:ext uri="{FF2B5EF4-FFF2-40B4-BE49-F238E27FC236}">
                <a16:creationId xmlns:a16="http://schemas.microsoft.com/office/drawing/2014/main" id="{6201CFDB-D3B5-453C-A4A6-C475A13D6CB3}"/>
              </a:ext>
            </a:extLst>
          </p:cNvPr>
          <p:cNvGraphicFramePr>
            <a:graphicFrameLocks noGrp="1"/>
          </p:cNvGraphicFramePr>
          <p:nvPr>
            <p:extLst>
              <p:ext uri="{D42A27DB-BD31-4B8C-83A1-F6EECF244321}">
                <p14:modId xmlns:p14="http://schemas.microsoft.com/office/powerpoint/2010/main" val="2421989583"/>
              </p:ext>
            </p:extLst>
          </p:nvPr>
        </p:nvGraphicFramePr>
        <p:xfrm>
          <a:off x="7270572" y="1902763"/>
          <a:ext cx="4411215" cy="313436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470405">
                  <a:extLst>
                    <a:ext uri="{9D8B030D-6E8A-4147-A177-3AD203B41FA5}">
                      <a16:colId xmlns:a16="http://schemas.microsoft.com/office/drawing/2014/main" val="1827779786"/>
                    </a:ext>
                  </a:extLst>
                </a:gridCol>
                <a:gridCol w="1638970">
                  <a:extLst>
                    <a:ext uri="{9D8B030D-6E8A-4147-A177-3AD203B41FA5}">
                      <a16:colId xmlns:a16="http://schemas.microsoft.com/office/drawing/2014/main" val="3462388959"/>
                    </a:ext>
                  </a:extLst>
                </a:gridCol>
                <a:gridCol w="1301840">
                  <a:extLst>
                    <a:ext uri="{9D8B030D-6E8A-4147-A177-3AD203B41FA5}">
                      <a16:colId xmlns:a16="http://schemas.microsoft.com/office/drawing/2014/main" val="3723946489"/>
                    </a:ext>
                  </a:extLst>
                </a:gridCol>
              </a:tblGrid>
              <a:tr h="478649">
                <a:tc>
                  <a:txBody>
                    <a:bodyPr/>
                    <a:lstStyle/>
                    <a:p>
                      <a:r>
                        <a:rPr lang="en-US" dirty="0"/>
                        <a:t>BAT &amp; Admin</a:t>
                      </a:r>
                    </a:p>
                  </a:txBody>
                  <a:tcPr/>
                </a:tc>
                <a:tc>
                  <a:txBody>
                    <a:bodyPr/>
                    <a:lstStyle/>
                    <a:p>
                      <a:r>
                        <a:rPr lang="en-US" dirty="0"/>
                        <a:t>Replacement Year</a:t>
                      </a:r>
                    </a:p>
                  </a:txBody>
                  <a:tcPr/>
                </a:tc>
                <a:tc>
                  <a:txBody>
                    <a:bodyPr/>
                    <a:lstStyle/>
                    <a:p>
                      <a:r>
                        <a:rPr lang="en-US" dirty="0"/>
                        <a:t>Est Cost $.574 M</a:t>
                      </a:r>
                    </a:p>
                  </a:txBody>
                  <a:tcPr/>
                </a:tc>
                <a:extLst>
                  <a:ext uri="{0D108BD9-81ED-4DB2-BD59-A6C34878D82A}">
                    <a16:rowId xmlns:a16="http://schemas.microsoft.com/office/drawing/2014/main" val="2787443097"/>
                  </a:ext>
                </a:extLst>
              </a:tr>
              <a:tr h="370840">
                <a:tc>
                  <a:txBody>
                    <a:bodyPr/>
                    <a:lstStyle/>
                    <a:p>
                      <a:r>
                        <a:rPr lang="en-US" dirty="0"/>
                        <a:t>ATV w/Trailer</a:t>
                      </a:r>
                    </a:p>
                  </a:txBody>
                  <a:tcPr/>
                </a:tc>
                <a:tc>
                  <a:txBody>
                    <a:bodyPr/>
                    <a:lstStyle/>
                    <a:p>
                      <a:r>
                        <a:rPr lang="en-US" dirty="0"/>
                        <a:t>2028, 2034</a:t>
                      </a:r>
                    </a:p>
                  </a:txBody>
                  <a:tcPr/>
                </a:tc>
                <a:tc>
                  <a:txBody>
                    <a:bodyPr/>
                    <a:lstStyle/>
                    <a:p>
                      <a:r>
                        <a:rPr lang="en-US" dirty="0"/>
                        <a:t>$53,000</a:t>
                      </a:r>
                    </a:p>
                  </a:txBody>
                  <a:tcPr/>
                </a:tc>
                <a:extLst>
                  <a:ext uri="{0D108BD9-81ED-4DB2-BD59-A6C34878D82A}">
                    <a16:rowId xmlns:a16="http://schemas.microsoft.com/office/drawing/2014/main" val="2201180906"/>
                  </a:ext>
                </a:extLst>
              </a:tr>
              <a:tr h="370840">
                <a:tc>
                  <a:txBody>
                    <a:bodyPr/>
                    <a:lstStyle/>
                    <a:p>
                      <a:r>
                        <a:rPr lang="en-US" dirty="0"/>
                        <a:t>BAT 1</a:t>
                      </a:r>
                    </a:p>
                  </a:txBody>
                  <a:tcPr/>
                </a:tc>
                <a:tc>
                  <a:txBody>
                    <a:bodyPr/>
                    <a:lstStyle/>
                    <a:p>
                      <a:r>
                        <a:rPr lang="en-US" dirty="0"/>
                        <a:t>2029, 2037</a:t>
                      </a:r>
                    </a:p>
                  </a:txBody>
                  <a:tcPr/>
                </a:tc>
                <a:tc>
                  <a:txBody>
                    <a:bodyPr/>
                    <a:lstStyle/>
                    <a:p>
                      <a:r>
                        <a:rPr lang="en-US" dirty="0"/>
                        <a:t>$126,000</a:t>
                      </a:r>
                    </a:p>
                  </a:txBody>
                  <a:tcPr/>
                </a:tc>
                <a:extLst>
                  <a:ext uri="{0D108BD9-81ED-4DB2-BD59-A6C34878D82A}">
                    <a16:rowId xmlns:a16="http://schemas.microsoft.com/office/drawing/2014/main" val="1744679041"/>
                  </a:ext>
                </a:extLst>
              </a:tr>
              <a:tr h="370840">
                <a:tc>
                  <a:txBody>
                    <a:bodyPr/>
                    <a:lstStyle/>
                    <a:p>
                      <a:r>
                        <a:rPr lang="en-US" dirty="0"/>
                        <a:t>BAT 2</a:t>
                      </a:r>
                    </a:p>
                  </a:txBody>
                  <a:tcPr/>
                </a:tc>
                <a:tc>
                  <a:txBody>
                    <a:bodyPr/>
                    <a:lstStyle/>
                    <a:p>
                      <a:r>
                        <a:rPr lang="en-US" dirty="0"/>
                        <a:t>2030, 2038</a:t>
                      </a:r>
                    </a:p>
                  </a:txBody>
                  <a:tcPr/>
                </a:tc>
                <a:tc>
                  <a:txBody>
                    <a:bodyPr/>
                    <a:lstStyle/>
                    <a:p>
                      <a:r>
                        <a:rPr lang="en-US" dirty="0"/>
                        <a:t>$126,000</a:t>
                      </a:r>
                    </a:p>
                  </a:txBody>
                  <a:tcPr/>
                </a:tc>
                <a:extLst>
                  <a:ext uri="{0D108BD9-81ED-4DB2-BD59-A6C34878D82A}">
                    <a16:rowId xmlns:a16="http://schemas.microsoft.com/office/drawing/2014/main" val="1945890598"/>
                  </a:ext>
                </a:extLst>
              </a:tr>
              <a:tr h="370840">
                <a:tc>
                  <a:txBody>
                    <a:bodyPr/>
                    <a:lstStyle/>
                    <a:p>
                      <a:r>
                        <a:rPr lang="en-US" dirty="0"/>
                        <a:t>Chief Vehicle</a:t>
                      </a:r>
                    </a:p>
                  </a:txBody>
                  <a:tcPr/>
                </a:tc>
                <a:tc>
                  <a:txBody>
                    <a:bodyPr/>
                    <a:lstStyle/>
                    <a:p>
                      <a:r>
                        <a:rPr lang="en-US" dirty="0"/>
                        <a:t>2027, 2032, 2037</a:t>
                      </a:r>
                    </a:p>
                  </a:txBody>
                  <a:tcPr/>
                </a:tc>
                <a:tc>
                  <a:txBody>
                    <a:bodyPr/>
                    <a:lstStyle/>
                    <a:p>
                      <a:r>
                        <a:rPr lang="en-US" dirty="0"/>
                        <a:t>$184,000</a:t>
                      </a:r>
                    </a:p>
                  </a:txBody>
                  <a:tcPr/>
                </a:tc>
                <a:extLst>
                  <a:ext uri="{0D108BD9-81ED-4DB2-BD59-A6C34878D82A}">
                    <a16:rowId xmlns:a16="http://schemas.microsoft.com/office/drawing/2014/main" val="3448827276"/>
                  </a:ext>
                </a:extLst>
              </a:tr>
              <a:tr h="370840">
                <a:tc>
                  <a:txBody>
                    <a:bodyPr/>
                    <a:lstStyle/>
                    <a:p>
                      <a:r>
                        <a:rPr lang="en-US" dirty="0"/>
                        <a:t>Fire Marshall</a:t>
                      </a:r>
                    </a:p>
                  </a:txBody>
                  <a:tcPr/>
                </a:tc>
                <a:tc>
                  <a:txBody>
                    <a:bodyPr/>
                    <a:lstStyle/>
                    <a:p>
                      <a:r>
                        <a:rPr lang="en-US" dirty="0"/>
                        <a:t>2029</a:t>
                      </a:r>
                    </a:p>
                  </a:txBody>
                  <a:tcPr/>
                </a:tc>
                <a:tc>
                  <a:txBody>
                    <a:bodyPr/>
                    <a:lstStyle/>
                    <a:p>
                      <a:r>
                        <a:rPr lang="en-US" dirty="0"/>
                        <a:t>$30,000</a:t>
                      </a:r>
                    </a:p>
                  </a:txBody>
                  <a:tcPr/>
                </a:tc>
                <a:extLst>
                  <a:ext uri="{0D108BD9-81ED-4DB2-BD59-A6C34878D82A}">
                    <a16:rowId xmlns:a16="http://schemas.microsoft.com/office/drawing/2014/main" val="2767653275"/>
                  </a:ext>
                </a:extLst>
              </a:tr>
              <a:tr h="370840">
                <a:tc>
                  <a:txBody>
                    <a:bodyPr/>
                    <a:lstStyle/>
                    <a:p>
                      <a:r>
                        <a:rPr lang="en-US" dirty="0"/>
                        <a:t>Pool SUV</a:t>
                      </a:r>
                    </a:p>
                  </a:txBody>
                  <a:tcPr/>
                </a:tc>
                <a:tc>
                  <a:txBody>
                    <a:bodyPr/>
                    <a:lstStyle/>
                    <a:p>
                      <a:r>
                        <a:rPr lang="en-US" dirty="0"/>
                        <a:t>2027</a:t>
                      </a:r>
                    </a:p>
                  </a:txBody>
                  <a:tcPr/>
                </a:tc>
                <a:tc>
                  <a:txBody>
                    <a:bodyPr/>
                    <a:lstStyle/>
                    <a:p>
                      <a:r>
                        <a:rPr lang="en-US" dirty="0"/>
                        <a:t>$55,000</a:t>
                      </a:r>
                    </a:p>
                  </a:txBody>
                  <a:tcPr/>
                </a:tc>
                <a:extLst>
                  <a:ext uri="{0D108BD9-81ED-4DB2-BD59-A6C34878D82A}">
                    <a16:rowId xmlns:a16="http://schemas.microsoft.com/office/drawing/2014/main" val="3341877192"/>
                  </a:ext>
                </a:extLst>
              </a:tr>
            </a:tbl>
          </a:graphicData>
        </a:graphic>
      </p:graphicFrame>
      <p:sp>
        <p:nvSpPr>
          <p:cNvPr id="14" name="TextBox 13">
            <a:extLst>
              <a:ext uri="{FF2B5EF4-FFF2-40B4-BE49-F238E27FC236}">
                <a16:creationId xmlns:a16="http://schemas.microsoft.com/office/drawing/2014/main" id="{AEA09003-2109-4C7C-AF89-9736CEC57581}"/>
              </a:ext>
            </a:extLst>
          </p:cNvPr>
          <p:cNvSpPr txBox="1"/>
          <p:nvPr/>
        </p:nvSpPr>
        <p:spPr>
          <a:xfrm>
            <a:off x="7199788" y="5928966"/>
            <a:ext cx="3657602" cy="369332"/>
          </a:xfrm>
          <a:prstGeom prst="rect">
            <a:avLst/>
          </a:prstGeom>
          <a:noFill/>
        </p:spPr>
        <p:txBody>
          <a:bodyPr wrap="square" rtlCol="0">
            <a:spAutoFit/>
          </a:bodyPr>
          <a:lstStyle/>
          <a:p>
            <a:r>
              <a:rPr lang="en-US" dirty="0"/>
              <a:t>Schedule based on 5-10 </a:t>
            </a:r>
            <a:r>
              <a:rPr lang="en-US" dirty="0" err="1"/>
              <a:t>Yr</a:t>
            </a:r>
            <a:r>
              <a:rPr lang="en-US" dirty="0"/>
              <a:t> Useful Life</a:t>
            </a:r>
          </a:p>
        </p:txBody>
      </p:sp>
      <p:pic>
        <p:nvPicPr>
          <p:cNvPr id="3" name="Picture 2">
            <a:extLst>
              <a:ext uri="{FF2B5EF4-FFF2-40B4-BE49-F238E27FC236}">
                <a16:creationId xmlns:a16="http://schemas.microsoft.com/office/drawing/2014/main" id="{DF722332-7D28-4C78-B3A4-5833D72AD17A}"/>
              </a:ext>
            </a:extLst>
          </p:cNvPr>
          <p:cNvPicPr>
            <a:picLocks noChangeAspect="1"/>
          </p:cNvPicPr>
          <p:nvPr/>
        </p:nvPicPr>
        <p:blipFill>
          <a:blip r:embed="rId3"/>
          <a:stretch>
            <a:fillRect/>
          </a:stretch>
        </p:blipFill>
        <p:spPr>
          <a:xfrm>
            <a:off x="3668842" y="1767094"/>
            <a:ext cx="3313774" cy="2048035"/>
          </a:xfrm>
          <a:prstGeom prst="rect">
            <a:avLst/>
          </a:prstGeom>
        </p:spPr>
      </p:pic>
      <p:pic>
        <p:nvPicPr>
          <p:cNvPr id="8" name="Picture 7">
            <a:extLst>
              <a:ext uri="{FF2B5EF4-FFF2-40B4-BE49-F238E27FC236}">
                <a16:creationId xmlns:a16="http://schemas.microsoft.com/office/drawing/2014/main" id="{1294512C-B2DA-413A-AEF2-1FE6F1009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01" y="1762048"/>
            <a:ext cx="3137483" cy="2353112"/>
          </a:xfrm>
          <a:prstGeom prst="rect">
            <a:avLst/>
          </a:prstGeom>
        </p:spPr>
      </p:pic>
      <p:pic>
        <p:nvPicPr>
          <p:cNvPr id="11" name="Picture 10">
            <a:extLst>
              <a:ext uri="{FF2B5EF4-FFF2-40B4-BE49-F238E27FC236}">
                <a16:creationId xmlns:a16="http://schemas.microsoft.com/office/drawing/2014/main" id="{C375BB40-4731-4BF3-BEC0-378359FE3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40" y="4211273"/>
            <a:ext cx="3243744" cy="1824606"/>
          </a:xfrm>
          <a:prstGeom prst="rect">
            <a:avLst/>
          </a:prstGeom>
        </p:spPr>
      </p:pic>
      <p:sp>
        <p:nvSpPr>
          <p:cNvPr id="12" name="Slide Number Placeholder 8">
            <a:extLst>
              <a:ext uri="{FF2B5EF4-FFF2-40B4-BE49-F238E27FC236}">
                <a16:creationId xmlns:a16="http://schemas.microsoft.com/office/drawing/2014/main" id="{7080E7D0-AE3D-4A27-BB77-138D4AD12DB9}"/>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2CF472E-393E-414D-8D17-5F9AFA4C7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842" y="3879909"/>
            <a:ext cx="3059184" cy="2294388"/>
          </a:xfrm>
          <a:prstGeom prst="rect">
            <a:avLst/>
          </a:prstGeom>
        </p:spPr>
      </p:pic>
    </p:spTree>
    <p:extLst>
      <p:ext uri="{BB962C8B-B14F-4D97-AF65-F5344CB8AC3E}">
        <p14:creationId xmlns:p14="http://schemas.microsoft.com/office/powerpoint/2010/main" val="319685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Safety Vehicles – Fire Water Vessels</a:t>
            </a:r>
          </a:p>
        </p:txBody>
      </p:sp>
      <p:graphicFrame>
        <p:nvGraphicFramePr>
          <p:cNvPr id="12" name="Table 11">
            <a:extLst>
              <a:ext uri="{FF2B5EF4-FFF2-40B4-BE49-F238E27FC236}">
                <a16:creationId xmlns:a16="http://schemas.microsoft.com/office/drawing/2014/main" id="{F56221C3-4A37-4B79-B22F-F3EDFF922C77}"/>
              </a:ext>
            </a:extLst>
          </p:cNvPr>
          <p:cNvGraphicFramePr>
            <a:graphicFrameLocks noGrp="1"/>
          </p:cNvGraphicFramePr>
          <p:nvPr>
            <p:extLst>
              <p:ext uri="{D42A27DB-BD31-4B8C-83A1-F6EECF244321}">
                <p14:modId xmlns:p14="http://schemas.microsoft.com/office/powerpoint/2010/main" val="3102895160"/>
              </p:ext>
            </p:extLst>
          </p:nvPr>
        </p:nvGraphicFramePr>
        <p:xfrm>
          <a:off x="6943410" y="1953563"/>
          <a:ext cx="4994031" cy="202184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937423">
                  <a:extLst>
                    <a:ext uri="{9D8B030D-6E8A-4147-A177-3AD203B41FA5}">
                      <a16:colId xmlns:a16="http://schemas.microsoft.com/office/drawing/2014/main" val="1827779786"/>
                    </a:ext>
                  </a:extLst>
                </a:gridCol>
                <a:gridCol w="1616304">
                  <a:extLst>
                    <a:ext uri="{9D8B030D-6E8A-4147-A177-3AD203B41FA5}">
                      <a16:colId xmlns:a16="http://schemas.microsoft.com/office/drawing/2014/main" val="3462388959"/>
                    </a:ext>
                  </a:extLst>
                </a:gridCol>
                <a:gridCol w="1440304">
                  <a:extLst>
                    <a:ext uri="{9D8B030D-6E8A-4147-A177-3AD203B41FA5}">
                      <a16:colId xmlns:a16="http://schemas.microsoft.com/office/drawing/2014/main" val="3723946489"/>
                    </a:ext>
                  </a:extLst>
                </a:gridCol>
              </a:tblGrid>
              <a:tr h="319687">
                <a:tc>
                  <a:txBody>
                    <a:bodyPr/>
                    <a:lstStyle/>
                    <a:p>
                      <a:r>
                        <a:rPr lang="en-US" dirty="0"/>
                        <a:t>Water Vessels</a:t>
                      </a:r>
                    </a:p>
                  </a:txBody>
                  <a:tcPr/>
                </a:tc>
                <a:tc>
                  <a:txBody>
                    <a:bodyPr/>
                    <a:lstStyle/>
                    <a:p>
                      <a:r>
                        <a:rPr lang="en-US" dirty="0"/>
                        <a:t>Replacement Year</a:t>
                      </a:r>
                    </a:p>
                  </a:txBody>
                  <a:tcPr/>
                </a:tc>
                <a:tc>
                  <a:txBody>
                    <a:bodyPr/>
                    <a:lstStyle/>
                    <a:p>
                      <a:r>
                        <a:rPr lang="en-US" dirty="0"/>
                        <a:t>Est Cost $.162 M</a:t>
                      </a:r>
                    </a:p>
                  </a:txBody>
                  <a:tcPr/>
                </a:tc>
                <a:extLst>
                  <a:ext uri="{0D108BD9-81ED-4DB2-BD59-A6C34878D82A}">
                    <a16:rowId xmlns:a16="http://schemas.microsoft.com/office/drawing/2014/main" val="2787443097"/>
                  </a:ext>
                </a:extLst>
              </a:tr>
              <a:tr h="370840">
                <a:tc>
                  <a:txBody>
                    <a:bodyPr/>
                    <a:lstStyle/>
                    <a:p>
                      <a:r>
                        <a:rPr lang="en-US" dirty="0"/>
                        <a:t>Outboard Motors</a:t>
                      </a:r>
                    </a:p>
                  </a:txBody>
                  <a:tcPr/>
                </a:tc>
                <a:tc>
                  <a:txBody>
                    <a:bodyPr/>
                    <a:lstStyle/>
                    <a:p>
                      <a:r>
                        <a:rPr lang="en-US" dirty="0"/>
                        <a:t>2027, 2034</a:t>
                      </a:r>
                    </a:p>
                  </a:txBody>
                  <a:tcPr/>
                </a:tc>
                <a:tc>
                  <a:txBody>
                    <a:bodyPr/>
                    <a:lstStyle/>
                    <a:p>
                      <a:r>
                        <a:rPr lang="en-US" dirty="0"/>
                        <a:t>$72,000</a:t>
                      </a:r>
                    </a:p>
                  </a:txBody>
                  <a:tcPr/>
                </a:tc>
                <a:extLst>
                  <a:ext uri="{0D108BD9-81ED-4DB2-BD59-A6C34878D82A}">
                    <a16:rowId xmlns:a16="http://schemas.microsoft.com/office/drawing/2014/main" val="2201180906"/>
                  </a:ext>
                </a:extLst>
              </a:tr>
              <a:tr h="370840">
                <a:tc>
                  <a:txBody>
                    <a:bodyPr/>
                    <a:lstStyle/>
                    <a:p>
                      <a:r>
                        <a:rPr lang="en-US" dirty="0"/>
                        <a:t>Vessel trailer</a:t>
                      </a:r>
                    </a:p>
                  </a:txBody>
                  <a:tcPr/>
                </a:tc>
                <a:tc>
                  <a:txBody>
                    <a:bodyPr/>
                    <a:lstStyle/>
                    <a:p>
                      <a:r>
                        <a:rPr lang="en-US" dirty="0"/>
                        <a:t>2038</a:t>
                      </a:r>
                    </a:p>
                  </a:txBody>
                  <a:tcPr/>
                </a:tc>
                <a:tc>
                  <a:txBody>
                    <a:bodyPr/>
                    <a:lstStyle/>
                    <a:p>
                      <a:r>
                        <a:rPr lang="en-US" dirty="0"/>
                        <a:t>$25,000</a:t>
                      </a:r>
                    </a:p>
                  </a:txBody>
                  <a:tcPr/>
                </a:tc>
                <a:extLst>
                  <a:ext uri="{0D108BD9-81ED-4DB2-BD59-A6C34878D82A}">
                    <a16:rowId xmlns:a16="http://schemas.microsoft.com/office/drawing/2014/main" val="1744679041"/>
                  </a:ext>
                </a:extLst>
              </a:tr>
              <a:tr h="370840">
                <a:tc>
                  <a:txBody>
                    <a:bodyPr/>
                    <a:lstStyle/>
                    <a:p>
                      <a:r>
                        <a:rPr lang="en-US" dirty="0"/>
                        <a:t>Jet Ski Rescue with Trailer</a:t>
                      </a:r>
                    </a:p>
                  </a:txBody>
                  <a:tcPr/>
                </a:tc>
                <a:tc>
                  <a:txBody>
                    <a:bodyPr/>
                    <a:lstStyle/>
                    <a:p>
                      <a:r>
                        <a:rPr lang="en-US" dirty="0"/>
                        <a:t>2028, 2033, 2038</a:t>
                      </a:r>
                    </a:p>
                  </a:txBody>
                  <a:tcPr/>
                </a:tc>
                <a:tc>
                  <a:txBody>
                    <a:bodyPr/>
                    <a:lstStyle/>
                    <a:p>
                      <a:r>
                        <a:rPr lang="en-US" dirty="0"/>
                        <a:t>$65,000</a:t>
                      </a:r>
                    </a:p>
                  </a:txBody>
                  <a:tcPr/>
                </a:tc>
                <a:extLst>
                  <a:ext uri="{0D108BD9-81ED-4DB2-BD59-A6C34878D82A}">
                    <a16:rowId xmlns:a16="http://schemas.microsoft.com/office/drawing/2014/main" val="4175986754"/>
                  </a:ext>
                </a:extLst>
              </a:tr>
            </a:tbl>
          </a:graphicData>
        </a:graphic>
      </p:graphicFrame>
      <p:sp>
        <p:nvSpPr>
          <p:cNvPr id="2" name="TextBox 1">
            <a:extLst>
              <a:ext uri="{FF2B5EF4-FFF2-40B4-BE49-F238E27FC236}">
                <a16:creationId xmlns:a16="http://schemas.microsoft.com/office/drawing/2014/main" id="{722C7B1A-D1C9-4739-A1EC-DE3DED415A3F}"/>
              </a:ext>
            </a:extLst>
          </p:cNvPr>
          <p:cNvSpPr txBox="1"/>
          <p:nvPr/>
        </p:nvSpPr>
        <p:spPr>
          <a:xfrm>
            <a:off x="7197969" y="3975403"/>
            <a:ext cx="5205045" cy="369332"/>
          </a:xfrm>
          <a:prstGeom prst="rect">
            <a:avLst/>
          </a:prstGeom>
          <a:noFill/>
        </p:spPr>
        <p:txBody>
          <a:bodyPr wrap="square" rtlCol="0">
            <a:spAutoFit/>
          </a:bodyPr>
          <a:lstStyle/>
          <a:p>
            <a:r>
              <a:rPr lang="en-US" dirty="0"/>
              <a:t>Amounts represent 50% grant match for WCIND</a:t>
            </a:r>
          </a:p>
        </p:txBody>
      </p:sp>
      <p:pic>
        <p:nvPicPr>
          <p:cNvPr id="6" name="Picture 5">
            <a:extLst>
              <a:ext uri="{FF2B5EF4-FFF2-40B4-BE49-F238E27FC236}">
                <a16:creationId xmlns:a16="http://schemas.microsoft.com/office/drawing/2014/main" id="{0B7E82D7-7FCC-48B9-B177-0343BC24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5" y="1943325"/>
            <a:ext cx="3908147" cy="2587602"/>
          </a:xfrm>
          <a:prstGeom prst="rect">
            <a:avLst/>
          </a:prstGeom>
        </p:spPr>
      </p:pic>
      <p:pic>
        <p:nvPicPr>
          <p:cNvPr id="8" name="Picture 7">
            <a:extLst>
              <a:ext uri="{FF2B5EF4-FFF2-40B4-BE49-F238E27FC236}">
                <a16:creationId xmlns:a16="http://schemas.microsoft.com/office/drawing/2014/main" id="{48A8B13C-D4C6-44DF-B4CF-EF9EA3504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8268" y="3905439"/>
            <a:ext cx="3061982" cy="2296487"/>
          </a:xfrm>
          <a:prstGeom prst="rect">
            <a:avLst/>
          </a:prstGeom>
        </p:spPr>
      </p:pic>
      <p:sp>
        <p:nvSpPr>
          <p:cNvPr id="9" name="Slide Number Placeholder 8">
            <a:extLst>
              <a:ext uri="{FF2B5EF4-FFF2-40B4-BE49-F238E27FC236}">
                <a16:creationId xmlns:a16="http://schemas.microsoft.com/office/drawing/2014/main" id="{3435CD5A-4421-404E-BA2B-0913CB2C6691}"/>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701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Safety Equipment</a:t>
            </a:r>
          </a:p>
        </p:txBody>
      </p:sp>
      <p:graphicFrame>
        <p:nvGraphicFramePr>
          <p:cNvPr id="13" name="Table 12">
            <a:extLst>
              <a:ext uri="{FF2B5EF4-FFF2-40B4-BE49-F238E27FC236}">
                <a16:creationId xmlns:a16="http://schemas.microsoft.com/office/drawing/2014/main" id="{6201CFDB-D3B5-453C-A4A6-C475A13D6CB3}"/>
              </a:ext>
            </a:extLst>
          </p:cNvPr>
          <p:cNvGraphicFramePr>
            <a:graphicFrameLocks noGrp="1"/>
          </p:cNvGraphicFramePr>
          <p:nvPr>
            <p:extLst>
              <p:ext uri="{D42A27DB-BD31-4B8C-83A1-F6EECF244321}">
                <p14:modId xmlns:p14="http://schemas.microsoft.com/office/powerpoint/2010/main" val="2614960356"/>
              </p:ext>
            </p:extLst>
          </p:nvPr>
        </p:nvGraphicFramePr>
        <p:xfrm>
          <a:off x="7494704" y="1388808"/>
          <a:ext cx="4535817" cy="471932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639248">
                  <a:extLst>
                    <a:ext uri="{9D8B030D-6E8A-4147-A177-3AD203B41FA5}">
                      <a16:colId xmlns:a16="http://schemas.microsoft.com/office/drawing/2014/main" val="1827779786"/>
                    </a:ext>
                  </a:extLst>
                </a:gridCol>
                <a:gridCol w="1497204">
                  <a:extLst>
                    <a:ext uri="{9D8B030D-6E8A-4147-A177-3AD203B41FA5}">
                      <a16:colId xmlns:a16="http://schemas.microsoft.com/office/drawing/2014/main" val="3462388959"/>
                    </a:ext>
                  </a:extLst>
                </a:gridCol>
                <a:gridCol w="1399365">
                  <a:extLst>
                    <a:ext uri="{9D8B030D-6E8A-4147-A177-3AD203B41FA5}">
                      <a16:colId xmlns:a16="http://schemas.microsoft.com/office/drawing/2014/main" val="3723946489"/>
                    </a:ext>
                  </a:extLst>
                </a:gridCol>
              </a:tblGrid>
              <a:tr h="478649">
                <a:tc>
                  <a:txBody>
                    <a:bodyPr/>
                    <a:lstStyle/>
                    <a:p>
                      <a:r>
                        <a:rPr lang="en-US" dirty="0"/>
                        <a:t>Equipment</a:t>
                      </a:r>
                    </a:p>
                  </a:txBody>
                  <a:tcPr/>
                </a:tc>
                <a:tc>
                  <a:txBody>
                    <a:bodyPr/>
                    <a:lstStyle/>
                    <a:p>
                      <a:r>
                        <a:rPr lang="en-US" dirty="0"/>
                        <a:t>Replacement Year</a:t>
                      </a:r>
                    </a:p>
                  </a:txBody>
                  <a:tcPr/>
                </a:tc>
                <a:tc>
                  <a:txBody>
                    <a:bodyPr/>
                    <a:lstStyle/>
                    <a:p>
                      <a:r>
                        <a:rPr lang="en-US" dirty="0"/>
                        <a:t>Est Cost $1.278 M</a:t>
                      </a:r>
                    </a:p>
                  </a:txBody>
                  <a:tcPr/>
                </a:tc>
                <a:extLst>
                  <a:ext uri="{0D108BD9-81ED-4DB2-BD59-A6C34878D82A}">
                    <a16:rowId xmlns:a16="http://schemas.microsoft.com/office/drawing/2014/main" val="2787443097"/>
                  </a:ext>
                </a:extLst>
              </a:tr>
              <a:tr h="370840">
                <a:tc>
                  <a:txBody>
                    <a:bodyPr/>
                    <a:lstStyle/>
                    <a:p>
                      <a:r>
                        <a:rPr lang="en-US" dirty="0"/>
                        <a:t>Bunker Gear</a:t>
                      </a:r>
                    </a:p>
                  </a:txBody>
                  <a:tcPr/>
                </a:tc>
                <a:tc>
                  <a:txBody>
                    <a:bodyPr/>
                    <a:lstStyle/>
                    <a:p>
                      <a:r>
                        <a:rPr lang="en-US" dirty="0"/>
                        <a:t>2029, 2037</a:t>
                      </a:r>
                    </a:p>
                  </a:txBody>
                  <a:tcPr/>
                </a:tc>
                <a:tc>
                  <a:txBody>
                    <a:bodyPr/>
                    <a:lstStyle/>
                    <a:p>
                      <a:r>
                        <a:rPr lang="en-US" dirty="0"/>
                        <a:t>$220,000</a:t>
                      </a:r>
                    </a:p>
                  </a:txBody>
                  <a:tcPr/>
                </a:tc>
                <a:extLst>
                  <a:ext uri="{0D108BD9-81ED-4DB2-BD59-A6C34878D82A}">
                    <a16:rowId xmlns:a16="http://schemas.microsoft.com/office/drawing/2014/main" val="2201180906"/>
                  </a:ext>
                </a:extLst>
              </a:tr>
              <a:tr h="370840">
                <a:tc>
                  <a:txBody>
                    <a:bodyPr/>
                    <a:lstStyle/>
                    <a:p>
                      <a:r>
                        <a:rPr lang="en-US" dirty="0"/>
                        <a:t>SCBA Cylinders</a:t>
                      </a:r>
                    </a:p>
                  </a:txBody>
                  <a:tcPr/>
                </a:tc>
                <a:tc>
                  <a:txBody>
                    <a:bodyPr/>
                    <a:lstStyle/>
                    <a:p>
                      <a:r>
                        <a:rPr lang="en-US" dirty="0"/>
                        <a:t>2029</a:t>
                      </a:r>
                    </a:p>
                  </a:txBody>
                  <a:tcPr/>
                </a:tc>
                <a:tc>
                  <a:txBody>
                    <a:bodyPr/>
                    <a:lstStyle/>
                    <a:p>
                      <a:r>
                        <a:rPr lang="en-US" dirty="0"/>
                        <a:t>$188,000</a:t>
                      </a:r>
                    </a:p>
                  </a:txBody>
                  <a:tcPr/>
                </a:tc>
                <a:extLst>
                  <a:ext uri="{0D108BD9-81ED-4DB2-BD59-A6C34878D82A}">
                    <a16:rowId xmlns:a16="http://schemas.microsoft.com/office/drawing/2014/main" val="2438031641"/>
                  </a:ext>
                </a:extLst>
              </a:tr>
              <a:tr h="370840">
                <a:tc>
                  <a:txBody>
                    <a:bodyPr/>
                    <a:lstStyle/>
                    <a:p>
                      <a:r>
                        <a:rPr lang="en-US" dirty="0"/>
                        <a:t>Radios</a:t>
                      </a:r>
                    </a:p>
                  </a:txBody>
                  <a:tcPr/>
                </a:tc>
                <a:tc>
                  <a:txBody>
                    <a:bodyPr/>
                    <a:lstStyle/>
                    <a:p>
                      <a:r>
                        <a:rPr lang="en-US" dirty="0"/>
                        <a:t>2029-2038</a:t>
                      </a:r>
                    </a:p>
                  </a:txBody>
                  <a:tcPr/>
                </a:tc>
                <a:tc>
                  <a:txBody>
                    <a:bodyPr/>
                    <a:lstStyle/>
                    <a:p>
                      <a:r>
                        <a:rPr lang="en-US" dirty="0"/>
                        <a:t>$110,000</a:t>
                      </a:r>
                    </a:p>
                  </a:txBody>
                  <a:tcPr/>
                </a:tc>
                <a:extLst>
                  <a:ext uri="{0D108BD9-81ED-4DB2-BD59-A6C34878D82A}">
                    <a16:rowId xmlns:a16="http://schemas.microsoft.com/office/drawing/2014/main" val="1744679041"/>
                  </a:ext>
                </a:extLst>
              </a:tr>
              <a:tr h="370840">
                <a:tc>
                  <a:txBody>
                    <a:bodyPr/>
                    <a:lstStyle/>
                    <a:p>
                      <a:r>
                        <a:rPr lang="en-US" dirty="0"/>
                        <a:t>Fire hose</a:t>
                      </a:r>
                    </a:p>
                  </a:txBody>
                  <a:tcPr/>
                </a:tc>
                <a:tc>
                  <a:txBody>
                    <a:bodyPr/>
                    <a:lstStyle/>
                    <a:p>
                      <a:r>
                        <a:rPr lang="en-US" dirty="0"/>
                        <a:t>2029-2038</a:t>
                      </a:r>
                    </a:p>
                  </a:txBody>
                  <a:tcPr/>
                </a:tc>
                <a:tc>
                  <a:txBody>
                    <a:bodyPr/>
                    <a:lstStyle/>
                    <a:p>
                      <a:r>
                        <a:rPr lang="en-US" dirty="0"/>
                        <a:t>$48,000</a:t>
                      </a:r>
                    </a:p>
                  </a:txBody>
                  <a:tcPr/>
                </a:tc>
                <a:extLst>
                  <a:ext uri="{0D108BD9-81ED-4DB2-BD59-A6C34878D82A}">
                    <a16:rowId xmlns:a16="http://schemas.microsoft.com/office/drawing/2014/main" val="1945890598"/>
                  </a:ext>
                </a:extLst>
              </a:tr>
              <a:tr h="370840">
                <a:tc>
                  <a:txBody>
                    <a:bodyPr/>
                    <a:lstStyle/>
                    <a:p>
                      <a:r>
                        <a:rPr lang="en-US" dirty="0"/>
                        <a:t>Stretchers</a:t>
                      </a:r>
                    </a:p>
                  </a:txBody>
                  <a:tcPr/>
                </a:tc>
                <a:tc>
                  <a:txBody>
                    <a:bodyPr/>
                    <a:lstStyle/>
                    <a:p>
                      <a:r>
                        <a:rPr lang="en-US" dirty="0"/>
                        <a:t>2028, 2038</a:t>
                      </a:r>
                    </a:p>
                  </a:txBody>
                  <a:tcPr/>
                </a:tc>
                <a:tc>
                  <a:txBody>
                    <a:bodyPr/>
                    <a:lstStyle/>
                    <a:p>
                      <a:r>
                        <a:rPr lang="en-US" dirty="0"/>
                        <a:t>$340,000</a:t>
                      </a:r>
                    </a:p>
                  </a:txBody>
                  <a:tcPr/>
                </a:tc>
                <a:extLst>
                  <a:ext uri="{0D108BD9-81ED-4DB2-BD59-A6C34878D82A}">
                    <a16:rowId xmlns:a16="http://schemas.microsoft.com/office/drawing/2014/main" val="3448827276"/>
                  </a:ext>
                </a:extLst>
              </a:tr>
              <a:tr h="370840">
                <a:tc>
                  <a:txBody>
                    <a:bodyPr/>
                    <a:lstStyle/>
                    <a:p>
                      <a:r>
                        <a:rPr lang="en-US" dirty="0"/>
                        <a:t>Fire helmets</a:t>
                      </a:r>
                    </a:p>
                  </a:txBody>
                  <a:tcPr/>
                </a:tc>
                <a:tc>
                  <a:txBody>
                    <a:bodyPr/>
                    <a:lstStyle/>
                    <a:p>
                      <a:r>
                        <a:rPr lang="en-US" dirty="0"/>
                        <a:t>2028, 2037</a:t>
                      </a:r>
                    </a:p>
                  </a:txBody>
                  <a:tcPr/>
                </a:tc>
                <a:tc>
                  <a:txBody>
                    <a:bodyPr/>
                    <a:lstStyle/>
                    <a:p>
                      <a:r>
                        <a:rPr lang="en-US" dirty="0"/>
                        <a:t>$30,000</a:t>
                      </a:r>
                    </a:p>
                  </a:txBody>
                  <a:tcPr/>
                </a:tc>
                <a:extLst>
                  <a:ext uri="{0D108BD9-81ED-4DB2-BD59-A6C34878D82A}">
                    <a16:rowId xmlns:a16="http://schemas.microsoft.com/office/drawing/2014/main" val="1601448346"/>
                  </a:ext>
                </a:extLst>
              </a:tr>
              <a:tr h="370840">
                <a:tc>
                  <a:txBody>
                    <a:bodyPr/>
                    <a:lstStyle/>
                    <a:p>
                      <a:r>
                        <a:rPr lang="en-US" dirty="0"/>
                        <a:t>Video Airway</a:t>
                      </a:r>
                    </a:p>
                  </a:txBody>
                  <a:tcPr/>
                </a:tc>
                <a:tc>
                  <a:txBody>
                    <a:bodyPr/>
                    <a:lstStyle/>
                    <a:p>
                      <a:r>
                        <a:rPr lang="en-US" dirty="0"/>
                        <a:t>2029-2038</a:t>
                      </a:r>
                    </a:p>
                  </a:txBody>
                  <a:tcPr/>
                </a:tc>
                <a:tc>
                  <a:txBody>
                    <a:bodyPr/>
                    <a:lstStyle/>
                    <a:p>
                      <a:r>
                        <a:rPr lang="en-US" dirty="0"/>
                        <a:t>$36,000</a:t>
                      </a:r>
                    </a:p>
                  </a:txBody>
                  <a:tcPr/>
                </a:tc>
                <a:extLst>
                  <a:ext uri="{0D108BD9-81ED-4DB2-BD59-A6C34878D82A}">
                    <a16:rowId xmlns:a16="http://schemas.microsoft.com/office/drawing/2014/main" val="2512765349"/>
                  </a:ext>
                </a:extLst>
              </a:tr>
              <a:tr h="370840">
                <a:tc>
                  <a:txBody>
                    <a:bodyPr/>
                    <a:lstStyle/>
                    <a:p>
                      <a:r>
                        <a:rPr lang="en-US" dirty="0"/>
                        <a:t>Defibrillators</a:t>
                      </a:r>
                    </a:p>
                  </a:txBody>
                  <a:tcPr/>
                </a:tc>
                <a:tc>
                  <a:txBody>
                    <a:bodyPr/>
                    <a:lstStyle/>
                    <a:p>
                      <a:r>
                        <a:rPr lang="en-US" dirty="0"/>
                        <a:t>2030-2033</a:t>
                      </a:r>
                    </a:p>
                  </a:txBody>
                  <a:tcPr/>
                </a:tc>
                <a:tc>
                  <a:txBody>
                    <a:bodyPr/>
                    <a:lstStyle/>
                    <a:p>
                      <a:r>
                        <a:rPr lang="en-US" dirty="0"/>
                        <a:t>$105,000</a:t>
                      </a:r>
                    </a:p>
                  </a:txBody>
                  <a:tcPr/>
                </a:tc>
                <a:extLst>
                  <a:ext uri="{0D108BD9-81ED-4DB2-BD59-A6C34878D82A}">
                    <a16:rowId xmlns:a16="http://schemas.microsoft.com/office/drawing/2014/main" val="2428757250"/>
                  </a:ext>
                </a:extLst>
              </a:tr>
              <a:tr h="370840">
                <a:tc>
                  <a:txBody>
                    <a:bodyPr/>
                    <a:lstStyle/>
                    <a:p>
                      <a:r>
                        <a:rPr lang="en-US" dirty="0"/>
                        <a:t>Extrication</a:t>
                      </a:r>
                    </a:p>
                  </a:txBody>
                  <a:tcPr/>
                </a:tc>
                <a:tc>
                  <a:txBody>
                    <a:bodyPr/>
                    <a:lstStyle/>
                    <a:p>
                      <a:r>
                        <a:rPr lang="en-US" dirty="0"/>
                        <a:t>2030-2031</a:t>
                      </a:r>
                    </a:p>
                  </a:txBody>
                  <a:tcPr/>
                </a:tc>
                <a:tc>
                  <a:txBody>
                    <a:bodyPr/>
                    <a:lstStyle/>
                    <a:p>
                      <a:r>
                        <a:rPr lang="en-US" dirty="0"/>
                        <a:t>$40,000</a:t>
                      </a:r>
                    </a:p>
                  </a:txBody>
                  <a:tcPr/>
                </a:tc>
                <a:extLst>
                  <a:ext uri="{0D108BD9-81ED-4DB2-BD59-A6C34878D82A}">
                    <a16:rowId xmlns:a16="http://schemas.microsoft.com/office/drawing/2014/main" val="77413748"/>
                  </a:ext>
                </a:extLst>
              </a:tr>
              <a:tr h="370840">
                <a:tc>
                  <a:txBody>
                    <a:bodyPr/>
                    <a:lstStyle/>
                    <a:p>
                      <a:r>
                        <a:rPr lang="en-US" dirty="0"/>
                        <a:t>Gear extractor</a:t>
                      </a:r>
                    </a:p>
                  </a:txBody>
                  <a:tcPr/>
                </a:tc>
                <a:tc>
                  <a:txBody>
                    <a:bodyPr/>
                    <a:lstStyle/>
                    <a:p>
                      <a:r>
                        <a:rPr lang="en-US" dirty="0"/>
                        <a:t>2028, 2037</a:t>
                      </a:r>
                    </a:p>
                  </a:txBody>
                  <a:tcPr/>
                </a:tc>
                <a:tc>
                  <a:txBody>
                    <a:bodyPr/>
                    <a:lstStyle/>
                    <a:p>
                      <a:r>
                        <a:rPr lang="en-US" dirty="0"/>
                        <a:t>$136,000</a:t>
                      </a:r>
                    </a:p>
                  </a:txBody>
                  <a:tcPr/>
                </a:tc>
                <a:extLst>
                  <a:ext uri="{0D108BD9-81ED-4DB2-BD59-A6C34878D82A}">
                    <a16:rowId xmlns:a16="http://schemas.microsoft.com/office/drawing/2014/main" val="188769694"/>
                  </a:ext>
                </a:extLst>
              </a:tr>
              <a:tr h="370840">
                <a:tc>
                  <a:txBody>
                    <a:bodyPr/>
                    <a:lstStyle/>
                    <a:p>
                      <a:r>
                        <a:rPr lang="en-US" dirty="0"/>
                        <a:t>ATV</a:t>
                      </a:r>
                    </a:p>
                  </a:txBody>
                  <a:tcPr/>
                </a:tc>
                <a:tc>
                  <a:txBody>
                    <a:bodyPr/>
                    <a:lstStyle/>
                    <a:p>
                      <a:r>
                        <a:rPr lang="en-US" dirty="0"/>
                        <a:t>2027</a:t>
                      </a:r>
                    </a:p>
                  </a:txBody>
                  <a:tcPr/>
                </a:tc>
                <a:tc>
                  <a:txBody>
                    <a:bodyPr/>
                    <a:lstStyle/>
                    <a:p>
                      <a:r>
                        <a:rPr lang="en-US" dirty="0"/>
                        <a:t>$25,000</a:t>
                      </a:r>
                    </a:p>
                  </a:txBody>
                  <a:tcPr/>
                </a:tc>
                <a:extLst>
                  <a:ext uri="{0D108BD9-81ED-4DB2-BD59-A6C34878D82A}">
                    <a16:rowId xmlns:a16="http://schemas.microsoft.com/office/drawing/2014/main" val="3760507314"/>
                  </a:ext>
                </a:extLst>
              </a:tr>
            </a:tbl>
          </a:graphicData>
        </a:graphic>
      </p:graphicFrame>
      <p:pic>
        <p:nvPicPr>
          <p:cNvPr id="2" name="Picture 1">
            <a:extLst>
              <a:ext uri="{FF2B5EF4-FFF2-40B4-BE49-F238E27FC236}">
                <a16:creationId xmlns:a16="http://schemas.microsoft.com/office/drawing/2014/main" id="{56291B1A-61F9-40FD-A0B8-13DFD833B097}"/>
              </a:ext>
            </a:extLst>
          </p:cNvPr>
          <p:cNvPicPr>
            <a:picLocks noChangeAspect="1"/>
          </p:cNvPicPr>
          <p:nvPr/>
        </p:nvPicPr>
        <p:blipFill>
          <a:blip r:embed="rId3"/>
          <a:stretch>
            <a:fillRect/>
          </a:stretch>
        </p:blipFill>
        <p:spPr>
          <a:xfrm>
            <a:off x="304039" y="1989305"/>
            <a:ext cx="2124075" cy="2667000"/>
          </a:xfrm>
          <a:prstGeom prst="rect">
            <a:avLst/>
          </a:prstGeom>
        </p:spPr>
      </p:pic>
      <p:pic>
        <p:nvPicPr>
          <p:cNvPr id="6" name="Picture 5">
            <a:extLst>
              <a:ext uri="{FF2B5EF4-FFF2-40B4-BE49-F238E27FC236}">
                <a16:creationId xmlns:a16="http://schemas.microsoft.com/office/drawing/2014/main" id="{01FD76C5-9DAB-4BD7-8C5C-DCFD85A1CD88}"/>
              </a:ext>
            </a:extLst>
          </p:cNvPr>
          <p:cNvPicPr>
            <a:picLocks noChangeAspect="1"/>
          </p:cNvPicPr>
          <p:nvPr/>
        </p:nvPicPr>
        <p:blipFill>
          <a:blip r:embed="rId4"/>
          <a:stretch>
            <a:fillRect/>
          </a:stretch>
        </p:blipFill>
        <p:spPr>
          <a:xfrm>
            <a:off x="4921429" y="1881655"/>
            <a:ext cx="2187663" cy="2378162"/>
          </a:xfrm>
          <a:prstGeom prst="rect">
            <a:avLst/>
          </a:prstGeom>
        </p:spPr>
      </p:pic>
      <p:pic>
        <p:nvPicPr>
          <p:cNvPr id="7" name="Picture 6">
            <a:extLst>
              <a:ext uri="{FF2B5EF4-FFF2-40B4-BE49-F238E27FC236}">
                <a16:creationId xmlns:a16="http://schemas.microsoft.com/office/drawing/2014/main" id="{D3BE6AEB-69EA-4C74-8499-3D7F96E86059}"/>
              </a:ext>
            </a:extLst>
          </p:cNvPr>
          <p:cNvPicPr>
            <a:picLocks noChangeAspect="1"/>
          </p:cNvPicPr>
          <p:nvPr/>
        </p:nvPicPr>
        <p:blipFill>
          <a:blip r:embed="rId5"/>
          <a:stretch>
            <a:fillRect/>
          </a:stretch>
        </p:blipFill>
        <p:spPr>
          <a:xfrm>
            <a:off x="139938" y="4588894"/>
            <a:ext cx="1687321" cy="1660767"/>
          </a:xfrm>
          <a:prstGeom prst="rect">
            <a:avLst/>
          </a:prstGeom>
        </p:spPr>
      </p:pic>
      <p:pic>
        <p:nvPicPr>
          <p:cNvPr id="8" name="Picture 7">
            <a:extLst>
              <a:ext uri="{FF2B5EF4-FFF2-40B4-BE49-F238E27FC236}">
                <a16:creationId xmlns:a16="http://schemas.microsoft.com/office/drawing/2014/main" id="{7C57F479-8449-48B4-8D39-9E27FA6A3379}"/>
              </a:ext>
            </a:extLst>
          </p:cNvPr>
          <p:cNvPicPr>
            <a:picLocks noChangeAspect="1"/>
          </p:cNvPicPr>
          <p:nvPr/>
        </p:nvPicPr>
        <p:blipFill>
          <a:blip r:embed="rId6"/>
          <a:stretch>
            <a:fillRect/>
          </a:stretch>
        </p:blipFill>
        <p:spPr>
          <a:xfrm>
            <a:off x="2491476" y="1989305"/>
            <a:ext cx="2509912" cy="2381628"/>
          </a:xfrm>
          <a:prstGeom prst="rect">
            <a:avLst/>
          </a:prstGeom>
        </p:spPr>
      </p:pic>
      <p:pic>
        <p:nvPicPr>
          <p:cNvPr id="9" name="Picture 8">
            <a:extLst>
              <a:ext uri="{FF2B5EF4-FFF2-40B4-BE49-F238E27FC236}">
                <a16:creationId xmlns:a16="http://schemas.microsoft.com/office/drawing/2014/main" id="{77BEF815-61DC-40CB-83D4-45A7888BB909}"/>
              </a:ext>
            </a:extLst>
          </p:cNvPr>
          <p:cNvPicPr>
            <a:picLocks noChangeAspect="1"/>
          </p:cNvPicPr>
          <p:nvPr/>
        </p:nvPicPr>
        <p:blipFill>
          <a:blip r:embed="rId7"/>
          <a:stretch>
            <a:fillRect/>
          </a:stretch>
        </p:blipFill>
        <p:spPr>
          <a:xfrm>
            <a:off x="4803112" y="4416913"/>
            <a:ext cx="2315936" cy="1869385"/>
          </a:xfrm>
          <a:prstGeom prst="rect">
            <a:avLst/>
          </a:prstGeom>
        </p:spPr>
      </p:pic>
      <p:pic>
        <p:nvPicPr>
          <p:cNvPr id="16" name="Picture 15">
            <a:extLst>
              <a:ext uri="{FF2B5EF4-FFF2-40B4-BE49-F238E27FC236}">
                <a16:creationId xmlns:a16="http://schemas.microsoft.com/office/drawing/2014/main" id="{DEEFF45C-8E2E-4517-8B51-4889543C9EA2}"/>
              </a:ext>
            </a:extLst>
          </p:cNvPr>
          <p:cNvPicPr>
            <a:picLocks noChangeAspect="1"/>
          </p:cNvPicPr>
          <p:nvPr/>
        </p:nvPicPr>
        <p:blipFill>
          <a:blip r:embed="rId8"/>
          <a:stretch>
            <a:fillRect/>
          </a:stretch>
        </p:blipFill>
        <p:spPr>
          <a:xfrm>
            <a:off x="1560576" y="4656305"/>
            <a:ext cx="1798438" cy="1525947"/>
          </a:xfrm>
          <a:prstGeom prst="rect">
            <a:avLst/>
          </a:prstGeom>
        </p:spPr>
      </p:pic>
      <p:pic>
        <p:nvPicPr>
          <p:cNvPr id="17" name="Picture 16">
            <a:extLst>
              <a:ext uri="{FF2B5EF4-FFF2-40B4-BE49-F238E27FC236}">
                <a16:creationId xmlns:a16="http://schemas.microsoft.com/office/drawing/2014/main" id="{660F407C-66CC-4F31-8E4C-6C6B3683F714}"/>
              </a:ext>
            </a:extLst>
          </p:cNvPr>
          <p:cNvPicPr>
            <a:picLocks noChangeAspect="1"/>
          </p:cNvPicPr>
          <p:nvPr/>
        </p:nvPicPr>
        <p:blipFill>
          <a:blip r:embed="rId9"/>
          <a:stretch>
            <a:fillRect/>
          </a:stretch>
        </p:blipFill>
        <p:spPr>
          <a:xfrm>
            <a:off x="2940053" y="4495847"/>
            <a:ext cx="2282021" cy="1711516"/>
          </a:xfrm>
          <a:prstGeom prst="rect">
            <a:avLst/>
          </a:prstGeom>
        </p:spPr>
      </p:pic>
      <p:sp>
        <p:nvSpPr>
          <p:cNvPr id="14" name="Slide Number Placeholder 8">
            <a:extLst>
              <a:ext uri="{FF2B5EF4-FFF2-40B4-BE49-F238E27FC236}">
                <a16:creationId xmlns:a16="http://schemas.microsoft.com/office/drawing/2014/main" id="{9FB5CD2C-A2A8-4096-84DF-E667B837C869}"/>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3350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10307020" cy="55451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Safety Technology &amp; Communication Equipment</a:t>
            </a:r>
          </a:p>
        </p:txBody>
      </p:sp>
      <p:graphicFrame>
        <p:nvGraphicFramePr>
          <p:cNvPr id="12" name="Table 11">
            <a:extLst>
              <a:ext uri="{FF2B5EF4-FFF2-40B4-BE49-F238E27FC236}">
                <a16:creationId xmlns:a16="http://schemas.microsoft.com/office/drawing/2014/main" id="{F56221C3-4A37-4B79-B22F-F3EDFF922C77}"/>
              </a:ext>
            </a:extLst>
          </p:cNvPr>
          <p:cNvGraphicFramePr>
            <a:graphicFrameLocks noGrp="1"/>
          </p:cNvGraphicFramePr>
          <p:nvPr>
            <p:extLst>
              <p:ext uri="{D42A27DB-BD31-4B8C-83A1-F6EECF244321}">
                <p14:modId xmlns:p14="http://schemas.microsoft.com/office/powerpoint/2010/main" val="2127433921"/>
              </p:ext>
            </p:extLst>
          </p:nvPr>
        </p:nvGraphicFramePr>
        <p:xfrm>
          <a:off x="6454066" y="1953563"/>
          <a:ext cx="5483375" cy="340360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2127263">
                  <a:extLst>
                    <a:ext uri="{9D8B030D-6E8A-4147-A177-3AD203B41FA5}">
                      <a16:colId xmlns:a16="http://schemas.microsoft.com/office/drawing/2014/main" val="1827779786"/>
                    </a:ext>
                  </a:extLst>
                </a:gridCol>
                <a:gridCol w="1849933">
                  <a:extLst>
                    <a:ext uri="{9D8B030D-6E8A-4147-A177-3AD203B41FA5}">
                      <a16:colId xmlns:a16="http://schemas.microsoft.com/office/drawing/2014/main" val="3462388959"/>
                    </a:ext>
                  </a:extLst>
                </a:gridCol>
                <a:gridCol w="1506179">
                  <a:extLst>
                    <a:ext uri="{9D8B030D-6E8A-4147-A177-3AD203B41FA5}">
                      <a16:colId xmlns:a16="http://schemas.microsoft.com/office/drawing/2014/main" val="3723946489"/>
                    </a:ext>
                  </a:extLst>
                </a:gridCol>
              </a:tblGrid>
              <a:tr h="319687">
                <a:tc>
                  <a:txBody>
                    <a:bodyPr/>
                    <a:lstStyle/>
                    <a:p>
                      <a:r>
                        <a:rPr lang="en-US" dirty="0"/>
                        <a:t>Technology and Communications</a:t>
                      </a:r>
                    </a:p>
                  </a:txBody>
                  <a:tcPr/>
                </a:tc>
                <a:tc>
                  <a:txBody>
                    <a:bodyPr/>
                    <a:lstStyle/>
                    <a:p>
                      <a:r>
                        <a:rPr lang="en-US" dirty="0"/>
                        <a:t>Replacement Year</a:t>
                      </a:r>
                    </a:p>
                  </a:txBody>
                  <a:tcPr/>
                </a:tc>
                <a:tc>
                  <a:txBody>
                    <a:bodyPr/>
                    <a:lstStyle/>
                    <a:p>
                      <a:r>
                        <a:rPr lang="en-US" dirty="0"/>
                        <a:t>Est Cost $1.702 M</a:t>
                      </a:r>
                    </a:p>
                  </a:txBody>
                  <a:tcPr/>
                </a:tc>
                <a:extLst>
                  <a:ext uri="{0D108BD9-81ED-4DB2-BD59-A6C34878D82A}">
                    <a16:rowId xmlns:a16="http://schemas.microsoft.com/office/drawing/2014/main" val="2787443097"/>
                  </a:ext>
                </a:extLst>
              </a:tr>
              <a:tr h="370840">
                <a:tc>
                  <a:txBody>
                    <a:bodyPr/>
                    <a:lstStyle/>
                    <a:p>
                      <a:r>
                        <a:rPr lang="en-US" dirty="0"/>
                        <a:t>Fire MDTs</a:t>
                      </a:r>
                    </a:p>
                  </a:txBody>
                  <a:tcPr/>
                </a:tc>
                <a:tc>
                  <a:txBody>
                    <a:bodyPr/>
                    <a:lstStyle/>
                    <a:p>
                      <a:r>
                        <a:rPr lang="en-US" dirty="0"/>
                        <a:t>2031, 2036</a:t>
                      </a:r>
                    </a:p>
                  </a:txBody>
                  <a:tcPr/>
                </a:tc>
                <a:tc>
                  <a:txBody>
                    <a:bodyPr/>
                    <a:lstStyle/>
                    <a:p>
                      <a:r>
                        <a:rPr lang="en-US" dirty="0"/>
                        <a:t>$85,000</a:t>
                      </a:r>
                    </a:p>
                  </a:txBody>
                  <a:tcPr/>
                </a:tc>
                <a:extLst>
                  <a:ext uri="{0D108BD9-81ED-4DB2-BD59-A6C34878D82A}">
                    <a16:rowId xmlns:a16="http://schemas.microsoft.com/office/drawing/2014/main" val="2201180906"/>
                  </a:ext>
                </a:extLst>
              </a:tr>
              <a:tr h="370840">
                <a:tc>
                  <a:txBody>
                    <a:bodyPr/>
                    <a:lstStyle/>
                    <a:p>
                      <a:r>
                        <a:rPr lang="en-US" dirty="0"/>
                        <a:t>Police MDTs</a:t>
                      </a:r>
                    </a:p>
                  </a:txBody>
                  <a:tcPr/>
                </a:tc>
                <a:tc>
                  <a:txBody>
                    <a:bodyPr/>
                    <a:lstStyle/>
                    <a:p>
                      <a:r>
                        <a:rPr lang="en-US" dirty="0"/>
                        <a:t>2029, 2034, 2039</a:t>
                      </a:r>
                    </a:p>
                  </a:txBody>
                  <a:tcPr/>
                </a:tc>
                <a:tc>
                  <a:txBody>
                    <a:bodyPr/>
                    <a:lstStyle/>
                    <a:p>
                      <a:r>
                        <a:rPr lang="en-US" dirty="0"/>
                        <a:t>$240,000</a:t>
                      </a:r>
                    </a:p>
                  </a:txBody>
                  <a:tcPr/>
                </a:tc>
                <a:extLst>
                  <a:ext uri="{0D108BD9-81ED-4DB2-BD59-A6C34878D82A}">
                    <a16:rowId xmlns:a16="http://schemas.microsoft.com/office/drawing/2014/main" val="1744679041"/>
                  </a:ext>
                </a:extLst>
              </a:tr>
              <a:tr h="370840">
                <a:tc>
                  <a:txBody>
                    <a:bodyPr/>
                    <a:lstStyle/>
                    <a:p>
                      <a:r>
                        <a:rPr lang="en-US" dirty="0"/>
                        <a:t>Fire Mobile Tablets</a:t>
                      </a:r>
                    </a:p>
                  </a:txBody>
                  <a:tcPr/>
                </a:tc>
                <a:tc>
                  <a:txBody>
                    <a:bodyPr/>
                    <a:lstStyle/>
                    <a:p>
                      <a:r>
                        <a:rPr lang="en-US" dirty="0"/>
                        <a:t>2031, 2036</a:t>
                      </a:r>
                    </a:p>
                  </a:txBody>
                  <a:tcPr/>
                </a:tc>
                <a:tc>
                  <a:txBody>
                    <a:bodyPr/>
                    <a:lstStyle/>
                    <a:p>
                      <a:r>
                        <a:rPr lang="en-US" dirty="0"/>
                        <a:t>$40,000</a:t>
                      </a:r>
                    </a:p>
                  </a:txBody>
                  <a:tcPr/>
                </a:tc>
                <a:extLst>
                  <a:ext uri="{0D108BD9-81ED-4DB2-BD59-A6C34878D82A}">
                    <a16:rowId xmlns:a16="http://schemas.microsoft.com/office/drawing/2014/main" val="4175986754"/>
                  </a:ext>
                </a:extLst>
              </a:tr>
              <a:tr h="370840">
                <a:tc>
                  <a:txBody>
                    <a:bodyPr/>
                    <a:lstStyle/>
                    <a:p>
                      <a:r>
                        <a:rPr lang="en-US" dirty="0"/>
                        <a:t>Police Radios</a:t>
                      </a:r>
                    </a:p>
                  </a:txBody>
                  <a:tcPr/>
                </a:tc>
                <a:tc>
                  <a:txBody>
                    <a:bodyPr/>
                    <a:lstStyle/>
                    <a:p>
                      <a:r>
                        <a:rPr lang="en-US" dirty="0"/>
                        <a:t>2026, 2033</a:t>
                      </a:r>
                    </a:p>
                  </a:txBody>
                  <a:tcPr/>
                </a:tc>
                <a:tc>
                  <a:txBody>
                    <a:bodyPr/>
                    <a:lstStyle/>
                    <a:p>
                      <a:r>
                        <a:rPr lang="en-US" dirty="0"/>
                        <a:t>$630,000</a:t>
                      </a:r>
                    </a:p>
                  </a:txBody>
                  <a:tcPr/>
                </a:tc>
                <a:extLst>
                  <a:ext uri="{0D108BD9-81ED-4DB2-BD59-A6C34878D82A}">
                    <a16:rowId xmlns:a16="http://schemas.microsoft.com/office/drawing/2014/main" val="3677732546"/>
                  </a:ext>
                </a:extLst>
              </a:tr>
              <a:tr h="370840">
                <a:tc>
                  <a:txBody>
                    <a:bodyPr/>
                    <a:lstStyle/>
                    <a:p>
                      <a:r>
                        <a:rPr lang="en-US" dirty="0"/>
                        <a:t>In car Cameras and server</a:t>
                      </a:r>
                    </a:p>
                  </a:txBody>
                  <a:tcPr/>
                </a:tc>
                <a:tc>
                  <a:txBody>
                    <a:bodyPr/>
                    <a:lstStyle/>
                    <a:p>
                      <a:r>
                        <a:rPr lang="en-US" dirty="0"/>
                        <a:t>2027 – 2037</a:t>
                      </a:r>
                    </a:p>
                  </a:txBody>
                  <a:tcPr/>
                </a:tc>
                <a:tc>
                  <a:txBody>
                    <a:bodyPr/>
                    <a:lstStyle/>
                    <a:p>
                      <a:r>
                        <a:rPr lang="en-US" dirty="0"/>
                        <a:t>$235,000</a:t>
                      </a:r>
                    </a:p>
                  </a:txBody>
                  <a:tcPr/>
                </a:tc>
                <a:extLst>
                  <a:ext uri="{0D108BD9-81ED-4DB2-BD59-A6C34878D82A}">
                    <a16:rowId xmlns:a16="http://schemas.microsoft.com/office/drawing/2014/main" val="224884983"/>
                  </a:ext>
                </a:extLst>
              </a:tr>
              <a:tr h="370840">
                <a:tc>
                  <a:txBody>
                    <a:bodyPr/>
                    <a:lstStyle/>
                    <a:p>
                      <a:r>
                        <a:rPr lang="en-US" dirty="0"/>
                        <a:t>License Plate Recognition System</a:t>
                      </a:r>
                    </a:p>
                  </a:txBody>
                  <a:tcPr/>
                </a:tc>
                <a:tc>
                  <a:txBody>
                    <a:bodyPr/>
                    <a:lstStyle/>
                    <a:p>
                      <a:r>
                        <a:rPr lang="en-US" dirty="0"/>
                        <a:t>2028, 2033, 2038</a:t>
                      </a:r>
                    </a:p>
                  </a:txBody>
                  <a:tcPr/>
                </a:tc>
                <a:tc>
                  <a:txBody>
                    <a:bodyPr/>
                    <a:lstStyle/>
                    <a:p>
                      <a:r>
                        <a:rPr lang="en-US" dirty="0"/>
                        <a:t>$472,000</a:t>
                      </a:r>
                    </a:p>
                  </a:txBody>
                  <a:tcPr/>
                </a:tc>
                <a:extLst>
                  <a:ext uri="{0D108BD9-81ED-4DB2-BD59-A6C34878D82A}">
                    <a16:rowId xmlns:a16="http://schemas.microsoft.com/office/drawing/2014/main" val="1724818586"/>
                  </a:ext>
                </a:extLst>
              </a:tr>
            </a:tbl>
          </a:graphicData>
        </a:graphic>
      </p:graphicFrame>
      <p:pic>
        <p:nvPicPr>
          <p:cNvPr id="3" name="Picture 2">
            <a:extLst>
              <a:ext uri="{FF2B5EF4-FFF2-40B4-BE49-F238E27FC236}">
                <a16:creationId xmlns:a16="http://schemas.microsoft.com/office/drawing/2014/main" id="{7FA7E8B2-667A-4B52-A7F7-34D425CE5F06}"/>
              </a:ext>
            </a:extLst>
          </p:cNvPr>
          <p:cNvPicPr>
            <a:picLocks noChangeAspect="1"/>
          </p:cNvPicPr>
          <p:nvPr/>
        </p:nvPicPr>
        <p:blipFill>
          <a:blip r:embed="rId3"/>
          <a:stretch>
            <a:fillRect/>
          </a:stretch>
        </p:blipFill>
        <p:spPr>
          <a:xfrm>
            <a:off x="542163" y="1873755"/>
            <a:ext cx="5369741" cy="1859389"/>
          </a:xfrm>
          <a:prstGeom prst="rect">
            <a:avLst/>
          </a:prstGeom>
        </p:spPr>
      </p:pic>
      <p:pic>
        <p:nvPicPr>
          <p:cNvPr id="6" name="Picture 5">
            <a:extLst>
              <a:ext uri="{FF2B5EF4-FFF2-40B4-BE49-F238E27FC236}">
                <a16:creationId xmlns:a16="http://schemas.microsoft.com/office/drawing/2014/main" id="{49DEC831-B9AE-4DA9-8777-E0ABF2A58FC4}"/>
              </a:ext>
            </a:extLst>
          </p:cNvPr>
          <p:cNvPicPr>
            <a:picLocks noChangeAspect="1"/>
          </p:cNvPicPr>
          <p:nvPr/>
        </p:nvPicPr>
        <p:blipFill>
          <a:blip r:embed="rId4"/>
          <a:stretch>
            <a:fillRect/>
          </a:stretch>
        </p:blipFill>
        <p:spPr>
          <a:xfrm>
            <a:off x="512408" y="3865154"/>
            <a:ext cx="2714625" cy="1624013"/>
          </a:xfrm>
          <a:prstGeom prst="rect">
            <a:avLst/>
          </a:prstGeom>
        </p:spPr>
      </p:pic>
      <p:pic>
        <p:nvPicPr>
          <p:cNvPr id="7" name="Picture 6">
            <a:extLst>
              <a:ext uri="{FF2B5EF4-FFF2-40B4-BE49-F238E27FC236}">
                <a16:creationId xmlns:a16="http://schemas.microsoft.com/office/drawing/2014/main" id="{601705C5-2A3A-4C3C-9151-6BD7ED2C6979}"/>
              </a:ext>
            </a:extLst>
          </p:cNvPr>
          <p:cNvPicPr>
            <a:picLocks noChangeAspect="1"/>
          </p:cNvPicPr>
          <p:nvPr/>
        </p:nvPicPr>
        <p:blipFill>
          <a:blip r:embed="rId5"/>
          <a:stretch>
            <a:fillRect/>
          </a:stretch>
        </p:blipFill>
        <p:spPr>
          <a:xfrm>
            <a:off x="3381375" y="3733144"/>
            <a:ext cx="2714625" cy="2459871"/>
          </a:xfrm>
          <a:prstGeom prst="rect">
            <a:avLst/>
          </a:prstGeom>
        </p:spPr>
      </p:pic>
      <p:sp>
        <p:nvSpPr>
          <p:cNvPr id="11" name="Slide Number Placeholder 8">
            <a:extLst>
              <a:ext uri="{FF2B5EF4-FFF2-40B4-BE49-F238E27FC236}">
                <a16:creationId xmlns:a16="http://schemas.microsoft.com/office/drawing/2014/main" id="{163661D0-9C6A-4A31-987B-AAB12EDBD658}"/>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258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63799" y="1340470"/>
            <a:ext cx="9680135" cy="851052"/>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5800" b="1" dirty="0">
                <a:solidFill>
                  <a:srgbClr val="AA6E0C"/>
                </a:solidFill>
                <a:latin typeface="Arial" panose="020B0604020202020204" pitchFamily="34" charset="0"/>
                <a:cs typeface="Arial" panose="020B0604020202020204" pitchFamily="34" charset="0"/>
              </a:rPr>
              <a:t>Public Facilities Improvements</a:t>
            </a:r>
          </a:p>
          <a:p>
            <a:pPr algn="l">
              <a:spcBef>
                <a:spcPts val="0"/>
              </a:spcBef>
            </a:pPr>
            <a:endParaRPr lang="en-US" sz="4500" b="1" dirty="0">
              <a:solidFill>
                <a:srgbClr val="AA6E0C"/>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8D557F-965D-4C0A-BC1E-EE480C6E8E3A}"/>
              </a:ext>
            </a:extLst>
          </p:cNvPr>
          <p:cNvSpPr/>
          <p:nvPr/>
        </p:nvSpPr>
        <p:spPr>
          <a:xfrm>
            <a:off x="317583" y="1939438"/>
            <a:ext cx="10846209" cy="4708981"/>
          </a:xfrm>
          <a:prstGeom prst="rect">
            <a:avLst/>
          </a:prstGeom>
        </p:spPr>
        <p:txBody>
          <a:bodyPr wrap="square">
            <a:spAutoFit/>
          </a:bodyPr>
          <a:lstStyle/>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Roofs - $0.140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Tennis Center and Town Hall</a:t>
            </a:r>
            <a:endParaRPr lang="en-US" sz="2000" dirty="0">
              <a:latin typeface="Arial" panose="020B0604020202020204" pitchFamily="34" charset="0"/>
              <a:cs typeface="Arial" panose="020B0604020202020204" pitchFamily="34" charset="0"/>
            </a:endParaRP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HVAC - $0.225 M</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Generators</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Parking Lot Resurfacing</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Technology Upgrades  - $0.235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Servers, network upgrades, Badge and camera security systems, A/V Equipment</a:t>
            </a:r>
            <a:endParaRPr lang="en-US" sz="2000" dirty="0">
              <a:latin typeface="Arial" panose="020B0604020202020204" pitchFamily="34" charset="0"/>
              <a:cs typeface="Arial" panose="020B0604020202020204" pitchFamily="34" charset="0"/>
            </a:endParaRP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Other Building Improvements and maintenance</a:t>
            </a:r>
          </a:p>
          <a:p>
            <a:pPr marL="617220" indent="-342900">
              <a:lnSpc>
                <a:spcPct val="100000"/>
              </a:lnSpc>
              <a:spcBef>
                <a:spcPts val="0"/>
              </a:spcBef>
              <a:spcAft>
                <a:spcPts val="1200"/>
              </a:spcAft>
              <a:buSzPct val="100000"/>
              <a:buAutoNum type="arabicPeriod"/>
              <a:defRPr/>
            </a:pPr>
            <a:r>
              <a:rPr lang="en-US" sz="2000" dirty="0">
                <a:latin typeface="Arial" panose="020B0604020202020204" pitchFamily="34" charset="0"/>
                <a:cs typeface="Arial" panose="020B0604020202020204" pitchFamily="34" charset="0"/>
              </a:rPr>
              <a:t>Contingency and Future Projects - $0.500 M</a:t>
            </a:r>
          </a:p>
          <a:p>
            <a:pPr marL="274320">
              <a:spcAft>
                <a:spcPts val="1200"/>
              </a:spcAft>
              <a:buSzPct val="100000"/>
              <a:defRPr/>
            </a:pPr>
            <a:r>
              <a:rPr lang="en-US" sz="2000" b="1" dirty="0">
                <a:solidFill>
                  <a:srgbClr val="AA6E0C"/>
                </a:solidFill>
                <a:latin typeface="Arial" panose="020B0604020202020204" pitchFamily="34" charset="0"/>
                <a:cs typeface="Arial" panose="020B0604020202020204" pitchFamily="34" charset="0"/>
              </a:rPr>
              <a:t>Total 						$800,000</a:t>
            </a:r>
            <a:endParaRPr lang="en-US" sz="2000"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endParaRPr lang="en-US" sz="2000" dirty="0">
              <a:latin typeface="Arial" panose="020B0604020202020204" pitchFamily="34" charset="0"/>
              <a:cs typeface="Arial" panose="020B0604020202020204" pitchFamily="34" charset="0"/>
            </a:endParaRPr>
          </a:p>
        </p:txBody>
      </p:sp>
      <p:sp>
        <p:nvSpPr>
          <p:cNvPr id="7" name="Slide Number Placeholder 8">
            <a:extLst>
              <a:ext uri="{FF2B5EF4-FFF2-40B4-BE49-F238E27FC236}">
                <a16:creationId xmlns:a16="http://schemas.microsoft.com/office/drawing/2014/main" id="{48E74EA2-F29B-437C-BB79-2EA1FE57E6DE}"/>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277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91AE9-AF7E-4ABA-B866-1AFFF6D2E237}"/>
              </a:ext>
            </a:extLst>
          </p:cNvPr>
          <p:cNvSpPr txBox="1"/>
          <p:nvPr/>
        </p:nvSpPr>
        <p:spPr>
          <a:xfrm>
            <a:off x="335561" y="1535185"/>
            <a:ext cx="11392248" cy="52322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b="1" dirty="0"/>
              <a:t>October 18, 2021 Commission Retreat – Reviewed Infrastructure Surtax (IST) IV and provided proposed Functional Categories and preliminary estimates</a:t>
            </a:r>
          </a:p>
          <a:p>
            <a:pPr marL="285750" indent="-285750">
              <a:spcAft>
                <a:spcPts val="600"/>
              </a:spcAft>
              <a:buFont typeface="Arial" panose="020B0604020202020204" pitchFamily="34" charset="0"/>
              <a:buChar char="•"/>
            </a:pPr>
            <a:r>
              <a:rPr lang="en-US" sz="2800" b="1" dirty="0"/>
              <a:t>November 15, 2021 Commission Workshop – Overview of IST III and IST IV Program and approved Categories</a:t>
            </a:r>
          </a:p>
          <a:p>
            <a:pPr marL="285750" indent="-285750">
              <a:spcAft>
                <a:spcPts val="600"/>
              </a:spcAft>
              <a:buFont typeface="Arial" panose="020B0604020202020204" pitchFamily="34" charset="0"/>
              <a:buChar char="•"/>
            </a:pPr>
            <a:r>
              <a:rPr lang="en-US" sz="2800" b="1" dirty="0"/>
              <a:t>County Website / Ability for public comments and suggestions</a:t>
            </a:r>
          </a:p>
          <a:p>
            <a:pPr marL="285750" indent="-285750">
              <a:spcAft>
                <a:spcPts val="600"/>
              </a:spcAft>
              <a:buFont typeface="Arial" panose="020B0604020202020204" pitchFamily="34" charset="0"/>
              <a:buChar char="•"/>
            </a:pPr>
            <a:r>
              <a:rPr lang="en-US" sz="2800" b="1" dirty="0"/>
              <a:t>Developed Final List</a:t>
            </a:r>
          </a:p>
          <a:p>
            <a:pPr marL="285750" indent="-285750">
              <a:spcAft>
                <a:spcPts val="600"/>
              </a:spcAft>
              <a:buFont typeface="Arial" panose="020B0604020202020204" pitchFamily="34" charset="0"/>
              <a:buChar char="•"/>
            </a:pPr>
            <a:r>
              <a:rPr lang="en-US" sz="2800" b="1" dirty="0"/>
              <a:t>Proposed Resolution 2202-01 in Support of Surtax Extension for 15 years and Approve Project List</a:t>
            </a:r>
          </a:p>
          <a:p>
            <a:pPr marL="285750" indent="-285750">
              <a:spcAft>
                <a:spcPts val="600"/>
              </a:spcAft>
              <a:buFont typeface="Arial" panose="020B0604020202020204" pitchFamily="34" charset="0"/>
              <a:buChar char="•"/>
            </a:pPr>
            <a:r>
              <a:rPr lang="en-US" sz="2800" b="1" dirty="0"/>
              <a:t>Referendum November 2022</a:t>
            </a:r>
          </a:p>
          <a:p>
            <a:pPr marL="285750" indent="-285750">
              <a:spcAft>
                <a:spcPts val="600"/>
              </a:spcAft>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99994FB1-0B20-40AC-A930-8D83A37955E6}"/>
              </a:ext>
            </a:extLst>
          </p:cNvPr>
          <p:cNvSpPr txBox="1"/>
          <p:nvPr/>
        </p:nvSpPr>
        <p:spPr>
          <a:xfrm>
            <a:off x="5645792" y="151002"/>
            <a:ext cx="3238150" cy="707886"/>
          </a:xfrm>
          <a:prstGeom prst="rect">
            <a:avLst/>
          </a:prstGeom>
          <a:noFill/>
        </p:spPr>
        <p:txBody>
          <a:bodyPr wrap="square" rtlCol="0">
            <a:spAutoFit/>
          </a:bodyPr>
          <a:lstStyle/>
          <a:p>
            <a:r>
              <a:rPr lang="en-US" sz="4000" b="1" dirty="0">
                <a:solidFill>
                  <a:schemeClr val="bg1"/>
                </a:solidFill>
              </a:rPr>
              <a:t>Background</a:t>
            </a:r>
          </a:p>
        </p:txBody>
      </p:sp>
    </p:spTree>
    <p:extLst>
      <p:ext uri="{BB962C8B-B14F-4D97-AF65-F5344CB8AC3E}">
        <p14:creationId xmlns:p14="http://schemas.microsoft.com/office/powerpoint/2010/main" val="3061411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10307020" cy="554517"/>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Public Facility Improvements</a:t>
            </a:r>
          </a:p>
        </p:txBody>
      </p:sp>
      <p:graphicFrame>
        <p:nvGraphicFramePr>
          <p:cNvPr id="12" name="Table 11">
            <a:extLst>
              <a:ext uri="{FF2B5EF4-FFF2-40B4-BE49-F238E27FC236}">
                <a16:creationId xmlns:a16="http://schemas.microsoft.com/office/drawing/2014/main" id="{F56221C3-4A37-4B79-B22F-F3EDFF922C77}"/>
              </a:ext>
            </a:extLst>
          </p:cNvPr>
          <p:cNvGraphicFramePr>
            <a:graphicFrameLocks noGrp="1"/>
          </p:cNvGraphicFramePr>
          <p:nvPr>
            <p:extLst>
              <p:ext uri="{D42A27DB-BD31-4B8C-83A1-F6EECF244321}">
                <p14:modId xmlns:p14="http://schemas.microsoft.com/office/powerpoint/2010/main" val="1462591756"/>
              </p:ext>
            </p:extLst>
          </p:nvPr>
        </p:nvGraphicFramePr>
        <p:xfrm>
          <a:off x="6858198" y="1425512"/>
          <a:ext cx="4994031" cy="350520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2126004">
                  <a:extLst>
                    <a:ext uri="{9D8B030D-6E8A-4147-A177-3AD203B41FA5}">
                      <a16:colId xmlns:a16="http://schemas.microsoft.com/office/drawing/2014/main" val="1827779786"/>
                    </a:ext>
                  </a:extLst>
                </a:gridCol>
                <a:gridCol w="1557157">
                  <a:extLst>
                    <a:ext uri="{9D8B030D-6E8A-4147-A177-3AD203B41FA5}">
                      <a16:colId xmlns:a16="http://schemas.microsoft.com/office/drawing/2014/main" val="3462388959"/>
                    </a:ext>
                  </a:extLst>
                </a:gridCol>
                <a:gridCol w="1310870">
                  <a:extLst>
                    <a:ext uri="{9D8B030D-6E8A-4147-A177-3AD203B41FA5}">
                      <a16:colId xmlns:a16="http://schemas.microsoft.com/office/drawing/2014/main" val="3723946489"/>
                    </a:ext>
                  </a:extLst>
                </a:gridCol>
              </a:tblGrid>
              <a:tr h="319687">
                <a:tc>
                  <a:txBody>
                    <a:bodyPr/>
                    <a:lstStyle/>
                    <a:p>
                      <a:r>
                        <a:rPr lang="en-US" dirty="0"/>
                        <a:t>Public Facility Improvements</a:t>
                      </a:r>
                    </a:p>
                  </a:txBody>
                  <a:tcPr/>
                </a:tc>
                <a:tc>
                  <a:txBody>
                    <a:bodyPr/>
                    <a:lstStyle/>
                    <a:p>
                      <a:r>
                        <a:rPr lang="en-US" dirty="0"/>
                        <a:t>Replacement Year</a:t>
                      </a:r>
                    </a:p>
                  </a:txBody>
                  <a:tcPr/>
                </a:tc>
                <a:tc>
                  <a:txBody>
                    <a:bodyPr/>
                    <a:lstStyle/>
                    <a:p>
                      <a:r>
                        <a:rPr lang="en-US" dirty="0"/>
                        <a:t>Est Cost $.800 M</a:t>
                      </a:r>
                    </a:p>
                  </a:txBody>
                  <a:tcPr/>
                </a:tc>
                <a:extLst>
                  <a:ext uri="{0D108BD9-81ED-4DB2-BD59-A6C34878D82A}">
                    <a16:rowId xmlns:a16="http://schemas.microsoft.com/office/drawing/2014/main" val="2787443097"/>
                  </a:ext>
                </a:extLst>
              </a:tr>
              <a:tr h="370840">
                <a:tc>
                  <a:txBody>
                    <a:bodyPr/>
                    <a:lstStyle/>
                    <a:p>
                      <a:r>
                        <a:rPr lang="en-US" dirty="0"/>
                        <a:t>HVAC </a:t>
                      </a:r>
                    </a:p>
                  </a:txBody>
                  <a:tcPr/>
                </a:tc>
                <a:tc>
                  <a:txBody>
                    <a:bodyPr/>
                    <a:lstStyle/>
                    <a:p>
                      <a:r>
                        <a:rPr lang="en-US" dirty="0"/>
                        <a:t>2027-2037</a:t>
                      </a:r>
                    </a:p>
                  </a:txBody>
                  <a:tcPr/>
                </a:tc>
                <a:tc>
                  <a:txBody>
                    <a:bodyPr/>
                    <a:lstStyle/>
                    <a:p>
                      <a:r>
                        <a:rPr lang="en-US" dirty="0"/>
                        <a:t>$225,000</a:t>
                      </a:r>
                    </a:p>
                  </a:txBody>
                  <a:tcPr/>
                </a:tc>
                <a:extLst>
                  <a:ext uri="{0D108BD9-81ED-4DB2-BD59-A6C34878D82A}">
                    <a16:rowId xmlns:a16="http://schemas.microsoft.com/office/drawing/2014/main" val="1744679041"/>
                  </a:ext>
                </a:extLst>
              </a:tr>
              <a:tr h="370840">
                <a:tc>
                  <a:txBody>
                    <a:bodyPr/>
                    <a:lstStyle/>
                    <a:p>
                      <a:r>
                        <a:rPr lang="en-US" dirty="0"/>
                        <a:t>Town Hall Roof (PZB)</a:t>
                      </a:r>
                    </a:p>
                  </a:txBody>
                  <a:tcPr/>
                </a:tc>
                <a:tc>
                  <a:txBody>
                    <a:bodyPr/>
                    <a:lstStyle/>
                    <a:p>
                      <a:r>
                        <a:rPr lang="en-US" dirty="0"/>
                        <a:t>2029</a:t>
                      </a:r>
                    </a:p>
                  </a:txBody>
                  <a:tcPr/>
                </a:tc>
                <a:tc>
                  <a:txBody>
                    <a:bodyPr/>
                    <a:lstStyle/>
                    <a:p>
                      <a:r>
                        <a:rPr lang="en-US" dirty="0"/>
                        <a:t>$100,000</a:t>
                      </a:r>
                    </a:p>
                  </a:txBody>
                  <a:tcPr/>
                </a:tc>
                <a:extLst>
                  <a:ext uri="{0D108BD9-81ED-4DB2-BD59-A6C34878D82A}">
                    <a16:rowId xmlns:a16="http://schemas.microsoft.com/office/drawing/2014/main" val="4175986754"/>
                  </a:ext>
                </a:extLst>
              </a:tr>
              <a:tr h="370840">
                <a:tc>
                  <a:txBody>
                    <a:bodyPr/>
                    <a:lstStyle/>
                    <a:p>
                      <a:r>
                        <a:rPr lang="en-US" dirty="0"/>
                        <a:t>Tennis Center Roof</a:t>
                      </a:r>
                    </a:p>
                  </a:txBody>
                  <a:tcPr/>
                </a:tc>
                <a:tc>
                  <a:txBody>
                    <a:bodyPr/>
                    <a:lstStyle/>
                    <a:p>
                      <a:r>
                        <a:rPr lang="en-US" dirty="0"/>
                        <a:t>2031</a:t>
                      </a:r>
                    </a:p>
                  </a:txBody>
                  <a:tcPr/>
                </a:tc>
                <a:tc>
                  <a:txBody>
                    <a:bodyPr/>
                    <a:lstStyle/>
                    <a:p>
                      <a:r>
                        <a:rPr lang="en-US" dirty="0"/>
                        <a:t>$40,000</a:t>
                      </a:r>
                    </a:p>
                  </a:txBody>
                  <a:tcPr/>
                </a:tc>
                <a:extLst>
                  <a:ext uri="{0D108BD9-81ED-4DB2-BD59-A6C34878D82A}">
                    <a16:rowId xmlns:a16="http://schemas.microsoft.com/office/drawing/2014/main" val="3852727298"/>
                  </a:ext>
                </a:extLst>
              </a:tr>
              <a:tr h="370840">
                <a:tc>
                  <a:txBody>
                    <a:bodyPr/>
                    <a:lstStyle/>
                    <a:p>
                      <a:r>
                        <a:rPr lang="en-US" dirty="0"/>
                        <a:t>Town Hall Network</a:t>
                      </a:r>
                    </a:p>
                  </a:txBody>
                  <a:tcPr/>
                </a:tc>
                <a:tc>
                  <a:txBody>
                    <a:bodyPr/>
                    <a:lstStyle/>
                    <a:p>
                      <a:r>
                        <a:rPr lang="en-US" dirty="0"/>
                        <a:t>2028-2038</a:t>
                      </a:r>
                    </a:p>
                  </a:txBody>
                  <a:tcPr/>
                </a:tc>
                <a:tc>
                  <a:txBody>
                    <a:bodyPr/>
                    <a:lstStyle/>
                    <a:p>
                      <a:r>
                        <a:rPr lang="en-US" dirty="0"/>
                        <a:t>$130,000</a:t>
                      </a:r>
                    </a:p>
                  </a:txBody>
                  <a:tcPr/>
                </a:tc>
                <a:extLst>
                  <a:ext uri="{0D108BD9-81ED-4DB2-BD59-A6C34878D82A}">
                    <a16:rowId xmlns:a16="http://schemas.microsoft.com/office/drawing/2014/main" val="1701257174"/>
                  </a:ext>
                </a:extLst>
              </a:tr>
              <a:tr h="370840">
                <a:tc>
                  <a:txBody>
                    <a:bodyPr/>
                    <a:lstStyle/>
                    <a:p>
                      <a:r>
                        <a:rPr lang="en-US" dirty="0"/>
                        <a:t>Server</a:t>
                      </a:r>
                    </a:p>
                  </a:txBody>
                  <a:tcPr/>
                </a:tc>
                <a:tc>
                  <a:txBody>
                    <a:bodyPr/>
                    <a:lstStyle/>
                    <a:p>
                      <a:r>
                        <a:rPr lang="en-US" dirty="0"/>
                        <a:t>2032</a:t>
                      </a:r>
                    </a:p>
                  </a:txBody>
                  <a:tcPr/>
                </a:tc>
                <a:tc>
                  <a:txBody>
                    <a:bodyPr/>
                    <a:lstStyle/>
                    <a:p>
                      <a:r>
                        <a:rPr lang="en-US" dirty="0"/>
                        <a:t>$85,000</a:t>
                      </a:r>
                    </a:p>
                  </a:txBody>
                  <a:tcPr/>
                </a:tc>
                <a:extLst>
                  <a:ext uri="{0D108BD9-81ED-4DB2-BD59-A6C34878D82A}">
                    <a16:rowId xmlns:a16="http://schemas.microsoft.com/office/drawing/2014/main" val="1558304129"/>
                  </a:ext>
                </a:extLst>
              </a:tr>
              <a:tr h="370840">
                <a:tc>
                  <a:txBody>
                    <a:bodyPr/>
                    <a:lstStyle/>
                    <a:p>
                      <a:r>
                        <a:rPr lang="en-US" dirty="0"/>
                        <a:t>Projector Equipment</a:t>
                      </a:r>
                    </a:p>
                  </a:txBody>
                  <a:tcPr/>
                </a:tc>
                <a:tc>
                  <a:txBody>
                    <a:bodyPr/>
                    <a:lstStyle/>
                    <a:p>
                      <a:r>
                        <a:rPr lang="en-US" dirty="0"/>
                        <a:t>2036</a:t>
                      </a:r>
                    </a:p>
                  </a:txBody>
                  <a:tcPr/>
                </a:tc>
                <a:tc>
                  <a:txBody>
                    <a:bodyPr/>
                    <a:lstStyle/>
                    <a:p>
                      <a:r>
                        <a:rPr lang="en-US" dirty="0"/>
                        <a:t>$20,000</a:t>
                      </a:r>
                    </a:p>
                  </a:txBody>
                  <a:tcPr/>
                </a:tc>
                <a:extLst>
                  <a:ext uri="{0D108BD9-81ED-4DB2-BD59-A6C34878D82A}">
                    <a16:rowId xmlns:a16="http://schemas.microsoft.com/office/drawing/2014/main" val="1983437921"/>
                  </a:ext>
                </a:extLst>
              </a:tr>
              <a:tr h="370840">
                <a:tc>
                  <a:txBody>
                    <a:bodyPr/>
                    <a:lstStyle/>
                    <a:p>
                      <a:r>
                        <a:rPr lang="en-US" dirty="0"/>
                        <a:t>Contingency/Future Projects</a:t>
                      </a:r>
                    </a:p>
                  </a:txBody>
                  <a:tcPr/>
                </a:tc>
                <a:tc>
                  <a:txBody>
                    <a:bodyPr/>
                    <a:lstStyle/>
                    <a:p>
                      <a:r>
                        <a:rPr lang="en-US" dirty="0"/>
                        <a:t>2025-2039</a:t>
                      </a:r>
                    </a:p>
                  </a:txBody>
                  <a:tcPr/>
                </a:tc>
                <a:tc>
                  <a:txBody>
                    <a:bodyPr/>
                    <a:lstStyle/>
                    <a:p>
                      <a:r>
                        <a:rPr lang="en-US" dirty="0"/>
                        <a:t>$200,000</a:t>
                      </a:r>
                    </a:p>
                    <a:p>
                      <a:endParaRPr lang="en-US" dirty="0"/>
                    </a:p>
                  </a:txBody>
                  <a:tcPr/>
                </a:tc>
                <a:extLst>
                  <a:ext uri="{0D108BD9-81ED-4DB2-BD59-A6C34878D82A}">
                    <a16:rowId xmlns:a16="http://schemas.microsoft.com/office/drawing/2014/main" val="3597961812"/>
                  </a:ext>
                </a:extLst>
              </a:tr>
            </a:tbl>
          </a:graphicData>
        </a:graphic>
      </p:graphicFrame>
      <p:pic>
        <p:nvPicPr>
          <p:cNvPr id="3" name="Picture 2">
            <a:extLst>
              <a:ext uri="{FF2B5EF4-FFF2-40B4-BE49-F238E27FC236}">
                <a16:creationId xmlns:a16="http://schemas.microsoft.com/office/drawing/2014/main" id="{A890E788-5AB9-4725-8273-02C05E5DAD32}"/>
              </a:ext>
            </a:extLst>
          </p:cNvPr>
          <p:cNvPicPr>
            <a:picLocks noChangeAspect="1"/>
          </p:cNvPicPr>
          <p:nvPr/>
        </p:nvPicPr>
        <p:blipFill>
          <a:blip r:embed="rId3"/>
          <a:stretch>
            <a:fillRect/>
          </a:stretch>
        </p:blipFill>
        <p:spPr>
          <a:xfrm>
            <a:off x="254559" y="3859349"/>
            <a:ext cx="2327669" cy="2327669"/>
          </a:xfrm>
          <a:prstGeom prst="rect">
            <a:avLst/>
          </a:prstGeom>
        </p:spPr>
      </p:pic>
      <p:pic>
        <p:nvPicPr>
          <p:cNvPr id="7" name="Picture 6">
            <a:extLst>
              <a:ext uri="{FF2B5EF4-FFF2-40B4-BE49-F238E27FC236}">
                <a16:creationId xmlns:a16="http://schemas.microsoft.com/office/drawing/2014/main" id="{F285856F-97CA-45B9-9E98-2018ED099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786" y="2421865"/>
            <a:ext cx="3414975" cy="2874968"/>
          </a:xfrm>
          <a:prstGeom prst="rect">
            <a:avLst/>
          </a:prstGeom>
        </p:spPr>
      </p:pic>
      <p:pic>
        <p:nvPicPr>
          <p:cNvPr id="8" name="Picture 7">
            <a:extLst>
              <a:ext uri="{FF2B5EF4-FFF2-40B4-BE49-F238E27FC236}">
                <a16:creationId xmlns:a16="http://schemas.microsoft.com/office/drawing/2014/main" id="{743DB561-1437-4FBB-8DC1-E147775DB5F5}"/>
              </a:ext>
            </a:extLst>
          </p:cNvPr>
          <p:cNvPicPr>
            <a:picLocks noChangeAspect="1"/>
          </p:cNvPicPr>
          <p:nvPr/>
        </p:nvPicPr>
        <p:blipFill>
          <a:blip r:embed="rId5"/>
          <a:stretch>
            <a:fillRect/>
          </a:stretch>
        </p:blipFill>
        <p:spPr>
          <a:xfrm>
            <a:off x="408340" y="1806671"/>
            <a:ext cx="2020106" cy="2020106"/>
          </a:xfrm>
          <a:prstGeom prst="rect">
            <a:avLst/>
          </a:prstGeom>
        </p:spPr>
      </p:pic>
      <p:sp>
        <p:nvSpPr>
          <p:cNvPr id="9" name="Slide Number Placeholder 8">
            <a:extLst>
              <a:ext uri="{FF2B5EF4-FFF2-40B4-BE49-F238E27FC236}">
                <a16:creationId xmlns:a16="http://schemas.microsoft.com/office/drawing/2014/main" id="{7DD1E1D7-A9C8-4976-80F7-3AEB849FBCCD}"/>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238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5" y="-28017"/>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139494" cy="94143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Infrastructure Surtax (Phase IV 2025-2039)</a:t>
            </a:r>
          </a:p>
          <a:p>
            <a:pPr algn="l">
              <a:spcBef>
                <a:spcPts val="0"/>
              </a:spcBef>
            </a:pPr>
            <a:r>
              <a:rPr lang="en-US" sz="2900" i="1" dirty="0">
                <a:solidFill>
                  <a:schemeClr val="tx1"/>
                </a:solidFill>
                <a:latin typeface="Arial" panose="020B0604020202020204" pitchFamily="34" charset="0"/>
                <a:cs typeface="Arial" panose="020B0604020202020204" pitchFamily="34" charset="0"/>
              </a:rPr>
              <a:t>Functional categories and estimated values </a:t>
            </a:r>
            <a:r>
              <a:rPr lang="en-US" sz="2900" i="1" dirty="0">
                <a:solidFill>
                  <a:srgbClr val="FF0000"/>
                </a:solidFill>
                <a:latin typeface="Arial" panose="020B0604020202020204" pitchFamily="34" charset="0"/>
                <a:cs typeface="Arial" panose="020B0604020202020204" pitchFamily="34" charset="0"/>
              </a:rPr>
              <a:t>November Workshop</a:t>
            </a:r>
          </a:p>
        </p:txBody>
      </p:sp>
      <p:sp>
        <p:nvSpPr>
          <p:cNvPr id="6" name="Rectangle 5">
            <a:extLst>
              <a:ext uri="{FF2B5EF4-FFF2-40B4-BE49-F238E27FC236}">
                <a16:creationId xmlns:a16="http://schemas.microsoft.com/office/drawing/2014/main" id="{738D557F-965D-4C0A-BC1E-EE480C6E8E3A}"/>
              </a:ext>
            </a:extLst>
          </p:cNvPr>
          <p:cNvSpPr/>
          <p:nvPr/>
        </p:nvSpPr>
        <p:spPr>
          <a:xfrm>
            <a:off x="0" y="2330247"/>
            <a:ext cx="7977172" cy="2954655"/>
          </a:xfrm>
          <a:prstGeom prst="rect">
            <a:avLst/>
          </a:prstGeom>
        </p:spPr>
        <p:txBody>
          <a:bodyPr wrap="square">
            <a:spAutoFit/>
          </a:bodyPr>
          <a:lstStyle/>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Proposed 15 Year Budget for functional areas-Phase IV:</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1. Streets and Drainage				$1,000,000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2. Parks, Recreation and Beach Improvements	$3,000,000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3. Canal dredging				$1,500,000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4. Public Safety Vehicles and Equipment		$6,900,000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5. Improvements to Public Facilities		</a:t>
            </a:r>
            <a:r>
              <a:rPr lang="en-US" u="sng" dirty="0">
                <a:latin typeface="Arial" panose="020B0604020202020204" pitchFamily="34" charset="0"/>
                <a:cs typeface="Arial" panose="020B0604020202020204" pitchFamily="34" charset="0"/>
              </a:rPr>
              <a:t>$   600,000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Total						             $13,000,000</a:t>
            </a:r>
          </a:p>
        </p:txBody>
      </p:sp>
      <p:sp>
        <p:nvSpPr>
          <p:cNvPr id="7" name="TextBox 6">
            <a:extLst>
              <a:ext uri="{FF2B5EF4-FFF2-40B4-BE49-F238E27FC236}">
                <a16:creationId xmlns:a16="http://schemas.microsoft.com/office/drawing/2014/main" id="{876C996A-DED5-43C4-8BCB-20FC360A5D99}"/>
              </a:ext>
            </a:extLst>
          </p:cNvPr>
          <p:cNvSpPr txBox="1"/>
          <p:nvPr/>
        </p:nvSpPr>
        <p:spPr>
          <a:xfrm>
            <a:off x="9320548" y="1937944"/>
            <a:ext cx="1300294" cy="369332"/>
          </a:xfrm>
          <a:prstGeom prst="rect">
            <a:avLst/>
          </a:prstGeom>
          <a:noFill/>
        </p:spPr>
        <p:txBody>
          <a:bodyPr wrap="square" rtlCol="0">
            <a:spAutoFit/>
          </a:bodyPr>
          <a:lstStyle/>
          <a:p>
            <a:r>
              <a:rPr lang="en-US" dirty="0">
                <a:solidFill>
                  <a:srgbClr val="FF0000"/>
                </a:solidFill>
              </a:rPr>
              <a:t>Preliminary</a:t>
            </a:r>
          </a:p>
        </p:txBody>
      </p:sp>
      <p:pic>
        <p:nvPicPr>
          <p:cNvPr id="2" name="Picture 1">
            <a:extLst>
              <a:ext uri="{FF2B5EF4-FFF2-40B4-BE49-F238E27FC236}">
                <a16:creationId xmlns:a16="http://schemas.microsoft.com/office/drawing/2014/main" id="{F36973F0-9E43-4A30-AA52-11CFE97BAAF3}"/>
              </a:ext>
            </a:extLst>
          </p:cNvPr>
          <p:cNvPicPr>
            <a:picLocks noChangeAspect="1"/>
          </p:cNvPicPr>
          <p:nvPr/>
        </p:nvPicPr>
        <p:blipFill>
          <a:blip r:embed="rId3"/>
          <a:stretch>
            <a:fillRect/>
          </a:stretch>
        </p:blipFill>
        <p:spPr>
          <a:xfrm>
            <a:off x="7806336" y="2202626"/>
            <a:ext cx="4328719" cy="4047285"/>
          </a:xfrm>
          <a:prstGeom prst="rect">
            <a:avLst/>
          </a:prstGeom>
        </p:spPr>
      </p:pic>
      <p:sp>
        <p:nvSpPr>
          <p:cNvPr id="8" name="Slide Number Placeholder 8">
            <a:extLst>
              <a:ext uri="{FF2B5EF4-FFF2-40B4-BE49-F238E27FC236}">
                <a16:creationId xmlns:a16="http://schemas.microsoft.com/office/drawing/2014/main" id="{C04A0512-1964-49D1-A342-4D941CB07450}"/>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162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139494" cy="94143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Infrastructure Surtax (Phase IV 2025-2039)</a:t>
            </a:r>
          </a:p>
          <a:p>
            <a:pPr algn="l">
              <a:spcBef>
                <a:spcPts val="0"/>
              </a:spcBef>
            </a:pPr>
            <a:r>
              <a:rPr lang="en-US" sz="2900" i="1" dirty="0">
                <a:solidFill>
                  <a:schemeClr val="tx1"/>
                </a:solidFill>
                <a:latin typeface="Arial" panose="020B0604020202020204" pitchFamily="34" charset="0"/>
                <a:cs typeface="Arial" panose="020B0604020202020204" pitchFamily="34" charset="0"/>
              </a:rPr>
              <a:t>Functional categories</a:t>
            </a:r>
          </a:p>
        </p:txBody>
      </p:sp>
      <p:sp>
        <p:nvSpPr>
          <p:cNvPr id="6" name="Rectangle 5">
            <a:extLst>
              <a:ext uri="{FF2B5EF4-FFF2-40B4-BE49-F238E27FC236}">
                <a16:creationId xmlns:a16="http://schemas.microsoft.com/office/drawing/2014/main" id="{738D557F-965D-4C0A-BC1E-EE480C6E8E3A}"/>
              </a:ext>
            </a:extLst>
          </p:cNvPr>
          <p:cNvSpPr/>
          <p:nvPr/>
        </p:nvSpPr>
        <p:spPr>
          <a:xfrm>
            <a:off x="-160013" y="2330247"/>
            <a:ext cx="7793372" cy="2954655"/>
          </a:xfrm>
          <a:prstGeom prst="rect">
            <a:avLst/>
          </a:prstGeom>
        </p:spPr>
        <p:txBody>
          <a:bodyPr wrap="square">
            <a:spAutoFit/>
          </a:bodyPr>
          <a:lstStyle/>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Proposed 15 Year Budget for functional areas-Phase IV:</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1. Streets and Drainage				$1,750,000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2. Parks, Recreation and Beach Improvements	$3,608,000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3. Canal dredging				$1,500,000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4. Public Safety Vehicles and Equipment		$7,469,000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	 5. Improvements to Public Facilities		</a:t>
            </a:r>
            <a:r>
              <a:rPr lang="en-US" u="sng" dirty="0">
                <a:latin typeface="Arial" panose="020B0604020202020204" pitchFamily="34" charset="0"/>
                <a:cs typeface="Arial" panose="020B0604020202020204" pitchFamily="34" charset="0"/>
              </a:rPr>
              <a:t>$   800,000</a:t>
            </a:r>
          </a:p>
          <a:p>
            <a:pPr marL="274320">
              <a:lnSpc>
                <a:spcPct val="100000"/>
              </a:lnSpc>
              <a:spcBef>
                <a:spcPts val="0"/>
              </a:spcBef>
              <a:spcAft>
                <a:spcPts val="1200"/>
              </a:spcAft>
              <a:buSzPct val="100000"/>
              <a:defRPr/>
            </a:pPr>
            <a:r>
              <a:rPr lang="en-US" dirty="0">
                <a:latin typeface="Arial" panose="020B0604020202020204" pitchFamily="34" charset="0"/>
                <a:cs typeface="Arial" panose="020B0604020202020204" pitchFamily="34" charset="0"/>
              </a:rPr>
              <a:t>Total						             $15,127,000</a:t>
            </a:r>
          </a:p>
        </p:txBody>
      </p:sp>
      <p:sp>
        <p:nvSpPr>
          <p:cNvPr id="7" name="TextBox 6">
            <a:extLst>
              <a:ext uri="{FF2B5EF4-FFF2-40B4-BE49-F238E27FC236}">
                <a16:creationId xmlns:a16="http://schemas.microsoft.com/office/drawing/2014/main" id="{876C996A-DED5-43C4-8BCB-20FC360A5D99}"/>
              </a:ext>
            </a:extLst>
          </p:cNvPr>
          <p:cNvSpPr txBox="1"/>
          <p:nvPr/>
        </p:nvSpPr>
        <p:spPr>
          <a:xfrm>
            <a:off x="9443533" y="1743618"/>
            <a:ext cx="1300294" cy="369332"/>
          </a:xfrm>
          <a:prstGeom prst="rect">
            <a:avLst/>
          </a:prstGeom>
          <a:noFill/>
        </p:spPr>
        <p:txBody>
          <a:bodyPr wrap="square" rtlCol="0">
            <a:spAutoFit/>
          </a:bodyPr>
          <a:lstStyle/>
          <a:p>
            <a:r>
              <a:rPr lang="en-US" dirty="0">
                <a:solidFill>
                  <a:srgbClr val="FF0000"/>
                </a:solidFill>
              </a:rPr>
              <a:t>Proposed</a:t>
            </a:r>
          </a:p>
        </p:txBody>
      </p:sp>
      <p:sp>
        <p:nvSpPr>
          <p:cNvPr id="8" name="Slide Number Placeholder 8">
            <a:extLst>
              <a:ext uri="{FF2B5EF4-FFF2-40B4-BE49-F238E27FC236}">
                <a16:creationId xmlns:a16="http://schemas.microsoft.com/office/drawing/2014/main" id="{C04A0512-1964-49D1-A342-4D941CB07450}"/>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3B4F3E3-1B35-4ADC-A756-3A2891F40792}"/>
              </a:ext>
            </a:extLst>
          </p:cNvPr>
          <p:cNvPicPr>
            <a:picLocks noChangeAspect="1"/>
          </p:cNvPicPr>
          <p:nvPr/>
        </p:nvPicPr>
        <p:blipFill>
          <a:blip r:embed="rId3"/>
          <a:stretch>
            <a:fillRect/>
          </a:stretch>
        </p:blipFill>
        <p:spPr>
          <a:xfrm>
            <a:off x="7633359" y="2043559"/>
            <a:ext cx="4558641" cy="4262259"/>
          </a:xfrm>
          <a:prstGeom prst="rect">
            <a:avLst/>
          </a:prstGeom>
        </p:spPr>
      </p:pic>
    </p:spTree>
    <p:extLst>
      <p:ext uri="{BB962C8B-B14F-4D97-AF65-F5344CB8AC3E}">
        <p14:creationId xmlns:p14="http://schemas.microsoft.com/office/powerpoint/2010/main" val="3089203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C04A0512-1964-49D1-A342-4D941CB07450}"/>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D89508EF-BF64-4A0A-98C2-2D52AD7616FD}"/>
              </a:ext>
            </a:extLst>
          </p:cNvPr>
          <p:cNvPicPr>
            <a:picLocks noChangeAspect="1"/>
          </p:cNvPicPr>
          <p:nvPr/>
        </p:nvPicPr>
        <p:blipFill>
          <a:blip r:embed="rId2"/>
          <a:stretch>
            <a:fillRect/>
          </a:stretch>
        </p:blipFill>
        <p:spPr>
          <a:xfrm>
            <a:off x="1878898" y="0"/>
            <a:ext cx="8434203" cy="6858000"/>
          </a:xfrm>
          <a:prstGeom prst="rect">
            <a:avLst/>
          </a:prstGeom>
        </p:spPr>
      </p:pic>
    </p:spTree>
    <p:extLst>
      <p:ext uri="{BB962C8B-B14F-4D97-AF65-F5344CB8AC3E}">
        <p14:creationId xmlns:p14="http://schemas.microsoft.com/office/powerpoint/2010/main" val="1587530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A4E94D-6699-4162-A0F0-81B7DE1DC40B}"/>
              </a:ext>
            </a:extLst>
          </p:cNvPr>
          <p:cNvSpPr/>
          <p:nvPr/>
        </p:nvSpPr>
        <p:spPr>
          <a:xfrm>
            <a:off x="8209935" y="5296708"/>
            <a:ext cx="3618320" cy="87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3F0CC040-49C2-447B-85A5-9E7E07F68417}"/>
              </a:ext>
            </a:extLst>
          </p:cNvPr>
          <p:cNvSpPr txBox="1">
            <a:spLocks/>
          </p:cNvSpPr>
          <p:nvPr/>
        </p:nvSpPr>
        <p:spPr>
          <a:xfrm>
            <a:off x="378681" y="246888"/>
            <a:ext cx="11726727" cy="9414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 Steps</a:t>
            </a:r>
          </a:p>
        </p:txBody>
      </p:sp>
      <p:sp>
        <p:nvSpPr>
          <p:cNvPr id="10" name="Slide Number Placeholder 8">
            <a:extLst>
              <a:ext uri="{FF2B5EF4-FFF2-40B4-BE49-F238E27FC236}">
                <a16:creationId xmlns:a16="http://schemas.microsoft.com/office/drawing/2014/main" id="{A1A4F1E7-BF61-4218-8815-25253AD51E7B}"/>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Subtitle 2">
            <a:extLst>
              <a:ext uri="{FF2B5EF4-FFF2-40B4-BE49-F238E27FC236}">
                <a16:creationId xmlns:a16="http://schemas.microsoft.com/office/drawing/2014/main" id="{C27AF8DE-D3F2-4751-8F8D-D63DABFCD0FC}"/>
              </a:ext>
            </a:extLst>
          </p:cNvPr>
          <p:cNvSpPr txBox="1">
            <a:spLocks/>
          </p:cNvSpPr>
          <p:nvPr/>
        </p:nvSpPr>
        <p:spPr>
          <a:xfrm>
            <a:off x="256807" y="1674010"/>
            <a:ext cx="11685209" cy="238626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92E4B"/>
              </a:solidFill>
              <a:effectLst/>
              <a:uLnTx/>
              <a:uFillTx/>
              <a:latin typeface="Arial" panose="020B0604020202020204" pitchFamily="34" charset="0"/>
              <a:ea typeface="+mn-ea"/>
              <a:cs typeface="Arial" panose="020B0604020202020204" pitchFamily="34" charset="0"/>
            </a:endParaRPr>
          </a:p>
          <a:p>
            <a:pPr marL="571500" lvl="0" indent="-571500" algn="l">
              <a:lnSpc>
                <a:spcPct val="120000"/>
              </a:lnSpc>
              <a:spcBef>
                <a:spcPts val="0"/>
              </a:spcBef>
              <a:buFont typeface="Arial" panose="020B0604020202020204" pitchFamily="34" charset="0"/>
              <a:buChar char="•"/>
              <a:defRPr/>
            </a:pPr>
            <a:r>
              <a:rPr lang="en-US" sz="2800" b="1" dirty="0">
                <a:solidFill>
                  <a:srgbClr val="092E4B"/>
                </a:solidFill>
                <a:latin typeface="Arial" panose="020B0604020202020204" pitchFamily="34" charset="0"/>
                <a:cs typeface="Arial" panose="020B0604020202020204" pitchFamily="34" charset="0"/>
              </a:rPr>
              <a:t>Pass Resolution in support of extending the surtax</a:t>
            </a:r>
          </a:p>
          <a:p>
            <a:pPr marL="571500" lvl="0" indent="-571500" algn="l">
              <a:lnSpc>
                <a:spcPct val="120000"/>
              </a:lnSpc>
              <a:spcBef>
                <a:spcPts val="0"/>
              </a:spcBef>
              <a:buFont typeface="Arial" panose="020B0604020202020204" pitchFamily="34" charset="0"/>
              <a:buChar char="•"/>
              <a:defRPr/>
            </a:pPr>
            <a:r>
              <a:rPr lang="en-US" sz="2800" b="1" dirty="0">
                <a:solidFill>
                  <a:srgbClr val="092E4B"/>
                </a:solidFill>
                <a:latin typeface="Arial" panose="020B0604020202020204" pitchFamily="34" charset="0"/>
                <a:cs typeface="Arial" panose="020B0604020202020204" pitchFamily="34" charset="0"/>
              </a:rPr>
              <a:t>Submit Final list of Surtax Projects to County by March 8, 2022</a:t>
            </a:r>
          </a:p>
          <a:p>
            <a:pPr marL="571500" lvl="0" indent="-571500" algn="l">
              <a:lnSpc>
                <a:spcPct val="120000"/>
              </a:lnSpc>
              <a:spcBef>
                <a:spcPts val="0"/>
              </a:spcBef>
              <a:buFont typeface="Arial" panose="020B0604020202020204" pitchFamily="34" charset="0"/>
              <a:buChar char="•"/>
              <a:defRPr/>
            </a:pPr>
            <a:r>
              <a:rPr lang="en-US" sz="2800" b="1" dirty="0">
                <a:solidFill>
                  <a:srgbClr val="092E4B"/>
                </a:solidFill>
                <a:latin typeface="Arial" panose="020B0604020202020204" pitchFamily="34" charset="0"/>
                <a:cs typeface="Arial" panose="020B0604020202020204" pitchFamily="34" charset="0"/>
              </a:rPr>
              <a:t>County develops Final Ordinance and Exhibits for Public Hearing March 29, 2022 </a:t>
            </a:r>
          </a:p>
          <a:p>
            <a:pPr marL="571500" lvl="0" indent="-571500" algn="l">
              <a:lnSpc>
                <a:spcPct val="120000"/>
              </a:lnSpc>
              <a:spcBef>
                <a:spcPts val="0"/>
              </a:spcBef>
              <a:buFont typeface="Arial" panose="020B0604020202020204" pitchFamily="34" charset="0"/>
              <a:buChar char="•"/>
              <a:defRPr/>
            </a:pPr>
            <a:r>
              <a:rPr lang="en-US" sz="2800" b="1" dirty="0">
                <a:solidFill>
                  <a:srgbClr val="092E4B"/>
                </a:solidFill>
                <a:latin typeface="Arial" panose="020B0604020202020204" pitchFamily="34" charset="0"/>
                <a:cs typeface="Arial" panose="020B0604020202020204" pitchFamily="34" charset="0"/>
              </a:rPr>
              <a:t>Proceed with planning for November 2022 referendum</a:t>
            </a:r>
          </a:p>
          <a:p>
            <a:pPr marL="571500" lvl="0" indent="-571500" algn="l">
              <a:lnSpc>
                <a:spcPct val="120000"/>
              </a:lnSpc>
              <a:spcBef>
                <a:spcPts val="0"/>
              </a:spcBef>
              <a:buFont typeface="Arial" panose="020B0604020202020204" pitchFamily="34" charset="0"/>
              <a:buChar char="•"/>
              <a:defRPr/>
            </a:pPr>
            <a:endParaRPr lang="en-US" sz="2800" b="1" dirty="0">
              <a:solidFill>
                <a:srgbClr val="092E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6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68FC0C-1128-4D9C-A939-813EB9050FC4}"/>
              </a:ext>
            </a:extLst>
          </p:cNvPr>
          <p:cNvSpPr/>
          <p:nvPr/>
        </p:nvSpPr>
        <p:spPr>
          <a:xfrm>
            <a:off x="9526555" y="5494665"/>
            <a:ext cx="2341984" cy="71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3F0CC040-49C2-447B-85A5-9E7E07F68417}"/>
              </a:ext>
            </a:extLst>
          </p:cNvPr>
          <p:cNvSpPr txBox="1">
            <a:spLocks/>
          </p:cNvSpPr>
          <p:nvPr/>
        </p:nvSpPr>
        <p:spPr>
          <a:xfrm>
            <a:off x="378682" y="246888"/>
            <a:ext cx="8303202" cy="941439"/>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Purpose of Surtax Referendum</a:t>
            </a:r>
          </a:p>
        </p:txBody>
      </p:sp>
      <p:sp>
        <p:nvSpPr>
          <p:cNvPr id="10" name="Slide Number Placeholder 8">
            <a:extLst>
              <a:ext uri="{FF2B5EF4-FFF2-40B4-BE49-F238E27FC236}">
                <a16:creationId xmlns:a16="http://schemas.microsoft.com/office/drawing/2014/main" id="{A1A4F1E7-BF61-4218-8815-25253AD51E7B}"/>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E3430235-799D-4201-912D-0675CC8BAE8F}"/>
              </a:ext>
            </a:extLst>
          </p:cNvPr>
          <p:cNvGrpSpPr/>
          <p:nvPr/>
        </p:nvGrpSpPr>
        <p:grpSpPr>
          <a:xfrm>
            <a:off x="452350" y="1523504"/>
            <a:ext cx="11260220" cy="4627854"/>
            <a:chOff x="452350" y="1523504"/>
            <a:chExt cx="11260220" cy="4627854"/>
          </a:xfrm>
        </p:grpSpPr>
        <p:sp>
          <p:nvSpPr>
            <p:cNvPr id="34" name="TextBox 33">
              <a:extLst>
                <a:ext uri="{FF2B5EF4-FFF2-40B4-BE49-F238E27FC236}">
                  <a16:creationId xmlns:a16="http://schemas.microsoft.com/office/drawing/2014/main" id="{569008AF-9B5D-4CF4-A16E-83CFE7DD8330}"/>
                </a:ext>
              </a:extLst>
            </p:cNvPr>
            <p:cNvSpPr txBox="1"/>
            <p:nvPr/>
          </p:nvSpPr>
          <p:spPr>
            <a:xfrm>
              <a:off x="452350"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1989</a:t>
              </a:r>
            </a:p>
          </p:txBody>
        </p:sp>
        <p:sp>
          <p:nvSpPr>
            <p:cNvPr id="35" name="TextBox 34">
              <a:extLst>
                <a:ext uri="{FF2B5EF4-FFF2-40B4-BE49-F238E27FC236}">
                  <a16:creationId xmlns:a16="http://schemas.microsoft.com/office/drawing/2014/main" id="{DB8B206B-4358-4FAE-9C4A-8226DC50EE3D}"/>
                </a:ext>
              </a:extLst>
            </p:cNvPr>
            <p:cNvSpPr txBox="1"/>
            <p:nvPr/>
          </p:nvSpPr>
          <p:spPr>
            <a:xfrm>
              <a:off x="2337074"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1990</a:t>
              </a:r>
            </a:p>
          </p:txBody>
        </p:sp>
        <p:sp>
          <p:nvSpPr>
            <p:cNvPr id="36" name="TextBox 35">
              <a:extLst>
                <a:ext uri="{FF2B5EF4-FFF2-40B4-BE49-F238E27FC236}">
                  <a16:creationId xmlns:a16="http://schemas.microsoft.com/office/drawing/2014/main" id="{879A6B79-606E-4C79-8D1E-D460C48C72F5}"/>
                </a:ext>
              </a:extLst>
            </p:cNvPr>
            <p:cNvSpPr txBox="1"/>
            <p:nvPr/>
          </p:nvSpPr>
          <p:spPr>
            <a:xfrm>
              <a:off x="4221798"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1991</a:t>
              </a:r>
            </a:p>
          </p:txBody>
        </p:sp>
        <p:sp>
          <p:nvSpPr>
            <p:cNvPr id="37" name="TextBox 36">
              <a:extLst>
                <a:ext uri="{FF2B5EF4-FFF2-40B4-BE49-F238E27FC236}">
                  <a16:creationId xmlns:a16="http://schemas.microsoft.com/office/drawing/2014/main" id="{F5148FFD-B456-40BA-B2A2-E2810C6D2EBE}"/>
                </a:ext>
              </a:extLst>
            </p:cNvPr>
            <p:cNvSpPr txBox="1"/>
            <p:nvPr/>
          </p:nvSpPr>
          <p:spPr>
            <a:xfrm>
              <a:off x="6106522"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1992</a:t>
              </a:r>
            </a:p>
          </p:txBody>
        </p:sp>
        <p:sp>
          <p:nvSpPr>
            <p:cNvPr id="38" name="TextBox 37">
              <a:extLst>
                <a:ext uri="{FF2B5EF4-FFF2-40B4-BE49-F238E27FC236}">
                  <a16:creationId xmlns:a16="http://schemas.microsoft.com/office/drawing/2014/main" id="{5789C711-A259-4922-B959-1BB6A7829DF7}"/>
                </a:ext>
              </a:extLst>
            </p:cNvPr>
            <p:cNvSpPr txBox="1"/>
            <p:nvPr/>
          </p:nvSpPr>
          <p:spPr>
            <a:xfrm>
              <a:off x="7991246"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1993</a:t>
              </a:r>
            </a:p>
          </p:txBody>
        </p:sp>
        <p:sp>
          <p:nvSpPr>
            <p:cNvPr id="39" name="TextBox 38">
              <a:extLst>
                <a:ext uri="{FF2B5EF4-FFF2-40B4-BE49-F238E27FC236}">
                  <a16:creationId xmlns:a16="http://schemas.microsoft.com/office/drawing/2014/main" id="{E4827C3A-FB39-4F86-A445-E15544EA0E36}"/>
                </a:ext>
              </a:extLst>
            </p:cNvPr>
            <p:cNvSpPr txBox="1"/>
            <p:nvPr/>
          </p:nvSpPr>
          <p:spPr>
            <a:xfrm>
              <a:off x="9875970" y="152350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1994</a:t>
              </a:r>
            </a:p>
          </p:txBody>
        </p:sp>
        <p:sp>
          <p:nvSpPr>
            <p:cNvPr id="40" name="TextBox 39">
              <a:extLst>
                <a:ext uri="{FF2B5EF4-FFF2-40B4-BE49-F238E27FC236}">
                  <a16:creationId xmlns:a16="http://schemas.microsoft.com/office/drawing/2014/main" id="{2F594460-470E-4CAC-B5DB-0542195A0FF4}"/>
                </a:ext>
              </a:extLst>
            </p:cNvPr>
            <p:cNvSpPr txBox="1"/>
            <p:nvPr/>
          </p:nvSpPr>
          <p:spPr>
            <a:xfrm>
              <a:off x="452350"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1995</a:t>
              </a:r>
            </a:p>
          </p:txBody>
        </p:sp>
        <p:sp>
          <p:nvSpPr>
            <p:cNvPr id="41" name="TextBox 40">
              <a:extLst>
                <a:ext uri="{FF2B5EF4-FFF2-40B4-BE49-F238E27FC236}">
                  <a16:creationId xmlns:a16="http://schemas.microsoft.com/office/drawing/2014/main" id="{64DBA747-AB15-45DC-A532-E6A04786DB26}"/>
                </a:ext>
              </a:extLst>
            </p:cNvPr>
            <p:cNvSpPr txBox="1"/>
            <p:nvPr/>
          </p:nvSpPr>
          <p:spPr>
            <a:xfrm>
              <a:off x="2337074"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1996</a:t>
              </a:r>
            </a:p>
          </p:txBody>
        </p:sp>
        <p:sp>
          <p:nvSpPr>
            <p:cNvPr id="42" name="TextBox 41">
              <a:extLst>
                <a:ext uri="{FF2B5EF4-FFF2-40B4-BE49-F238E27FC236}">
                  <a16:creationId xmlns:a16="http://schemas.microsoft.com/office/drawing/2014/main" id="{A50A0E65-B32B-4AC9-8CD1-02B7A97A2020}"/>
                </a:ext>
              </a:extLst>
            </p:cNvPr>
            <p:cNvSpPr txBox="1"/>
            <p:nvPr/>
          </p:nvSpPr>
          <p:spPr>
            <a:xfrm>
              <a:off x="4221798"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1997</a:t>
              </a:r>
            </a:p>
          </p:txBody>
        </p:sp>
        <p:sp>
          <p:nvSpPr>
            <p:cNvPr id="43" name="TextBox 42">
              <a:extLst>
                <a:ext uri="{FF2B5EF4-FFF2-40B4-BE49-F238E27FC236}">
                  <a16:creationId xmlns:a16="http://schemas.microsoft.com/office/drawing/2014/main" id="{C0C21624-6B4F-42B6-8C91-07528B781B6B}"/>
                </a:ext>
              </a:extLst>
            </p:cNvPr>
            <p:cNvSpPr txBox="1"/>
            <p:nvPr/>
          </p:nvSpPr>
          <p:spPr>
            <a:xfrm>
              <a:off x="6106522"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1998</a:t>
              </a:r>
            </a:p>
          </p:txBody>
        </p:sp>
        <p:sp>
          <p:nvSpPr>
            <p:cNvPr id="44" name="TextBox 43">
              <a:extLst>
                <a:ext uri="{FF2B5EF4-FFF2-40B4-BE49-F238E27FC236}">
                  <a16:creationId xmlns:a16="http://schemas.microsoft.com/office/drawing/2014/main" id="{F744C473-182F-4193-ADD3-4D835FD83768}"/>
                </a:ext>
              </a:extLst>
            </p:cNvPr>
            <p:cNvSpPr txBox="1"/>
            <p:nvPr/>
          </p:nvSpPr>
          <p:spPr>
            <a:xfrm>
              <a:off x="7991246"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1999</a:t>
              </a:r>
            </a:p>
          </p:txBody>
        </p:sp>
        <p:sp>
          <p:nvSpPr>
            <p:cNvPr id="45" name="TextBox 44">
              <a:extLst>
                <a:ext uri="{FF2B5EF4-FFF2-40B4-BE49-F238E27FC236}">
                  <a16:creationId xmlns:a16="http://schemas.microsoft.com/office/drawing/2014/main" id="{C4949DE8-FF07-4C7F-B3F7-C2A7512AA99F}"/>
                </a:ext>
              </a:extLst>
            </p:cNvPr>
            <p:cNvSpPr txBox="1"/>
            <p:nvPr/>
          </p:nvSpPr>
          <p:spPr>
            <a:xfrm>
              <a:off x="9875970" y="2241444"/>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2000</a:t>
              </a:r>
            </a:p>
          </p:txBody>
        </p:sp>
        <p:sp>
          <p:nvSpPr>
            <p:cNvPr id="46" name="TextBox 45">
              <a:extLst>
                <a:ext uri="{FF2B5EF4-FFF2-40B4-BE49-F238E27FC236}">
                  <a16:creationId xmlns:a16="http://schemas.microsoft.com/office/drawing/2014/main" id="{5C50BB8F-CDA2-4441-9A6E-0DD034328328}"/>
                </a:ext>
              </a:extLst>
            </p:cNvPr>
            <p:cNvSpPr txBox="1"/>
            <p:nvPr/>
          </p:nvSpPr>
          <p:spPr>
            <a:xfrm>
              <a:off x="452350"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2001</a:t>
              </a:r>
            </a:p>
          </p:txBody>
        </p:sp>
        <p:sp>
          <p:nvSpPr>
            <p:cNvPr id="47" name="TextBox 46">
              <a:extLst>
                <a:ext uri="{FF2B5EF4-FFF2-40B4-BE49-F238E27FC236}">
                  <a16:creationId xmlns:a16="http://schemas.microsoft.com/office/drawing/2014/main" id="{2701456B-999F-457E-AECD-D31663D05322}"/>
                </a:ext>
              </a:extLst>
            </p:cNvPr>
            <p:cNvSpPr txBox="1"/>
            <p:nvPr/>
          </p:nvSpPr>
          <p:spPr>
            <a:xfrm>
              <a:off x="2337074"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2002</a:t>
              </a:r>
            </a:p>
          </p:txBody>
        </p:sp>
        <p:sp>
          <p:nvSpPr>
            <p:cNvPr id="48" name="TextBox 47">
              <a:extLst>
                <a:ext uri="{FF2B5EF4-FFF2-40B4-BE49-F238E27FC236}">
                  <a16:creationId xmlns:a16="http://schemas.microsoft.com/office/drawing/2014/main" id="{0D4AF975-9205-4967-AD63-1E58E2CBE04B}"/>
                </a:ext>
              </a:extLst>
            </p:cNvPr>
            <p:cNvSpPr txBox="1"/>
            <p:nvPr/>
          </p:nvSpPr>
          <p:spPr>
            <a:xfrm>
              <a:off x="4221798"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2003</a:t>
              </a:r>
            </a:p>
          </p:txBody>
        </p:sp>
        <p:sp>
          <p:nvSpPr>
            <p:cNvPr id="49" name="TextBox 48">
              <a:extLst>
                <a:ext uri="{FF2B5EF4-FFF2-40B4-BE49-F238E27FC236}">
                  <a16:creationId xmlns:a16="http://schemas.microsoft.com/office/drawing/2014/main" id="{94FBF26C-BD53-4C35-96FD-F6737DC907FB}"/>
                </a:ext>
              </a:extLst>
            </p:cNvPr>
            <p:cNvSpPr txBox="1"/>
            <p:nvPr/>
          </p:nvSpPr>
          <p:spPr>
            <a:xfrm>
              <a:off x="6106522"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2004</a:t>
              </a:r>
            </a:p>
          </p:txBody>
        </p:sp>
        <p:sp>
          <p:nvSpPr>
            <p:cNvPr id="50" name="TextBox 49">
              <a:extLst>
                <a:ext uri="{FF2B5EF4-FFF2-40B4-BE49-F238E27FC236}">
                  <a16:creationId xmlns:a16="http://schemas.microsoft.com/office/drawing/2014/main" id="{8113EB14-ECB0-4DED-9368-B72739E80541}"/>
                </a:ext>
              </a:extLst>
            </p:cNvPr>
            <p:cNvSpPr txBox="1"/>
            <p:nvPr/>
          </p:nvSpPr>
          <p:spPr>
            <a:xfrm>
              <a:off x="7991246"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2005</a:t>
              </a:r>
            </a:p>
          </p:txBody>
        </p:sp>
        <p:sp>
          <p:nvSpPr>
            <p:cNvPr id="51" name="TextBox 50">
              <a:extLst>
                <a:ext uri="{FF2B5EF4-FFF2-40B4-BE49-F238E27FC236}">
                  <a16:creationId xmlns:a16="http://schemas.microsoft.com/office/drawing/2014/main" id="{D5055EEA-C0B1-47B7-B28F-FFD554B97586}"/>
                </a:ext>
              </a:extLst>
            </p:cNvPr>
            <p:cNvSpPr txBox="1"/>
            <p:nvPr/>
          </p:nvSpPr>
          <p:spPr>
            <a:xfrm>
              <a:off x="9875970" y="298187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2006</a:t>
              </a:r>
            </a:p>
          </p:txBody>
        </p:sp>
        <p:sp>
          <p:nvSpPr>
            <p:cNvPr id="52" name="TextBox 51">
              <a:extLst>
                <a:ext uri="{FF2B5EF4-FFF2-40B4-BE49-F238E27FC236}">
                  <a16:creationId xmlns:a16="http://schemas.microsoft.com/office/drawing/2014/main" id="{D0819FFD-EABF-49A3-A638-3ACD7472AE8E}"/>
                </a:ext>
              </a:extLst>
            </p:cNvPr>
            <p:cNvSpPr txBox="1"/>
            <p:nvPr/>
          </p:nvSpPr>
          <p:spPr>
            <a:xfrm>
              <a:off x="452350"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2007</a:t>
              </a:r>
            </a:p>
          </p:txBody>
        </p:sp>
        <p:sp>
          <p:nvSpPr>
            <p:cNvPr id="53" name="TextBox 52">
              <a:extLst>
                <a:ext uri="{FF2B5EF4-FFF2-40B4-BE49-F238E27FC236}">
                  <a16:creationId xmlns:a16="http://schemas.microsoft.com/office/drawing/2014/main" id="{F5A2FBAD-F5D1-4620-A168-8A0A6CBC398D}"/>
                </a:ext>
              </a:extLst>
            </p:cNvPr>
            <p:cNvSpPr txBox="1"/>
            <p:nvPr/>
          </p:nvSpPr>
          <p:spPr>
            <a:xfrm>
              <a:off x="2337074"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2008</a:t>
              </a:r>
            </a:p>
          </p:txBody>
        </p:sp>
        <p:sp>
          <p:nvSpPr>
            <p:cNvPr id="54" name="TextBox 53">
              <a:extLst>
                <a:ext uri="{FF2B5EF4-FFF2-40B4-BE49-F238E27FC236}">
                  <a16:creationId xmlns:a16="http://schemas.microsoft.com/office/drawing/2014/main" id="{2FC4A270-F19B-4609-ADA9-F75DCB861D92}"/>
                </a:ext>
              </a:extLst>
            </p:cNvPr>
            <p:cNvSpPr txBox="1"/>
            <p:nvPr/>
          </p:nvSpPr>
          <p:spPr>
            <a:xfrm>
              <a:off x="4221798"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2009</a:t>
              </a:r>
            </a:p>
          </p:txBody>
        </p:sp>
        <p:sp>
          <p:nvSpPr>
            <p:cNvPr id="55" name="TextBox 54">
              <a:extLst>
                <a:ext uri="{FF2B5EF4-FFF2-40B4-BE49-F238E27FC236}">
                  <a16:creationId xmlns:a16="http://schemas.microsoft.com/office/drawing/2014/main" id="{D4C06D6A-3BE8-497F-ABAF-073C16C21A66}"/>
                </a:ext>
              </a:extLst>
            </p:cNvPr>
            <p:cNvSpPr txBox="1"/>
            <p:nvPr/>
          </p:nvSpPr>
          <p:spPr>
            <a:xfrm>
              <a:off x="6106522"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2010</a:t>
              </a:r>
            </a:p>
          </p:txBody>
        </p:sp>
        <p:sp>
          <p:nvSpPr>
            <p:cNvPr id="56" name="TextBox 55">
              <a:extLst>
                <a:ext uri="{FF2B5EF4-FFF2-40B4-BE49-F238E27FC236}">
                  <a16:creationId xmlns:a16="http://schemas.microsoft.com/office/drawing/2014/main" id="{9D241B4E-1295-4713-875A-93A950366333}"/>
                </a:ext>
              </a:extLst>
            </p:cNvPr>
            <p:cNvSpPr txBox="1"/>
            <p:nvPr/>
          </p:nvSpPr>
          <p:spPr>
            <a:xfrm>
              <a:off x="7991246"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2011</a:t>
              </a:r>
            </a:p>
          </p:txBody>
        </p:sp>
        <p:sp>
          <p:nvSpPr>
            <p:cNvPr id="57" name="TextBox 56">
              <a:extLst>
                <a:ext uri="{FF2B5EF4-FFF2-40B4-BE49-F238E27FC236}">
                  <a16:creationId xmlns:a16="http://schemas.microsoft.com/office/drawing/2014/main" id="{3D059E84-54C0-4A1A-8240-6F7B89209E05}"/>
                </a:ext>
              </a:extLst>
            </p:cNvPr>
            <p:cNvSpPr txBox="1"/>
            <p:nvPr/>
          </p:nvSpPr>
          <p:spPr>
            <a:xfrm>
              <a:off x="9875970" y="369981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2012</a:t>
              </a:r>
            </a:p>
          </p:txBody>
        </p:sp>
        <p:sp>
          <p:nvSpPr>
            <p:cNvPr id="58" name="TextBox 57">
              <a:extLst>
                <a:ext uri="{FF2B5EF4-FFF2-40B4-BE49-F238E27FC236}">
                  <a16:creationId xmlns:a16="http://schemas.microsoft.com/office/drawing/2014/main" id="{E5920AF4-8CB0-4E65-AEB7-2CC57DA2DF67}"/>
                </a:ext>
              </a:extLst>
            </p:cNvPr>
            <p:cNvSpPr txBox="1"/>
            <p:nvPr/>
          </p:nvSpPr>
          <p:spPr>
            <a:xfrm>
              <a:off x="452350"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2013</a:t>
              </a:r>
            </a:p>
          </p:txBody>
        </p:sp>
        <p:sp>
          <p:nvSpPr>
            <p:cNvPr id="59" name="TextBox 58">
              <a:extLst>
                <a:ext uri="{FF2B5EF4-FFF2-40B4-BE49-F238E27FC236}">
                  <a16:creationId xmlns:a16="http://schemas.microsoft.com/office/drawing/2014/main" id="{4B5235B2-A80E-4579-979E-4B34458ED32C}"/>
                </a:ext>
              </a:extLst>
            </p:cNvPr>
            <p:cNvSpPr txBox="1"/>
            <p:nvPr/>
          </p:nvSpPr>
          <p:spPr>
            <a:xfrm>
              <a:off x="2337074"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2014</a:t>
              </a:r>
            </a:p>
          </p:txBody>
        </p:sp>
        <p:sp>
          <p:nvSpPr>
            <p:cNvPr id="60" name="TextBox 59">
              <a:extLst>
                <a:ext uri="{FF2B5EF4-FFF2-40B4-BE49-F238E27FC236}">
                  <a16:creationId xmlns:a16="http://schemas.microsoft.com/office/drawing/2014/main" id="{1D8C8CCE-6A3E-4DF7-91C9-5A8738607B95}"/>
                </a:ext>
              </a:extLst>
            </p:cNvPr>
            <p:cNvSpPr txBox="1"/>
            <p:nvPr/>
          </p:nvSpPr>
          <p:spPr>
            <a:xfrm>
              <a:off x="4221798"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2015</a:t>
              </a:r>
            </a:p>
          </p:txBody>
        </p:sp>
        <p:sp>
          <p:nvSpPr>
            <p:cNvPr id="61" name="TextBox 60">
              <a:extLst>
                <a:ext uri="{FF2B5EF4-FFF2-40B4-BE49-F238E27FC236}">
                  <a16:creationId xmlns:a16="http://schemas.microsoft.com/office/drawing/2014/main" id="{4D7EDE2D-3732-49D2-89B3-6D630962693F}"/>
                </a:ext>
              </a:extLst>
            </p:cNvPr>
            <p:cNvSpPr txBox="1"/>
            <p:nvPr/>
          </p:nvSpPr>
          <p:spPr>
            <a:xfrm>
              <a:off x="6106522"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2016</a:t>
              </a:r>
            </a:p>
          </p:txBody>
        </p:sp>
        <p:sp>
          <p:nvSpPr>
            <p:cNvPr id="62" name="TextBox 61">
              <a:extLst>
                <a:ext uri="{FF2B5EF4-FFF2-40B4-BE49-F238E27FC236}">
                  <a16:creationId xmlns:a16="http://schemas.microsoft.com/office/drawing/2014/main" id="{36065903-5F0C-4A21-9349-AE9DB1A624CF}"/>
                </a:ext>
              </a:extLst>
            </p:cNvPr>
            <p:cNvSpPr txBox="1"/>
            <p:nvPr/>
          </p:nvSpPr>
          <p:spPr>
            <a:xfrm>
              <a:off x="7991246"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2017</a:t>
              </a:r>
            </a:p>
          </p:txBody>
        </p:sp>
        <p:sp>
          <p:nvSpPr>
            <p:cNvPr id="63" name="TextBox 62">
              <a:extLst>
                <a:ext uri="{FF2B5EF4-FFF2-40B4-BE49-F238E27FC236}">
                  <a16:creationId xmlns:a16="http://schemas.microsoft.com/office/drawing/2014/main" id="{10519AF9-441C-41A4-B8DC-62F3CCEB75B4}"/>
                </a:ext>
              </a:extLst>
            </p:cNvPr>
            <p:cNvSpPr txBox="1"/>
            <p:nvPr/>
          </p:nvSpPr>
          <p:spPr>
            <a:xfrm>
              <a:off x="9875970" y="441775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2018</a:t>
              </a:r>
            </a:p>
          </p:txBody>
        </p:sp>
        <p:sp>
          <p:nvSpPr>
            <p:cNvPr id="64" name="TextBox 63">
              <a:extLst>
                <a:ext uri="{FF2B5EF4-FFF2-40B4-BE49-F238E27FC236}">
                  <a16:creationId xmlns:a16="http://schemas.microsoft.com/office/drawing/2014/main" id="{21A3F18C-F62C-49E1-87C9-8A2C96799E35}"/>
                </a:ext>
              </a:extLst>
            </p:cNvPr>
            <p:cNvSpPr txBox="1"/>
            <p:nvPr/>
          </p:nvSpPr>
          <p:spPr>
            <a:xfrm>
              <a:off x="452350"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2019</a:t>
              </a:r>
            </a:p>
          </p:txBody>
        </p:sp>
        <p:sp>
          <p:nvSpPr>
            <p:cNvPr id="65" name="TextBox 64">
              <a:extLst>
                <a:ext uri="{FF2B5EF4-FFF2-40B4-BE49-F238E27FC236}">
                  <a16:creationId xmlns:a16="http://schemas.microsoft.com/office/drawing/2014/main" id="{B78300DF-C5A0-45F6-93CE-C4126F9CE3BC}"/>
                </a:ext>
              </a:extLst>
            </p:cNvPr>
            <p:cNvSpPr txBox="1"/>
            <p:nvPr/>
          </p:nvSpPr>
          <p:spPr>
            <a:xfrm>
              <a:off x="2337074"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2020</a:t>
              </a:r>
            </a:p>
          </p:txBody>
        </p:sp>
        <p:sp>
          <p:nvSpPr>
            <p:cNvPr id="66" name="TextBox 65">
              <a:extLst>
                <a:ext uri="{FF2B5EF4-FFF2-40B4-BE49-F238E27FC236}">
                  <a16:creationId xmlns:a16="http://schemas.microsoft.com/office/drawing/2014/main" id="{9A6746A7-0C7F-44C9-BCEC-66DF3DDA4D42}"/>
                </a:ext>
              </a:extLst>
            </p:cNvPr>
            <p:cNvSpPr txBox="1"/>
            <p:nvPr/>
          </p:nvSpPr>
          <p:spPr>
            <a:xfrm>
              <a:off x="4221798"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2021</a:t>
              </a:r>
            </a:p>
          </p:txBody>
        </p:sp>
        <p:sp>
          <p:nvSpPr>
            <p:cNvPr id="67" name="TextBox 66">
              <a:extLst>
                <a:ext uri="{FF2B5EF4-FFF2-40B4-BE49-F238E27FC236}">
                  <a16:creationId xmlns:a16="http://schemas.microsoft.com/office/drawing/2014/main" id="{275CF0C2-3299-4995-8B06-D1D0A8CF9CCC}"/>
                </a:ext>
              </a:extLst>
            </p:cNvPr>
            <p:cNvSpPr txBox="1"/>
            <p:nvPr/>
          </p:nvSpPr>
          <p:spPr>
            <a:xfrm>
              <a:off x="6106522"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2022</a:t>
              </a:r>
            </a:p>
          </p:txBody>
        </p:sp>
        <p:sp>
          <p:nvSpPr>
            <p:cNvPr id="68" name="TextBox 67">
              <a:extLst>
                <a:ext uri="{FF2B5EF4-FFF2-40B4-BE49-F238E27FC236}">
                  <a16:creationId xmlns:a16="http://schemas.microsoft.com/office/drawing/2014/main" id="{75759329-DA7F-4C93-9815-4621A72411FD}"/>
                </a:ext>
              </a:extLst>
            </p:cNvPr>
            <p:cNvSpPr txBox="1"/>
            <p:nvPr/>
          </p:nvSpPr>
          <p:spPr>
            <a:xfrm>
              <a:off x="7991246"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2023</a:t>
              </a:r>
            </a:p>
          </p:txBody>
        </p:sp>
        <p:sp>
          <p:nvSpPr>
            <p:cNvPr id="69" name="TextBox 68">
              <a:extLst>
                <a:ext uri="{FF2B5EF4-FFF2-40B4-BE49-F238E27FC236}">
                  <a16:creationId xmlns:a16="http://schemas.microsoft.com/office/drawing/2014/main" id="{2C5C3DD9-9239-4C9A-9ACA-5700F65E427F}"/>
                </a:ext>
              </a:extLst>
            </p:cNvPr>
            <p:cNvSpPr txBox="1"/>
            <p:nvPr/>
          </p:nvSpPr>
          <p:spPr>
            <a:xfrm>
              <a:off x="9875970" y="5135695"/>
              <a:ext cx="1836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A5A5A5">
                      <a:lumMod val="20000"/>
                      <a:lumOff val="80000"/>
                    </a:srgbClr>
                  </a:solidFill>
                  <a:effectLst/>
                  <a:uLnTx/>
                  <a:uFillTx/>
                  <a:latin typeface="Impact" panose="020B0806030902050204" pitchFamily="34" charset="0"/>
                  <a:ea typeface="+mn-ea"/>
                  <a:cs typeface="+mn-cs"/>
                </a:rPr>
                <a:t>2024</a:t>
              </a:r>
            </a:p>
          </p:txBody>
        </p:sp>
      </p:grpSp>
      <p:sp>
        <p:nvSpPr>
          <p:cNvPr id="26" name="TextBox 25">
            <a:extLst>
              <a:ext uri="{FF2B5EF4-FFF2-40B4-BE49-F238E27FC236}">
                <a16:creationId xmlns:a16="http://schemas.microsoft.com/office/drawing/2014/main" id="{A131887C-7FD1-492E-9857-8FBE4424BA20}"/>
              </a:ext>
            </a:extLst>
          </p:cNvPr>
          <p:cNvSpPr txBox="1"/>
          <p:nvPr/>
        </p:nvSpPr>
        <p:spPr>
          <a:xfrm>
            <a:off x="976665" y="2164853"/>
            <a:ext cx="10313878"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92E4B"/>
                </a:solidFill>
                <a:effectLst/>
                <a:uLnTx/>
                <a:uFillTx/>
                <a:latin typeface="Calibri" panose="020F0502020204030204"/>
                <a:ea typeface="+mn-ea"/>
                <a:cs typeface="+mn-cs"/>
              </a:rPr>
              <a:t>To </a:t>
            </a:r>
            <a:r>
              <a:rPr kumimoji="0" lang="en-US" sz="6600" b="1" i="0" u="sng" strike="noStrike" kern="1200" cap="none" spc="0" normalizeH="0" baseline="0" noProof="0" dirty="0">
                <a:ln>
                  <a:noFill/>
                </a:ln>
                <a:solidFill>
                  <a:srgbClr val="092E4B"/>
                </a:solidFill>
                <a:effectLst/>
                <a:uLnTx/>
                <a:uFillTx/>
                <a:latin typeface="Calibri" panose="020F0502020204030204"/>
                <a:ea typeface="+mn-ea"/>
                <a:cs typeface="+mn-cs"/>
              </a:rPr>
              <a:t>continue</a:t>
            </a:r>
            <a:r>
              <a:rPr kumimoji="0" lang="en-US" sz="6600" b="0" i="0" u="none" strike="noStrike" kern="1200" cap="none" spc="0" normalizeH="0" baseline="0" noProof="0" dirty="0">
                <a:ln>
                  <a:noFill/>
                </a:ln>
                <a:solidFill>
                  <a:srgbClr val="092E4B"/>
                </a:solidFill>
                <a:effectLst/>
                <a:uLnTx/>
                <a:uFillTx/>
                <a:latin typeface="Calibri" panose="020F0502020204030204"/>
                <a:ea typeface="+mn-ea"/>
                <a:cs typeface="+mn-cs"/>
              </a:rPr>
              <a:t> a one-cent sales tax that has been in place for more than 30 years</a:t>
            </a:r>
          </a:p>
        </p:txBody>
      </p:sp>
    </p:spTree>
    <p:extLst>
      <p:ext uri="{BB962C8B-B14F-4D97-AF65-F5344CB8AC3E}">
        <p14:creationId xmlns:p14="http://schemas.microsoft.com/office/powerpoint/2010/main" val="335666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388808"/>
            <a:ext cx="8303202" cy="941439"/>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Infrastructure Surtax</a:t>
            </a:r>
          </a:p>
          <a:p>
            <a:pPr algn="l">
              <a:spcBef>
                <a:spcPts val="0"/>
              </a:spcBef>
            </a:pPr>
            <a:r>
              <a:rPr lang="en-US" sz="2900" i="1" dirty="0">
                <a:solidFill>
                  <a:schemeClr val="tx1"/>
                </a:solidFill>
                <a:latin typeface="Arial" panose="020B0604020202020204" pitchFamily="34" charset="0"/>
                <a:cs typeface="Arial" panose="020B0604020202020204" pitchFamily="34" charset="0"/>
              </a:rPr>
              <a:t>Cash Inflows</a:t>
            </a:r>
          </a:p>
        </p:txBody>
      </p:sp>
      <p:sp>
        <p:nvSpPr>
          <p:cNvPr id="6" name="Rectangle 5">
            <a:extLst>
              <a:ext uri="{FF2B5EF4-FFF2-40B4-BE49-F238E27FC236}">
                <a16:creationId xmlns:a16="http://schemas.microsoft.com/office/drawing/2014/main" id="{738D557F-965D-4C0A-BC1E-EE480C6E8E3A}"/>
              </a:ext>
            </a:extLst>
          </p:cNvPr>
          <p:cNvSpPr/>
          <p:nvPr/>
        </p:nvSpPr>
        <p:spPr>
          <a:xfrm>
            <a:off x="971718" y="2330247"/>
            <a:ext cx="4850242" cy="1231106"/>
          </a:xfrm>
          <a:prstGeom prst="rect">
            <a:avLst/>
          </a:prstGeom>
        </p:spPr>
        <p:txBody>
          <a:bodyPr wrap="square">
            <a:spAutoFit/>
          </a:bodyPr>
          <a:lstStyle/>
          <a:p>
            <a:pPr marL="274320">
              <a:lnSpc>
                <a:spcPct val="100000"/>
              </a:lnSpc>
              <a:spcBef>
                <a:spcPts val="0"/>
              </a:spcBef>
              <a:spcAft>
                <a:spcPts val="1200"/>
              </a:spcAft>
              <a:buSzPct val="100000"/>
              <a:defRPr/>
            </a:pPr>
            <a:r>
              <a:rPr lang="en-US" b="1" dirty="0">
                <a:latin typeface="Arial" panose="020B0604020202020204" pitchFamily="34" charset="0"/>
                <a:cs typeface="Arial" panose="020B0604020202020204" pitchFamily="34" charset="0"/>
              </a:rPr>
              <a:t>Phase IV </a:t>
            </a:r>
            <a:r>
              <a:rPr lang="en-US" b="1" dirty="0">
                <a:solidFill>
                  <a:srgbClr val="FF0000"/>
                </a:solidFill>
                <a:latin typeface="Arial" panose="020B0604020202020204" pitchFamily="34" charset="0"/>
                <a:cs typeface="Arial" panose="020B0604020202020204" pitchFamily="34" charset="0"/>
              </a:rPr>
              <a:t>Revised</a:t>
            </a:r>
            <a:r>
              <a:rPr lang="en-US" b="1" dirty="0">
                <a:latin typeface="Arial" panose="020B0604020202020204" pitchFamily="34" charset="0"/>
                <a:cs typeface="Arial" panose="020B0604020202020204" pitchFamily="34" charset="0"/>
              </a:rPr>
              <a:t> Estimate $15.1 million</a:t>
            </a:r>
          </a:p>
          <a:p>
            <a:pPr marL="274320">
              <a:lnSpc>
                <a:spcPct val="100000"/>
              </a:lnSpc>
              <a:spcBef>
                <a:spcPts val="0"/>
              </a:spcBef>
              <a:spcAft>
                <a:spcPts val="1200"/>
              </a:spcAft>
              <a:buSzPct val="100000"/>
              <a:defRPr/>
            </a:pPr>
            <a:r>
              <a:rPr lang="en-US" b="1" dirty="0">
                <a:latin typeface="Arial" panose="020B0604020202020204" pitchFamily="34" charset="0"/>
                <a:cs typeface="Arial" panose="020B0604020202020204" pitchFamily="34" charset="0"/>
              </a:rPr>
              <a:t>	for Longboat Key</a:t>
            </a:r>
          </a:p>
          <a:p>
            <a:pPr marL="274320">
              <a:lnSpc>
                <a:spcPct val="100000"/>
              </a:lnSpc>
              <a:spcBef>
                <a:spcPts val="0"/>
              </a:spcBef>
              <a:spcAft>
                <a:spcPts val="1200"/>
              </a:spcAft>
              <a:buSzPct val="100000"/>
              <a:defRPr/>
            </a:pPr>
            <a:r>
              <a:rPr lang="en-US" b="1" dirty="0">
                <a:latin typeface="Arial" panose="020B0604020202020204" pitchFamily="34" charset="0"/>
                <a:cs typeface="Arial" panose="020B0604020202020204" pitchFamily="34" charset="0"/>
              </a:rPr>
              <a:t>Revised Estimate is $2M higher</a:t>
            </a:r>
          </a:p>
        </p:txBody>
      </p:sp>
      <p:sp>
        <p:nvSpPr>
          <p:cNvPr id="9" name="TextBox 8">
            <a:extLst>
              <a:ext uri="{FF2B5EF4-FFF2-40B4-BE49-F238E27FC236}">
                <a16:creationId xmlns:a16="http://schemas.microsoft.com/office/drawing/2014/main" id="{45240CB6-C87F-40B1-9F2D-C00759686D85}"/>
              </a:ext>
            </a:extLst>
          </p:cNvPr>
          <p:cNvSpPr txBox="1"/>
          <p:nvPr/>
        </p:nvSpPr>
        <p:spPr>
          <a:xfrm>
            <a:off x="6479151" y="5574844"/>
            <a:ext cx="2608976" cy="369332"/>
          </a:xfrm>
          <a:prstGeom prst="rect">
            <a:avLst/>
          </a:prstGeom>
          <a:noFill/>
        </p:spPr>
        <p:txBody>
          <a:bodyPr wrap="square" rtlCol="0">
            <a:spAutoFit/>
          </a:bodyPr>
          <a:lstStyle/>
          <a:p>
            <a:r>
              <a:rPr lang="en-US" dirty="0"/>
              <a:t>County provided estimate</a:t>
            </a:r>
          </a:p>
        </p:txBody>
      </p:sp>
      <p:sp>
        <p:nvSpPr>
          <p:cNvPr id="11" name="Slide Number Placeholder 8">
            <a:extLst>
              <a:ext uri="{FF2B5EF4-FFF2-40B4-BE49-F238E27FC236}">
                <a16:creationId xmlns:a16="http://schemas.microsoft.com/office/drawing/2014/main" id="{03F435B0-CC2E-44D2-BC6B-A4DDC579CBCD}"/>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2" name="Object 1">
            <a:extLst>
              <a:ext uri="{FF2B5EF4-FFF2-40B4-BE49-F238E27FC236}">
                <a16:creationId xmlns:a16="http://schemas.microsoft.com/office/drawing/2014/main" id="{4B7C9E98-82C6-4742-B5C7-C1FCF38C8015}"/>
              </a:ext>
            </a:extLst>
          </p:cNvPr>
          <p:cNvGraphicFramePr>
            <a:graphicFrameLocks noChangeAspect="1"/>
          </p:cNvGraphicFramePr>
          <p:nvPr>
            <p:extLst>
              <p:ext uri="{D42A27DB-BD31-4B8C-83A1-F6EECF244321}">
                <p14:modId xmlns:p14="http://schemas.microsoft.com/office/powerpoint/2010/main" val="1797556461"/>
              </p:ext>
            </p:extLst>
          </p:nvPr>
        </p:nvGraphicFramePr>
        <p:xfrm>
          <a:off x="6388989" y="1809292"/>
          <a:ext cx="4181475" cy="3819525"/>
        </p:xfrm>
        <a:graphic>
          <a:graphicData uri="http://schemas.openxmlformats.org/presentationml/2006/ole">
            <mc:AlternateContent xmlns:mc="http://schemas.openxmlformats.org/markup-compatibility/2006">
              <mc:Choice xmlns:v="urn:schemas-microsoft-com:vml" Requires="v">
                <p:oleObj spid="_x0000_s1043" name="Worksheet" r:id="rId4" imgW="4181497" imgH="3819452" progId="Excel.Sheet.12">
                  <p:embed/>
                </p:oleObj>
              </mc:Choice>
              <mc:Fallback>
                <p:oleObj name="Worksheet" r:id="rId4" imgW="4181497" imgH="3819452" progId="Excel.Sheet.12">
                  <p:embed/>
                  <p:pic>
                    <p:nvPicPr>
                      <p:cNvPr id="0" name=""/>
                      <p:cNvPicPr/>
                      <p:nvPr/>
                    </p:nvPicPr>
                    <p:blipFill>
                      <a:blip r:embed="rId5"/>
                      <a:stretch>
                        <a:fillRect/>
                      </a:stretch>
                    </p:blipFill>
                    <p:spPr>
                      <a:xfrm>
                        <a:off x="6388989" y="1809292"/>
                        <a:ext cx="4181475" cy="3819525"/>
                      </a:xfrm>
                      <a:prstGeom prst="rect">
                        <a:avLst/>
                      </a:prstGeom>
                    </p:spPr>
                  </p:pic>
                </p:oleObj>
              </mc:Fallback>
            </mc:AlternateContent>
          </a:graphicData>
        </a:graphic>
      </p:graphicFrame>
    </p:spTree>
    <p:extLst>
      <p:ext uri="{BB962C8B-B14F-4D97-AF65-F5344CB8AC3E}">
        <p14:creationId xmlns:p14="http://schemas.microsoft.com/office/powerpoint/2010/main" val="1234758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388808"/>
            <a:ext cx="8303202" cy="941439"/>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Infrastructure Surtax</a:t>
            </a:r>
          </a:p>
          <a:p>
            <a:pPr algn="l">
              <a:spcBef>
                <a:spcPts val="0"/>
              </a:spcBef>
            </a:pPr>
            <a:r>
              <a:rPr lang="en-US" sz="2900" i="1" dirty="0">
                <a:solidFill>
                  <a:schemeClr val="tx1"/>
                </a:solidFill>
                <a:latin typeface="Arial" panose="020B0604020202020204" pitchFamily="34" charset="0"/>
                <a:cs typeface="Arial" panose="020B0604020202020204" pitchFamily="34" charset="0"/>
              </a:rPr>
              <a:t>Eligible Uses</a:t>
            </a:r>
          </a:p>
        </p:txBody>
      </p:sp>
      <p:sp>
        <p:nvSpPr>
          <p:cNvPr id="2" name="TextBox 1">
            <a:extLst>
              <a:ext uri="{FF2B5EF4-FFF2-40B4-BE49-F238E27FC236}">
                <a16:creationId xmlns:a16="http://schemas.microsoft.com/office/drawing/2014/main" id="{1C8C3457-BAA9-45ED-8DF5-D42D572536EF}"/>
              </a:ext>
            </a:extLst>
          </p:cNvPr>
          <p:cNvSpPr txBox="1"/>
          <p:nvPr/>
        </p:nvSpPr>
        <p:spPr>
          <a:xfrm>
            <a:off x="454404" y="2135906"/>
            <a:ext cx="11568418" cy="3816429"/>
          </a:xfrm>
          <a:prstGeom prst="rect">
            <a:avLst/>
          </a:prstGeom>
          <a:noFill/>
        </p:spPr>
        <p:txBody>
          <a:bodyPr wrap="square" rtlCol="0">
            <a:spAutoFit/>
          </a:bodyPr>
          <a:lstStyle/>
          <a:p>
            <a:pPr marL="457200" indent="-457200">
              <a:buFont typeface="Arial" panose="020B0604020202020204" pitchFamily="34" charset="0"/>
              <a:buChar char="•"/>
            </a:pPr>
            <a:r>
              <a:rPr lang="en-US" sz="2800" dirty="0"/>
              <a:t>Local community improvements, such as parks, roads, sidewalks, libraries and schools</a:t>
            </a:r>
          </a:p>
          <a:p>
            <a:pPr marL="457200" indent="-457200">
              <a:buFont typeface="Arial" panose="020B0604020202020204" pitchFamily="34" charset="0"/>
              <a:buChar char="•"/>
            </a:pPr>
            <a:r>
              <a:rPr lang="en-US" sz="2800" dirty="0">
                <a:cs typeface="Arial" panose="020B0604020202020204" pitchFamily="34" charset="0"/>
              </a:rPr>
              <a:t>Must be capital in nature with at least a 5 year useful life, such as construction, reconstruction or improvement of public facilities</a:t>
            </a:r>
          </a:p>
          <a:p>
            <a:pPr marL="457200" indent="-457200">
              <a:buFont typeface="Arial" panose="020B0604020202020204" pitchFamily="34" charset="0"/>
              <a:buChar char="•"/>
            </a:pPr>
            <a:r>
              <a:rPr lang="en-US" sz="2800" dirty="0">
                <a:cs typeface="Arial" panose="020B0604020202020204" pitchFamily="34" charset="0"/>
              </a:rPr>
              <a:t>To acquire land for public recreation, conservation or protection of natural resources</a:t>
            </a:r>
          </a:p>
          <a:p>
            <a:pPr marL="457200" indent="-457200">
              <a:buFont typeface="Arial" panose="020B0604020202020204" pitchFamily="34" charset="0"/>
              <a:buChar char="•"/>
            </a:pPr>
            <a:r>
              <a:rPr lang="en-US" sz="2800" dirty="0">
                <a:cs typeface="Arial" panose="020B0604020202020204" pitchFamily="34" charset="0"/>
              </a:rPr>
              <a:t>Public safety vehicles and equipment</a:t>
            </a:r>
          </a:p>
          <a:p>
            <a:pPr marL="457200" indent="-457200">
              <a:buFont typeface="Arial" panose="020B0604020202020204" pitchFamily="34" charset="0"/>
              <a:buChar char="•"/>
            </a:pPr>
            <a:r>
              <a:rPr lang="en-US" sz="2800" dirty="0">
                <a:cs typeface="Arial" panose="020B0604020202020204" pitchFamily="34" charset="0"/>
              </a:rPr>
              <a:t>To finance the closure of government owned landfills</a:t>
            </a:r>
          </a:p>
          <a:p>
            <a:endParaRPr lang="en-US" dirty="0"/>
          </a:p>
        </p:txBody>
      </p:sp>
      <p:sp>
        <p:nvSpPr>
          <p:cNvPr id="6" name="Slide Number Placeholder 8">
            <a:extLst>
              <a:ext uri="{FF2B5EF4-FFF2-40B4-BE49-F238E27FC236}">
                <a16:creationId xmlns:a16="http://schemas.microsoft.com/office/drawing/2014/main" id="{DF7ABCB9-F450-43E9-AF1A-3A298AC64274}"/>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135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269205" y="1246195"/>
            <a:ext cx="10020014" cy="941439"/>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Infrastructure Surtax (Phase IV 2025-2039)</a:t>
            </a:r>
          </a:p>
          <a:p>
            <a:pPr algn="l">
              <a:spcBef>
                <a:spcPts val="0"/>
              </a:spcBef>
            </a:pPr>
            <a:r>
              <a:rPr lang="en-US" sz="2900" i="1" dirty="0">
                <a:solidFill>
                  <a:schemeClr val="tx1"/>
                </a:solidFill>
                <a:latin typeface="Arial" panose="020B0604020202020204" pitchFamily="34" charset="0"/>
                <a:cs typeface="Arial" panose="020B0604020202020204" pitchFamily="34" charset="0"/>
              </a:rPr>
              <a:t>Functional categories</a:t>
            </a:r>
          </a:p>
        </p:txBody>
      </p:sp>
      <p:sp>
        <p:nvSpPr>
          <p:cNvPr id="6" name="Rectangle 5">
            <a:extLst>
              <a:ext uri="{FF2B5EF4-FFF2-40B4-BE49-F238E27FC236}">
                <a16:creationId xmlns:a16="http://schemas.microsoft.com/office/drawing/2014/main" id="{738D557F-965D-4C0A-BC1E-EE480C6E8E3A}"/>
              </a:ext>
            </a:extLst>
          </p:cNvPr>
          <p:cNvSpPr/>
          <p:nvPr/>
        </p:nvSpPr>
        <p:spPr>
          <a:xfrm>
            <a:off x="269205" y="2052493"/>
            <a:ext cx="9873085" cy="3724096"/>
          </a:xfrm>
          <a:prstGeom prst="rect">
            <a:avLst/>
          </a:prstGeom>
        </p:spPr>
        <p:txBody>
          <a:bodyPr wrap="square">
            <a:spAutoFit/>
          </a:bodyPr>
          <a:lstStyle/>
          <a:p>
            <a:pPr marL="274320">
              <a:lnSpc>
                <a:spcPct val="100000"/>
              </a:lnSpc>
              <a:spcBef>
                <a:spcPts val="0"/>
              </a:spcBef>
              <a:spcAft>
                <a:spcPts val="1200"/>
              </a:spcAft>
              <a:buSzPct val="100000"/>
              <a:defRPr/>
            </a:pPr>
            <a:r>
              <a:rPr lang="en-US" sz="1600" b="1" dirty="0">
                <a:latin typeface="Arial" panose="020B0604020202020204" pitchFamily="34" charset="0"/>
                <a:cs typeface="Arial" panose="020B0604020202020204" pitchFamily="34" charset="0"/>
              </a:rPr>
              <a:t>1. Streets and Drainage</a:t>
            </a:r>
          </a:p>
          <a:p>
            <a:pPr marL="274320">
              <a:lnSpc>
                <a:spcPct val="100000"/>
              </a:lnSpc>
              <a:spcBef>
                <a:spcPts val="0"/>
              </a:spcBef>
              <a:spcAft>
                <a:spcPts val="600"/>
              </a:spcAft>
              <a:buSzPct val="100000"/>
              <a:defRPr/>
            </a:pPr>
            <a:r>
              <a:rPr lang="en-US" sz="1600" b="1" dirty="0">
                <a:latin typeface="Arial" panose="020B0604020202020204" pitchFamily="34" charset="0"/>
                <a:cs typeface="Arial" panose="020B0604020202020204" pitchFamily="34" charset="0"/>
              </a:rPr>
              <a:t>2. Parks, Recreation and Beach Improvements</a:t>
            </a:r>
          </a:p>
          <a:p>
            <a:pPr marL="1017270" lvl="1" indent="-285750">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Tennis Building and Grounds Improvements, Community/Recreation Center, Town Center Improvements, Park Improvements</a:t>
            </a:r>
          </a:p>
          <a:p>
            <a:pPr marL="274320">
              <a:lnSpc>
                <a:spcPct val="100000"/>
              </a:lnSpc>
              <a:spcBef>
                <a:spcPts val="0"/>
              </a:spcBef>
              <a:spcAft>
                <a:spcPts val="600"/>
              </a:spcAft>
              <a:buSzPct val="100000"/>
              <a:defRPr/>
            </a:pPr>
            <a:r>
              <a:rPr lang="en-US" sz="1600" b="1" dirty="0">
                <a:latin typeface="Arial" panose="020B0604020202020204" pitchFamily="34" charset="0"/>
                <a:cs typeface="Arial" panose="020B0604020202020204" pitchFamily="34" charset="0"/>
              </a:rPr>
              <a:t>3. Canal dredging</a:t>
            </a:r>
          </a:p>
          <a:p>
            <a:pPr marL="1017270" lvl="1" indent="-285750">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Dredging of Public benefit /common areas</a:t>
            </a:r>
          </a:p>
          <a:p>
            <a:pPr marL="274320">
              <a:lnSpc>
                <a:spcPct val="100000"/>
              </a:lnSpc>
              <a:spcBef>
                <a:spcPts val="0"/>
              </a:spcBef>
              <a:spcAft>
                <a:spcPts val="600"/>
              </a:spcAft>
              <a:buSzPct val="100000"/>
              <a:defRPr/>
            </a:pPr>
            <a:r>
              <a:rPr lang="en-US" sz="1600" b="1" dirty="0">
                <a:latin typeface="Arial" panose="020B0604020202020204" pitchFamily="34" charset="0"/>
                <a:cs typeface="Arial" panose="020B0604020202020204" pitchFamily="34" charset="0"/>
              </a:rPr>
              <a:t>4. Public Safety Vehicles and Equipment</a:t>
            </a:r>
          </a:p>
          <a:p>
            <a:pPr marL="1017270" lvl="1" indent="-285750">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Ambulances, Fire Trucks, Battalion &amp; Administrative Vehicles, Technology/Communication Upgrades, Police and Fire/EMS Equipment, Water Vessels and Boat Motors</a:t>
            </a:r>
          </a:p>
          <a:p>
            <a:pPr marL="274320">
              <a:lnSpc>
                <a:spcPct val="100000"/>
              </a:lnSpc>
              <a:spcBef>
                <a:spcPts val="0"/>
              </a:spcBef>
              <a:spcAft>
                <a:spcPts val="600"/>
              </a:spcAft>
              <a:buSzPct val="100000"/>
              <a:defRPr/>
            </a:pPr>
            <a:r>
              <a:rPr lang="en-US" sz="1600" b="1" dirty="0">
                <a:latin typeface="Arial" panose="020B0604020202020204" pitchFamily="34" charset="0"/>
                <a:cs typeface="Arial" panose="020B0604020202020204" pitchFamily="34" charset="0"/>
              </a:rPr>
              <a:t>5. Improvements to Public Facilities</a:t>
            </a:r>
          </a:p>
          <a:p>
            <a:pPr marL="1017270" lvl="1" indent="-285750">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Roofs, HVAC, Generators, Parking Lots, Technology Upgrades, Other Building Improvements</a:t>
            </a:r>
          </a:p>
        </p:txBody>
      </p:sp>
      <p:sp>
        <p:nvSpPr>
          <p:cNvPr id="7" name="Slide Number Placeholder 8">
            <a:extLst>
              <a:ext uri="{FF2B5EF4-FFF2-40B4-BE49-F238E27FC236}">
                <a16:creationId xmlns:a16="http://schemas.microsoft.com/office/drawing/2014/main" id="{84515774-365B-4DCF-A73F-4D52EBD2BC2B}"/>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070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4" y="1388808"/>
            <a:ext cx="8303202" cy="9414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200" b="1" dirty="0">
                <a:solidFill>
                  <a:srgbClr val="AA6E0C"/>
                </a:solidFill>
                <a:latin typeface="Arial" panose="020B0604020202020204" pitchFamily="34" charset="0"/>
                <a:cs typeface="Arial" panose="020B0604020202020204" pitchFamily="34" charset="0"/>
              </a:rPr>
              <a:t>Streets and Drainage</a:t>
            </a:r>
          </a:p>
        </p:txBody>
      </p:sp>
      <p:sp>
        <p:nvSpPr>
          <p:cNvPr id="6" name="Rectangle 5">
            <a:extLst>
              <a:ext uri="{FF2B5EF4-FFF2-40B4-BE49-F238E27FC236}">
                <a16:creationId xmlns:a16="http://schemas.microsoft.com/office/drawing/2014/main" id="{738D557F-965D-4C0A-BC1E-EE480C6E8E3A}"/>
              </a:ext>
            </a:extLst>
          </p:cNvPr>
          <p:cNvSpPr/>
          <p:nvPr/>
        </p:nvSpPr>
        <p:spPr>
          <a:xfrm>
            <a:off x="285983" y="2597777"/>
            <a:ext cx="9873085" cy="2862322"/>
          </a:xfrm>
          <a:prstGeom prst="rect">
            <a:avLst/>
          </a:prstGeom>
        </p:spPr>
        <p:txBody>
          <a:bodyPr wrap="square">
            <a:spAutoFit/>
          </a:bodyPr>
          <a:lstStyle/>
          <a:p>
            <a:pPr marL="274320">
              <a:lnSpc>
                <a:spcPct val="100000"/>
              </a:lnSpc>
              <a:spcBef>
                <a:spcPts val="0"/>
              </a:spcBef>
              <a:spcAft>
                <a:spcPts val="1200"/>
              </a:spcAft>
              <a:buSzPct val="100000"/>
              <a:defRPr/>
            </a:pPr>
            <a:r>
              <a:rPr lang="en-US" sz="2000" i="1" dirty="0">
                <a:latin typeface="Arial" panose="020B0604020202020204" pitchFamily="34" charset="0"/>
                <a:cs typeface="Arial" panose="020B0604020202020204" pitchFamily="34" charset="0"/>
              </a:rPr>
              <a:t>Design, planning, permitting and/or construction of various streets, sidewalks, bike paths, pedestrian crossings, storm water and drainage systems or other street element improvements located in Sarasota County.</a:t>
            </a:r>
          </a:p>
          <a:p>
            <a:pPr marL="274320">
              <a:lnSpc>
                <a:spcPct val="100000"/>
              </a:lnSpc>
              <a:spcBef>
                <a:spcPts val="0"/>
              </a:spcBef>
              <a:spcAft>
                <a:spcPts val="1200"/>
              </a:spcAft>
              <a:buSzPct val="100000"/>
              <a:defRPr/>
            </a:pPr>
            <a:endParaRPr lang="en-US" sz="2000" i="1"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r>
              <a:rPr lang="en-US" sz="2000" b="1" dirty="0">
                <a:latin typeface="Arial" panose="020B0604020202020204" pitchFamily="34" charset="0"/>
                <a:cs typeface="Arial" panose="020B0604020202020204" pitchFamily="34" charset="0"/>
              </a:rPr>
              <a:t>Sea Level Rise/Storm Water and Flood Control </a:t>
            </a: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$1,000,000</a:t>
            </a:r>
          </a:p>
          <a:p>
            <a:pPr marL="274320">
              <a:lnSpc>
                <a:spcPct val="100000"/>
              </a:lnSpc>
              <a:spcBef>
                <a:spcPts val="0"/>
              </a:spcBef>
              <a:spcAft>
                <a:spcPts val="1200"/>
              </a:spcAft>
              <a:buSzPct val="100000"/>
              <a:defRPr/>
            </a:pPr>
            <a:r>
              <a:rPr lang="en-US" sz="2000" b="1" dirty="0">
                <a:latin typeface="Arial" panose="020B0604020202020204" pitchFamily="34" charset="0"/>
                <a:cs typeface="Arial" panose="020B0604020202020204" pitchFamily="34" charset="0"/>
              </a:rPr>
              <a:t>Contingencies and Future Project Needs</a:t>
            </a:r>
            <a:r>
              <a:rPr lang="en-US" sz="2000"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   750,000</a:t>
            </a:r>
          </a:p>
          <a:p>
            <a:pPr marL="274320">
              <a:lnSpc>
                <a:spcPct val="100000"/>
              </a:lnSpc>
              <a:spcBef>
                <a:spcPts val="0"/>
              </a:spcBef>
              <a:spcAft>
                <a:spcPts val="1200"/>
              </a:spcAft>
              <a:buSzPct val="100000"/>
              <a:defRPr/>
            </a:pPr>
            <a:r>
              <a:rPr lang="en-US" sz="2000" b="1" dirty="0">
                <a:solidFill>
                  <a:srgbClr val="AA6E0C"/>
                </a:solidFill>
                <a:latin typeface="Arial" panose="020B0604020202020204" pitchFamily="34" charset="0"/>
                <a:cs typeface="Arial" panose="020B0604020202020204" pitchFamily="34" charset="0"/>
              </a:rPr>
              <a:t>Total 						$1,750,000</a:t>
            </a:r>
            <a:endParaRPr lang="en-US" sz="2000" dirty="0">
              <a:latin typeface="Arial" panose="020B0604020202020204" pitchFamily="34" charset="0"/>
              <a:cs typeface="Arial" panose="020B0604020202020204" pitchFamily="34" charset="0"/>
            </a:endParaRPr>
          </a:p>
        </p:txBody>
      </p:sp>
      <p:sp>
        <p:nvSpPr>
          <p:cNvPr id="7" name="Slide Number Placeholder 8">
            <a:extLst>
              <a:ext uri="{FF2B5EF4-FFF2-40B4-BE49-F238E27FC236}">
                <a16:creationId xmlns:a16="http://schemas.microsoft.com/office/drawing/2014/main" id="{B3FEC770-1B9A-4C3A-87F7-AF6700AACBC4}"/>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91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546043" y="1220132"/>
            <a:ext cx="11396021" cy="9414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000" b="1" dirty="0">
                <a:solidFill>
                  <a:srgbClr val="AA6E0C"/>
                </a:solidFill>
                <a:latin typeface="Arial" panose="020B0604020202020204" pitchFamily="34" charset="0"/>
                <a:cs typeface="Arial" panose="020B0604020202020204" pitchFamily="34" charset="0"/>
              </a:rPr>
              <a:t>Park, Recreation and Beach Improvements</a:t>
            </a:r>
          </a:p>
        </p:txBody>
      </p:sp>
      <p:sp>
        <p:nvSpPr>
          <p:cNvPr id="6" name="Rectangle 5">
            <a:extLst>
              <a:ext uri="{FF2B5EF4-FFF2-40B4-BE49-F238E27FC236}">
                <a16:creationId xmlns:a16="http://schemas.microsoft.com/office/drawing/2014/main" id="{738D557F-965D-4C0A-BC1E-EE480C6E8E3A}"/>
              </a:ext>
            </a:extLst>
          </p:cNvPr>
          <p:cNvSpPr/>
          <p:nvPr/>
        </p:nvSpPr>
        <p:spPr>
          <a:xfrm>
            <a:off x="437102" y="1863096"/>
            <a:ext cx="9873085" cy="4760278"/>
          </a:xfrm>
          <a:prstGeom prst="rect">
            <a:avLst/>
          </a:prstGeom>
        </p:spPr>
        <p:txBody>
          <a:bodyPr wrap="square">
            <a:spAutoFit/>
          </a:bodyPr>
          <a:lstStyle/>
          <a:p>
            <a:pPr marL="617220" indent="-342900">
              <a:lnSpc>
                <a:spcPct val="100000"/>
              </a:lnSpc>
              <a:spcBef>
                <a:spcPts val="0"/>
              </a:spcBef>
              <a:spcAft>
                <a:spcPts val="800"/>
              </a:spcAft>
              <a:buSzPct val="100000"/>
              <a:buAutoNum type="arabicPeriod"/>
              <a:defRPr/>
            </a:pPr>
            <a:r>
              <a:rPr lang="en-US" sz="2000" dirty="0">
                <a:latin typeface="Arial" panose="020B0604020202020204" pitchFamily="34" charset="0"/>
                <a:cs typeface="Arial" panose="020B0604020202020204" pitchFamily="34" charset="0"/>
              </a:rPr>
              <a:t>Recreation Center - $1.500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Further infrastructure improvements and/or other amenities related to the Recreation Center location within Bayfront Park</a:t>
            </a:r>
            <a:endParaRPr lang="en-US" sz="2000" dirty="0">
              <a:highlight>
                <a:srgbClr val="FFFF00"/>
              </a:highlight>
              <a:latin typeface="Arial" panose="020B0604020202020204" pitchFamily="34" charset="0"/>
              <a:cs typeface="Arial" panose="020B0604020202020204" pitchFamily="34" charset="0"/>
            </a:endParaRPr>
          </a:p>
          <a:p>
            <a:pPr marL="617220" indent="-342900">
              <a:lnSpc>
                <a:spcPct val="100000"/>
              </a:lnSpc>
              <a:spcBef>
                <a:spcPts val="0"/>
              </a:spcBef>
              <a:spcAft>
                <a:spcPts val="800"/>
              </a:spcAft>
              <a:buSzPct val="100000"/>
              <a:buAutoNum type="arabicPeriod"/>
              <a:defRPr/>
            </a:pPr>
            <a:r>
              <a:rPr lang="en-US" sz="2000" dirty="0">
                <a:latin typeface="Arial" panose="020B0604020202020204" pitchFamily="34" charset="0"/>
                <a:cs typeface="Arial" panose="020B0604020202020204" pitchFamily="34" charset="0"/>
              </a:rPr>
              <a:t>Tennis Center - $1.088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Scheduled replacement and upgrades to underground watering systems, fencing, canopies, and deck/picnic area upgrades </a:t>
            </a:r>
          </a:p>
          <a:p>
            <a:pPr marL="617220" indent="-342900">
              <a:lnSpc>
                <a:spcPct val="100000"/>
              </a:lnSpc>
              <a:spcBef>
                <a:spcPts val="0"/>
              </a:spcBef>
              <a:spcAft>
                <a:spcPts val="800"/>
              </a:spcAft>
              <a:buSzPct val="100000"/>
              <a:buAutoNum type="arabicPeriod"/>
              <a:defRPr/>
            </a:pPr>
            <a:r>
              <a:rPr lang="en-US" sz="2000" dirty="0">
                <a:latin typeface="Arial" panose="020B0604020202020204" pitchFamily="34" charset="0"/>
                <a:cs typeface="Arial" panose="020B0604020202020204" pitchFamily="34" charset="0"/>
              </a:rPr>
              <a:t>Other Parks Improvements within Sarasota County (</a:t>
            </a:r>
            <a:r>
              <a:rPr lang="en-US" sz="2000" i="1" dirty="0">
                <a:latin typeface="Arial" panose="020B0604020202020204" pitchFamily="34" charset="0"/>
                <a:cs typeface="Arial" panose="020B0604020202020204" pitchFamily="34" charset="0"/>
              </a:rPr>
              <a:t>Town Center Green</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court resurfacing, pickleball, tennis, basketball, shuffleboard) </a:t>
            </a:r>
            <a:r>
              <a:rPr lang="en-US" sz="2000" dirty="0">
                <a:latin typeface="Arial" panose="020B0604020202020204" pitchFamily="34" charset="0"/>
                <a:cs typeface="Arial" panose="020B0604020202020204" pitchFamily="34" charset="0"/>
              </a:rPr>
              <a:t>$0.020 M</a:t>
            </a:r>
          </a:p>
          <a:p>
            <a:pPr marL="617220" indent="-342900">
              <a:lnSpc>
                <a:spcPct val="100000"/>
              </a:lnSpc>
              <a:spcBef>
                <a:spcPts val="0"/>
              </a:spcBef>
              <a:spcAft>
                <a:spcPts val="800"/>
              </a:spcAft>
              <a:buSzPct val="100000"/>
              <a:buAutoNum type="arabicPeriod"/>
              <a:defRPr/>
            </a:pPr>
            <a:r>
              <a:rPr lang="en-US" sz="2000" dirty="0">
                <a:latin typeface="Arial" panose="020B0604020202020204" pitchFamily="34" charset="0"/>
                <a:cs typeface="Arial" panose="020B0604020202020204" pitchFamily="34" charset="0"/>
              </a:rPr>
              <a:t>Beach Nourishment - $0.500 M</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Preservation of beaches and improvements to beach access areas</a:t>
            </a:r>
          </a:p>
          <a:p>
            <a:pPr marL="617220" indent="-342900">
              <a:lnSpc>
                <a:spcPct val="100000"/>
              </a:lnSpc>
              <a:spcBef>
                <a:spcPts val="0"/>
              </a:spcBef>
              <a:spcAft>
                <a:spcPts val="800"/>
              </a:spcAft>
              <a:buSzPct val="100000"/>
              <a:buAutoNum type="arabicPeriod"/>
              <a:defRPr/>
            </a:pPr>
            <a:r>
              <a:rPr lang="en-US" sz="2000" dirty="0">
                <a:latin typeface="Arial" panose="020B0604020202020204" pitchFamily="34" charset="0"/>
                <a:cs typeface="Arial" panose="020B0604020202020204" pitchFamily="34" charset="0"/>
              </a:rPr>
              <a:t>Contingency and Future Projects - $0.500 M</a:t>
            </a:r>
          </a:p>
          <a:p>
            <a:pPr marL="274320">
              <a:lnSpc>
                <a:spcPct val="100000"/>
              </a:lnSpc>
              <a:spcBef>
                <a:spcPts val="0"/>
              </a:spcBef>
              <a:spcAft>
                <a:spcPts val="1200"/>
              </a:spcAft>
              <a:buSzPct val="100000"/>
              <a:defRPr/>
            </a:pPr>
            <a:r>
              <a:rPr lang="en-US" sz="2000" b="1" dirty="0">
                <a:solidFill>
                  <a:srgbClr val="AA6E0C"/>
                </a:solidFill>
                <a:latin typeface="Arial" panose="020B0604020202020204" pitchFamily="34" charset="0"/>
                <a:cs typeface="Arial" panose="020B0604020202020204" pitchFamily="34" charset="0"/>
              </a:rPr>
              <a:t>Total 						$3,608,000</a:t>
            </a:r>
            <a:endParaRPr lang="en-US" sz="2000" dirty="0">
              <a:latin typeface="Arial" panose="020B0604020202020204" pitchFamily="34" charset="0"/>
              <a:cs typeface="Arial" panose="020B0604020202020204" pitchFamily="34" charset="0"/>
            </a:endParaRPr>
          </a:p>
          <a:p>
            <a:pPr marL="274320">
              <a:lnSpc>
                <a:spcPct val="100000"/>
              </a:lnSpc>
              <a:spcBef>
                <a:spcPts val="0"/>
              </a:spcBef>
              <a:spcAft>
                <a:spcPts val="1200"/>
              </a:spcAft>
              <a:buSzPct val="100000"/>
              <a:defRPr/>
            </a:pPr>
            <a:endParaRPr lang="en-US" sz="2000" dirty="0">
              <a:latin typeface="Arial" panose="020B0604020202020204" pitchFamily="34" charset="0"/>
              <a:cs typeface="Arial" panose="020B0604020202020204" pitchFamily="34" charset="0"/>
            </a:endParaRPr>
          </a:p>
        </p:txBody>
      </p:sp>
      <p:sp>
        <p:nvSpPr>
          <p:cNvPr id="7" name="Slide Number Placeholder 8">
            <a:extLst>
              <a:ext uri="{FF2B5EF4-FFF2-40B4-BE49-F238E27FC236}">
                <a16:creationId xmlns:a16="http://schemas.microsoft.com/office/drawing/2014/main" id="{25D37651-F374-4C4F-8D88-6B63ED5198CB}"/>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54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A2736BF-1946-44B7-822A-CCAF5161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9EF9A7F-2B6B-452D-8E8B-A3EA9F79845C}"/>
              </a:ext>
            </a:extLst>
          </p:cNvPr>
          <p:cNvSpPr txBox="1">
            <a:spLocks/>
          </p:cNvSpPr>
          <p:nvPr/>
        </p:nvSpPr>
        <p:spPr>
          <a:xfrm>
            <a:off x="304039" y="1388808"/>
            <a:ext cx="9914159" cy="554517"/>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4500" b="1" dirty="0">
                <a:solidFill>
                  <a:srgbClr val="AA6E0C"/>
                </a:solidFill>
                <a:latin typeface="Arial" panose="020B0604020202020204" pitchFamily="34" charset="0"/>
                <a:cs typeface="Arial" panose="020B0604020202020204" pitchFamily="34" charset="0"/>
              </a:rPr>
              <a:t>Parks, Recreation and Beach Improvements – Tennis Center</a:t>
            </a:r>
          </a:p>
        </p:txBody>
      </p:sp>
      <p:graphicFrame>
        <p:nvGraphicFramePr>
          <p:cNvPr id="13" name="Table 12">
            <a:extLst>
              <a:ext uri="{FF2B5EF4-FFF2-40B4-BE49-F238E27FC236}">
                <a16:creationId xmlns:a16="http://schemas.microsoft.com/office/drawing/2014/main" id="{6201CFDB-D3B5-453C-A4A6-C475A13D6CB3}"/>
              </a:ext>
            </a:extLst>
          </p:cNvPr>
          <p:cNvGraphicFramePr>
            <a:graphicFrameLocks noGrp="1"/>
          </p:cNvGraphicFramePr>
          <p:nvPr>
            <p:extLst>
              <p:ext uri="{D42A27DB-BD31-4B8C-83A1-F6EECF244321}">
                <p14:modId xmlns:p14="http://schemas.microsoft.com/office/powerpoint/2010/main" val="1756896063"/>
              </p:ext>
            </p:extLst>
          </p:nvPr>
        </p:nvGraphicFramePr>
        <p:xfrm>
          <a:off x="6915705" y="1902763"/>
          <a:ext cx="4779291" cy="3672840"/>
        </p:xfrm>
        <a:graphic>
          <a:graphicData uri="http://schemas.openxmlformats.org/drawingml/2006/table">
            <a:tbl>
              <a:tblPr firstRow="1" bandRow="1">
                <a:effectLst>
                  <a:outerShdw blurRad="203200" dist="190500" dir="2700000" algn="tl" rotWithShape="0">
                    <a:prstClr val="black">
                      <a:alpha val="40000"/>
                    </a:prstClr>
                  </a:outerShdw>
                </a:effectLst>
                <a:tableStyleId>{125E5076-3810-47DD-B79F-674D7AD40C01}</a:tableStyleId>
              </a:tblPr>
              <a:tblGrid>
                <a:gridCol w="1775534">
                  <a:extLst>
                    <a:ext uri="{9D8B030D-6E8A-4147-A177-3AD203B41FA5}">
                      <a16:colId xmlns:a16="http://schemas.microsoft.com/office/drawing/2014/main" val="1827779786"/>
                    </a:ext>
                  </a:extLst>
                </a:gridCol>
                <a:gridCol w="1597501">
                  <a:extLst>
                    <a:ext uri="{9D8B030D-6E8A-4147-A177-3AD203B41FA5}">
                      <a16:colId xmlns:a16="http://schemas.microsoft.com/office/drawing/2014/main" val="3462388959"/>
                    </a:ext>
                  </a:extLst>
                </a:gridCol>
                <a:gridCol w="1406256">
                  <a:extLst>
                    <a:ext uri="{9D8B030D-6E8A-4147-A177-3AD203B41FA5}">
                      <a16:colId xmlns:a16="http://schemas.microsoft.com/office/drawing/2014/main" val="3723946489"/>
                    </a:ext>
                  </a:extLst>
                </a:gridCol>
              </a:tblGrid>
              <a:tr h="478649">
                <a:tc>
                  <a:txBody>
                    <a:bodyPr/>
                    <a:lstStyle/>
                    <a:p>
                      <a:r>
                        <a:rPr lang="en-US" dirty="0"/>
                        <a:t>Tennis Center Projects</a:t>
                      </a:r>
                    </a:p>
                  </a:txBody>
                  <a:tcPr/>
                </a:tc>
                <a:tc>
                  <a:txBody>
                    <a:bodyPr/>
                    <a:lstStyle/>
                    <a:p>
                      <a:r>
                        <a:rPr lang="en-US" dirty="0"/>
                        <a:t>Replacement Year</a:t>
                      </a:r>
                    </a:p>
                  </a:txBody>
                  <a:tcPr/>
                </a:tc>
                <a:tc>
                  <a:txBody>
                    <a:bodyPr/>
                    <a:lstStyle/>
                    <a:p>
                      <a:r>
                        <a:rPr lang="en-US" dirty="0"/>
                        <a:t>Est Cost $1.088 M</a:t>
                      </a:r>
                    </a:p>
                  </a:txBody>
                  <a:tcPr/>
                </a:tc>
                <a:extLst>
                  <a:ext uri="{0D108BD9-81ED-4DB2-BD59-A6C34878D82A}">
                    <a16:rowId xmlns:a16="http://schemas.microsoft.com/office/drawing/2014/main" val="2787443097"/>
                  </a:ext>
                </a:extLst>
              </a:tr>
              <a:tr h="370840">
                <a:tc>
                  <a:txBody>
                    <a:bodyPr/>
                    <a:lstStyle/>
                    <a:p>
                      <a:r>
                        <a:rPr lang="en-US" dirty="0"/>
                        <a:t>Underground Watering System</a:t>
                      </a:r>
                    </a:p>
                  </a:txBody>
                  <a:tcPr/>
                </a:tc>
                <a:tc>
                  <a:txBody>
                    <a:bodyPr/>
                    <a:lstStyle/>
                    <a:p>
                      <a:r>
                        <a:rPr lang="en-US" dirty="0"/>
                        <a:t>2030, 2034, 2036</a:t>
                      </a:r>
                    </a:p>
                  </a:txBody>
                  <a:tcPr/>
                </a:tc>
                <a:tc>
                  <a:txBody>
                    <a:bodyPr/>
                    <a:lstStyle/>
                    <a:p>
                      <a:r>
                        <a:rPr lang="en-US" dirty="0"/>
                        <a:t>$700,000</a:t>
                      </a:r>
                    </a:p>
                  </a:txBody>
                  <a:tcPr/>
                </a:tc>
                <a:extLst>
                  <a:ext uri="{0D108BD9-81ED-4DB2-BD59-A6C34878D82A}">
                    <a16:rowId xmlns:a16="http://schemas.microsoft.com/office/drawing/2014/main" val="2201180906"/>
                  </a:ext>
                </a:extLst>
              </a:tr>
              <a:tr h="370840">
                <a:tc>
                  <a:txBody>
                    <a:bodyPr/>
                    <a:lstStyle/>
                    <a:p>
                      <a:r>
                        <a:rPr lang="en-US" dirty="0"/>
                        <a:t>A/C and Plumbing</a:t>
                      </a:r>
                    </a:p>
                  </a:txBody>
                  <a:tcPr/>
                </a:tc>
                <a:tc>
                  <a:txBody>
                    <a:bodyPr/>
                    <a:lstStyle/>
                    <a:p>
                      <a:r>
                        <a:rPr lang="en-US" dirty="0"/>
                        <a:t>2025-2039</a:t>
                      </a:r>
                    </a:p>
                  </a:txBody>
                  <a:tcPr/>
                </a:tc>
                <a:tc>
                  <a:txBody>
                    <a:bodyPr/>
                    <a:lstStyle/>
                    <a:p>
                      <a:r>
                        <a:rPr lang="en-US" dirty="0"/>
                        <a:t>$100,000</a:t>
                      </a:r>
                    </a:p>
                  </a:txBody>
                  <a:tcPr/>
                </a:tc>
                <a:extLst>
                  <a:ext uri="{0D108BD9-81ED-4DB2-BD59-A6C34878D82A}">
                    <a16:rowId xmlns:a16="http://schemas.microsoft.com/office/drawing/2014/main" val="1744679041"/>
                  </a:ext>
                </a:extLst>
              </a:tr>
              <a:tr h="370840">
                <a:tc>
                  <a:txBody>
                    <a:bodyPr/>
                    <a:lstStyle/>
                    <a:p>
                      <a:r>
                        <a:rPr lang="en-US" dirty="0"/>
                        <a:t>Fencing</a:t>
                      </a:r>
                    </a:p>
                  </a:txBody>
                  <a:tcPr/>
                </a:tc>
                <a:tc>
                  <a:txBody>
                    <a:bodyPr/>
                    <a:lstStyle/>
                    <a:p>
                      <a:r>
                        <a:rPr lang="en-US" dirty="0"/>
                        <a:t>2027, 2032, 2037</a:t>
                      </a:r>
                    </a:p>
                  </a:txBody>
                  <a:tcPr/>
                </a:tc>
                <a:tc>
                  <a:txBody>
                    <a:bodyPr/>
                    <a:lstStyle/>
                    <a:p>
                      <a:r>
                        <a:rPr lang="en-US" dirty="0"/>
                        <a:t>$145,000</a:t>
                      </a:r>
                    </a:p>
                  </a:txBody>
                  <a:tcPr/>
                </a:tc>
                <a:extLst>
                  <a:ext uri="{0D108BD9-81ED-4DB2-BD59-A6C34878D82A}">
                    <a16:rowId xmlns:a16="http://schemas.microsoft.com/office/drawing/2014/main" val="1945890598"/>
                  </a:ext>
                </a:extLst>
              </a:tr>
              <a:tr h="370840">
                <a:tc>
                  <a:txBody>
                    <a:bodyPr/>
                    <a:lstStyle/>
                    <a:p>
                      <a:r>
                        <a:rPr lang="en-US" dirty="0"/>
                        <a:t>Canopies</a:t>
                      </a:r>
                    </a:p>
                  </a:txBody>
                  <a:tcPr/>
                </a:tc>
                <a:tc>
                  <a:txBody>
                    <a:bodyPr/>
                    <a:lstStyle/>
                    <a:p>
                      <a:r>
                        <a:rPr lang="en-US" dirty="0"/>
                        <a:t>2025-2036</a:t>
                      </a:r>
                    </a:p>
                  </a:txBody>
                  <a:tcPr/>
                </a:tc>
                <a:tc>
                  <a:txBody>
                    <a:bodyPr/>
                    <a:lstStyle/>
                    <a:p>
                      <a:r>
                        <a:rPr lang="en-US" dirty="0"/>
                        <a:t>$48,000</a:t>
                      </a:r>
                    </a:p>
                  </a:txBody>
                  <a:tcPr/>
                </a:tc>
                <a:extLst>
                  <a:ext uri="{0D108BD9-81ED-4DB2-BD59-A6C34878D82A}">
                    <a16:rowId xmlns:a16="http://schemas.microsoft.com/office/drawing/2014/main" val="3448827276"/>
                  </a:ext>
                </a:extLst>
              </a:tr>
              <a:tr h="370840">
                <a:tc>
                  <a:txBody>
                    <a:bodyPr/>
                    <a:lstStyle/>
                    <a:p>
                      <a:r>
                        <a:rPr lang="en-US" dirty="0"/>
                        <a:t>Deck/Picnic Area</a:t>
                      </a:r>
                    </a:p>
                  </a:txBody>
                  <a:tcPr/>
                </a:tc>
                <a:tc>
                  <a:txBody>
                    <a:bodyPr/>
                    <a:lstStyle/>
                    <a:p>
                      <a:r>
                        <a:rPr lang="en-US" dirty="0"/>
                        <a:t>2027</a:t>
                      </a:r>
                    </a:p>
                  </a:txBody>
                  <a:tcPr/>
                </a:tc>
                <a:tc>
                  <a:txBody>
                    <a:bodyPr/>
                    <a:lstStyle/>
                    <a:p>
                      <a:r>
                        <a:rPr lang="en-US" dirty="0"/>
                        <a:t>$50,000</a:t>
                      </a:r>
                    </a:p>
                  </a:txBody>
                  <a:tcPr/>
                </a:tc>
                <a:extLst>
                  <a:ext uri="{0D108BD9-81ED-4DB2-BD59-A6C34878D82A}">
                    <a16:rowId xmlns:a16="http://schemas.microsoft.com/office/drawing/2014/main" val="2767653275"/>
                  </a:ext>
                </a:extLst>
              </a:tr>
              <a:tr h="370840">
                <a:tc>
                  <a:txBody>
                    <a:bodyPr/>
                    <a:lstStyle/>
                    <a:p>
                      <a:r>
                        <a:rPr lang="en-US" dirty="0"/>
                        <a:t>Signage</a:t>
                      </a:r>
                    </a:p>
                  </a:txBody>
                  <a:tcPr/>
                </a:tc>
                <a:tc>
                  <a:txBody>
                    <a:bodyPr/>
                    <a:lstStyle/>
                    <a:p>
                      <a:r>
                        <a:rPr lang="en-US" dirty="0"/>
                        <a:t>2029, 2039</a:t>
                      </a:r>
                    </a:p>
                  </a:txBody>
                  <a:tcPr/>
                </a:tc>
                <a:tc>
                  <a:txBody>
                    <a:bodyPr/>
                    <a:lstStyle/>
                    <a:p>
                      <a:r>
                        <a:rPr lang="en-US" dirty="0"/>
                        <a:t>$45,000</a:t>
                      </a:r>
                    </a:p>
                  </a:txBody>
                  <a:tcPr/>
                </a:tc>
                <a:extLst>
                  <a:ext uri="{0D108BD9-81ED-4DB2-BD59-A6C34878D82A}">
                    <a16:rowId xmlns:a16="http://schemas.microsoft.com/office/drawing/2014/main" val="3341877192"/>
                  </a:ext>
                </a:extLst>
              </a:tr>
            </a:tbl>
          </a:graphicData>
        </a:graphic>
      </p:graphicFrame>
      <p:pic>
        <p:nvPicPr>
          <p:cNvPr id="8" name="Picture 7">
            <a:extLst>
              <a:ext uri="{FF2B5EF4-FFF2-40B4-BE49-F238E27FC236}">
                <a16:creationId xmlns:a16="http://schemas.microsoft.com/office/drawing/2014/main" id="{F3451902-8C8A-40FF-99F6-A0A41B430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67" y="1818633"/>
            <a:ext cx="5659753" cy="4244815"/>
          </a:xfrm>
          <a:prstGeom prst="rect">
            <a:avLst/>
          </a:prstGeom>
        </p:spPr>
      </p:pic>
      <p:sp>
        <p:nvSpPr>
          <p:cNvPr id="7" name="Slide Number Placeholder 8">
            <a:extLst>
              <a:ext uri="{FF2B5EF4-FFF2-40B4-BE49-F238E27FC236}">
                <a16:creationId xmlns:a16="http://schemas.microsoft.com/office/drawing/2014/main" id="{694851F7-76DD-474B-81E6-17226EEF9D65}"/>
              </a:ext>
            </a:extLst>
          </p:cNvPr>
          <p:cNvSpPr txBox="1">
            <a:spLocks/>
          </p:cNvSpPr>
          <p:nvPr/>
        </p:nvSpPr>
        <p:spPr>
          <a:xfrm>
            <a:off x="9198864" y="64099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BC4C3-6059-49EF-A628-BD1082446CF6}"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5232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wn Powerpoint Template NEW" id="{BE6F55BA-D590-4F61-8A8D-A364CF6B8A02}" vid="{C8F28F3A-E0C0-4D5E-9EF8-CD26C7907CC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1559</Words>
  <Application>Microsoft Office PowerPoint</Application>
  <PresentationFormat>Widescreen</PresentationFormat>
  <Paragraphs>345</Paragraphs>
  <Slides>24</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Calibri Light</vt:lpstr>
      <vt:lpstr>Impact</vt:lpstr>
      <vt:lpstr>Office Theme</vt:lpstr>
      <vt:lpstr>Custom Design</vt:lpstr>
      <vt:lpstr>Worksheet</vt:lpstr>
      <vt:lpstr>Sarasota County  Infrastructure Surtax Phase 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Harrison</dc:creator>
  <cp:lastModifiedBy>Susan L. Smith</cp:lastModifiedBy>
  <cp:revision>115</cp:revision>
  <cp:lastPrinted>2022-01-25T17:15:35Z</cp:lastPrinted>
  <dcterms:created xsi:type="dcterms:W3CDTF">2020-03-03T17:30:12Z</dcterms:created>
  <dcterms:modified xsi:type="dcterms:W3CDTF">2022-02-07T13:38:36Z</dcterms:modified>
</cp:coreProperties>
</file>