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1" r:id="rId3"/>
    <p:sldId id="295" r:id="rId4"/>
    <p:sldId id="287" r:id="rId5"/>
    <p:sldId id="298" r:id="rId6"/>
    <p:sldId id="301" r:id="rId7"/>
    <p:sldId id="296" r:id="rId8"/>
    <p:sldId id="303" r:id="rId9"/>
    <p:sldId id="299" r:id="rId10"/>
    <p:sldId id="286" r:id="rId11"/>
    <p:sldId id="290" r:id="rId12"/>
    <p:sldId id="30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54" autoAdjust="0"/>
  </p:normalViewPr>
  <p:slideViewPr>
    <p:cSldViewPr>
      <p:cViewPr varScale="1">
        <p:scale>
          <a:sx n="83" d="100"/>
          <a:sy n="83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EBB5CF-3029-4517-87B0-3D3AE6BA818E}" type="datetimeFigureOut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2A54CA-D004-4650-B992-F4FB32E2BE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FA3B-C707-4224-8BA2-993F94E8E47D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6030-8EBB-4525-8018-503D6B8965EB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10C14-1E2F-4DAF-98E0-B835AF3E6BEB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C12A-16C7-4231-B84D-5EED5F8FF7FF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44EE-B0A8-4AD9-8414-16FA84BA8549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9697-3687-418F-8C09-6BEF302F11E9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4E33-AA63-46ED-B15D-180BD395F195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A585-7CAA-4C38-BAA6-658CAB74DD45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1932-63EA-4EDD-85D6-4E9746A43D37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C534-BA99-4811-A533-47CEC44B7B91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CE08-FDD2-436C-87C7-801C10478899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D742-5D49-4074-9AD7-F84300DEF855}" type="datetime1">
              <a:rPr lang="en-US" smtClean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B4FDE-343E-4A50-8427-A5EFD18B9E3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32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Citizen tax oversight committee and infrastructure surtax</a:t>
            </a:r>
            <a:endParaRPr lang="en-US" sz="32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114800"/>
            <a:ext cx="7924800" cy="685800"/>
          </a:xfrm>
        </p:spPr>
        <p:txBody>
          <a:bodyPr>
            <a:noAutofit/>
          </a:bodyPr>
          <a:lstStyle/>
          <a:p>
            <a:pPr>
              <a:buSzPct val="85000"/>
            </a:pPr>
            <a:r>
              <a:rPr lang="en-US" sz="24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April 28, 2015</a:t>
            </a:r>
            <a:endParaRPr lang="en-US" sz="2400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  <a:buBlip>
                <a:blip r:embed="rId2"/>
              </a:buBlip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buSzPct val="92000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Process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57200" y="2362200"/>
            <a:ext cx="8382000" cy="3886200"/>
          </a:xfrm>
        </p:spPr>
        <p:txBody>
          <a:bodyPr>
            <a:noAutofit/>
          </a:bodyPr>
          <a:lstStyle/>
          <a:p>
            <a:pPr algn="l">
              <a:buSzPct val="85000"/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has complied with the proper process regarding infrastructure surtax approvals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An amended budget was submitted to the Commission as Proposed Resolution 2014-21, which was presented at their June 16, 2014 Regular Workshop Meeting followed by adoption at the July 7, 2014 meeting. </a:t>
            </a:r>
          </a:p>
          <a:p>
            <a:pPr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b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FY2014-15 budgeted projects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8240713" cy="1151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5029200" y="2971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Public Safety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27432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Facility Improvements</a:t>
            </a:r>
            <a:endParaRPr 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4478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209800"/>
            <a:ext cx="6248400" cy="440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Role of committee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581400"/>
          </a:xfrm>
        </p:spPr>
        <p:txBody>
          <a:bodyPr>
            <a:noAutofit/>
          </a:bodyPr>
          <a:lstStyle/>
          <a:p>
            <a:pPr algn="l">
              <a:buSzPct val="85000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92000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Committee is tasked with: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expenditures to insure they are in accordance with the project list and any changes thereto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Note any changes made by the Town to the project list</a:t>
            </a:r>
          </a:p>
          <a:p>
            <a:pPr marL="457200" indent="-457200" algn="l">
              <a:buSzPct val="92000"/>
              <a:buAutoNum type="arabicPeriod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Report the Committee’s findings to the Town Commission by April 1</a:t>
            </a:r>
            <a:r>
              <a:rPr lang="en-US" sz="2400" baseline="30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of each year.</a:t>
            </a:r>
            <a:endParaRPr lang="en-US" sz="2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What is infrastructure tax?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362200"/>
            <a:ext cx="8382000" cy="4038600"/>
          </a:xfrm>
        </p:spPr>
        <p:txBody>
          <a:bodyPr>
            <a:noAutofit/>
          </a:bodyPr>
          <a:lstStyle/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 discretionary sales tax imposed by most Florida counties (also called a local option county sales tax).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Rates vary: Sarasota 1%, Manatee .5%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Applied to the first $5,000 of the sales amount on the sale, use, lease, rental or license to use any item of tangible personal property.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Proceeds are distributed to Longboat Key based on population.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Expenditures shall comply with Florida Section 212.055 (2).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Permitted uses of funds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8382000" cy="3886200"/>
          </a:xfrm>
        </p:spPr>
        <p:txBody>
          <a:bodyPr>
            <a:noAutofit/>
          </a:bodyPr>
          <a:lstStyle/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finance, plan and construct capital assets and infrastructure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acquire land for public recreation, land conservation or protection of natural resources</a:t>
            </a:r>
          </a:p>
          <a:p>
            <a:pPr lvl="1"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 finance the closure of government owned solid waste landfills</a:t>
            </a: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Infrastructure are costs associated with the construction, reconstruction or improvement of public facilities having a life expectancy of five or more years and any related land acquisition, land improvement, design and engineering costs.</a:t>
            </a: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28600" y="2362200"/>
            <a:ext cx="8915400" cy="3886200"/>
          </a:xfrm>
        </p:spPr>
        <p:txBody>
          <a:bodyPr>
            <a:noAutofit/>
          </a:bodyPr>
          <a:lstStyle/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Phase III Revenue collections begin September 2009 and end December 31, 2024 estimated at $8,062,737 (over 15 years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sets aside all revenue in a special revenue fund.</a:t>
            </a:r>
          </a:p>
          <a:p>
            <a:pPr algn="l">
              <a:buSzPct val="85000"/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Expenditure Budget </a:t>
            </a: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is put in place for certain functional areas:</a:t>
            </a:r>
          </a:p>
          <a:p>
            <a:pPr algn="l">
              <a:buSzPct val="85000"/>
            </a:pPr>
            <a:r>
              <a:rPr lang="en-US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1. Comprehensive beach management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2. Streets and Drainage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3. Parks and Recreation Improvements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4. Canal dredging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5. Public Safety </a:t>
            </a:r>
          </a:p>
          <a:p>
            <a:pPr algn="l">
              <a:buSzPct val="85000"/>
            </a:pPr>
            <a:r>
              <a:rPr lang="en-US" sz="2000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 6. Improvements to Public Facilities</a:t>
            </a:r>
          </a:p>
          <a:p>
            <a:pPr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  <a:buFont typeface="Arial" pitchFamily="34" charset="0"/>
              <a:buChar char="•"/>
            </a:pPr>
            <a:endParaRPr lang="en-US" sz="2400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SzPct val="85000"/>
            </a:pP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066800"/>
            <a:ext cx="8458200" cy="762000"/>
          </a:xfrm>
        </p:spPr>
        <p:txBody>
          <a:bodyPr>
            <a:noAutofit/>
          </a:bodyPr>
          <a:lstStyle/>
          <a:p>
            <a:r>
              <a:rPr lang="en-US" sz="32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Exhibit F- 15 yr budget</a:t>
            </a:r>
            <a:endParaRPr lang="en-US" sz="3200" b="1" cap="al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B4FDE-343E-4A50-8427-A5EFD18B9E33}" type="slidenum">
              <a:rPr lang="en-US" b="1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76400"/>
            <a:ext cx="8290168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93576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305800" cy="533400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Revenue – phase III since inception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0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5105401"/>
            <a:ext cx="8077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Average annual surtax revenue is about $540,000. This is in line with the 15 year budget ($7.76 million divided 15 years = $517,000).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Interest income is an additional source of income to the fund, which may also be allocated to projects</a:t>
            </a:r>
            <a:r>
              <a:rPr lang="en-US" dirty="0" smtClean="0">
                <a:solidFill>
                  <a:srgbClr val="0000CC"/>
                </a:solidFill>
              </a:rPr>
              <a:t>. Accumulated investment income is $71,000.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CC"/>
                </a:solidFill>
              </a:rPr>
              <a:t>$230,555 was reallocated from Phase II to Phase III after the internal audit.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0000CC"/>
              </a:solidFill>
            </a:endParaRPr>
          </a:p>
          <a:p>
            <a:endParaRPr lang="en-US" dirty="0">
              <a:solidFill>
                <a:srgbClr val="0000CC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219200" y="1676400"/>
          <a:ext cx="60198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742"/>
                <a:gridCol w="2136058"/>
              </a:tblGrid>
              <a:tr h="28956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Collections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2009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     33,584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499,998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522,189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541,034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543,276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2014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     567,058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2015 Estimate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u="sng" dirty="0" smtClean="0">
                          <a:solidFill>
                            <a:srgbClr val="000000"/>
                          </a:solidFill>
                        </a:rPr>
                        <a:t>     540,000</a:t>
                      </a:r>
                      <a:endParaRPr lang="en-US" u="sng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$ 3,247,139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05800" cy="838199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Review of infrastructure surtax Phase III</a:t>
            </a:r>
            <a:b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FY2013-14 </a:t>
            </a:r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budgeted projects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914400" y="2667000"/>
          <a:ext cx="7086601" cy="3657600"/>
        </p:xfrm>
        <a:graphic>
          <a:graphicData uri="http://schemas.openxmlformats.org/drawingml/2006/table">
            <a:tbl>
              <a:tblPr/>
              <a:tblGrid>
                <a:gridCol w="529195"/>
                <a:gridCol w="2369869"/>
                <a:gridCol w="1104405"/>
                <a:gridCol w="1541566"/>
                <a:gridCol w="1541566"/>
              </a:tblGrid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Capital Outlay FY 2013-2014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Budget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Actual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Public Facilities: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Server Replacement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  96,000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  85,907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Roof Work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Interior Painting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7,427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Floor Coverings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3,851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Telephone System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85,000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Public Safety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Vehicle Replacement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219,789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214,916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Radio Equuipment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104,000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$     534,789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$   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312,101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52400" y="685800"/>
            <a:ext cx="1524000" cy="304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71600"/>
            <a:ext cx="8305800" cy="533400"/>
          </a:xfrm>
        </p:spPr>
        <p:txBody>
          <a:bodyPr>
            <a:noAutofit/>
          </a:bodyPr>
          <a:lstStyle/>
          <a:p>
            <a:r>
              <a:rPr lang="en-US" sz="2800" b="1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Summary of audit results</a:t>
            </a:r>
            <a:endParaRPr lang="en-US" sz="2800" b="1" cap="all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71800" y="685800"/>
            <a:ext cx="5562600" cy="304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62200" y="2286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TOWN OF LONGBOAT KEY</a:t>
            </a:r>
            <a:endParaRPr lang="en-US" b="1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BK Productio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327199"/>
            <a:ext cx="897435" cy="116123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743200" y="914400"/>
            <a:ext cx="5638800" cy="228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04800" y="914400"/>
            <a:ext cx="15240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905000"/>
            <a:ext cx="4720187" cy="461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K POWERPOINT TEMPLATE - ALL DEPARTMENTS">
  <a:themeElements>
    <a:clrScheme name="LBK Presentation Pallette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0033CC"/>
      </a:accent1>
      <a:accent2>
        <a:srgbClr val="660033"/>
      </a:accent2>
      <a:accent3>
        <a:srgbClr val="377515"/>
      </a:accent3>
      <a:accent4>
        <a:srgbClr val="FF0000"/>
      </a:accent4>
      <a:accent5>
        <a:srgbClr val="00B050"/>
      </a:accent5>
      <a:accent6>
        <a:srgbClr val="FFFF00"/>
      </a:accent6>
      <a:hlink>
        <a:srgbClr val="36609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LBK POWERPOINT TEMPLATE - ALL DEPARTMENTS</Template>
  <TotalTime>1899</TotalTime>
  <Words>565</Words>
  <Application>Microsoft Office PowerPoint</Application>
  <PresentationFormat>On-screen Show (4:3)</PresentationFormat>
  <Paragraphs>146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LBK POWERPOINT TEMPLATE - ALL DEPARTMENTS</vt:lpstr>
      <vt:lpstr>Citizen tax oversight committee and infrastructure surtax</vt:lpstr>
      <vt:lpstr>Role of committee</vt:lpstr>
      <vt:lpstr>What is infrastructure tax?</vt:lpstr>
      <vt:lpstr>Permitted uses of funds</vt:lpstr>
      <vt:lpstr>Review of infrastructure surtax Phase III</vt:lpstr>
      <vt:lpstr>Exhibit F- 15 yr budget</vt:lpstr>
      <vt:lpstr>Revenue – phase III since inception</vt:lpstr>
      <vt:lpstr>Review of infrastructure surtax Phase III FY2013-14 budgeted projects</vt:lpstr>
      <vt:lpstr>Summary of audit results</vt:lpstr>
      <vt:lpstr>Town Process</vt:lpstr>
      <vt:lpstr>Review of infrastructure surtax Phase III FY2014-15 budgeted projects</vt:lpstr>
      <vt:lpstr>Review of infrastructure surtax Phase III</vt:lpstr>
    </vt:vector>
  </TitlesOfParts>
  <Company>Town of Longboat Key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MILLAGE DISCUSSION</dc:title>
  <dc:creator>PC.042</dc:creator>
  <cp:lastModifiedBy>ssmith</cp:lastModifiedBy>
  <cp:revision>178</cp:revision>
  <dcterms:created xsi:type="dcterms:W3CDTF">2012-06-29T14:21:03Z</dcterms:created>
  <dcterms:modified xsi:type="dcterms:W3CDTF">2015-04-23T15:44:06Z</dcterms:modified>
</cp:coreProperties>
</file>