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72" r:id="rId2"/>
  </p:sldIdLst>
  <p:sldSz cx="12192000" cy="6858000"/>
  <p:notesSz cx="147828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71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40556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374063" y="0"/>
            <a:ext cx="640556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2F0E7-F503-4A24-8962-10BD5BA52A6B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037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477963" y="4473575"/>
            <a:ext cx="11826875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640556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374063" y="8829675"/>
            <a:ext cx="640556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F8990-826E-44E3-BD06-BD8C49096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3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5F8990-826E-44E3-BD06-BD8C4909658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14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380233" y="2072462"/>
            <a:ext cx="7431532" cy="141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305557" y="3910736"/>
            <a:ext cx="7580884" cy="9950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1317" y="25907"/>
            <a:ext cx="12157822" cy="131064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0792" y="214706"/>
            <a:ext cx="9170415" cy="5600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05587" y="1569211"/>
            <a:ext cx="11380825" cy="43453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11/14/2023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9BA3C-5230-43F1-846A-ED7FF5BBD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0" y="253287"/>
            <a:ext cx="5218684" cy="560070"/>
          </a:xfrm>
        </p:spPr>
        <p:txBody>
          <a:bodyPr/>
          <a:lstStyle/>
          <a:p>
            <a:r>
              <a:rPr lang="en-US" dirty="0"/>
              <a:t>Town of Longboat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B9DF6-98CA-49E6-9F5D-ACCFB1DC7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2400" y="1335660"/>
            <a:ext cx="2971800" cy="5255285"/>
          </a:xfrm>
        </p:spPr>
        <p:txBody>
          <a:bodyPr/>
          <a:lstStyle/>
          <a:p>
            <a:r>
              <a:rPr lang="en-US" u="sng" dirty="0">
                <a:highlight>
                  <a:srgbClr val="00FFFF"/>
                </a:highlight>
              </a:rPr>
              <a:t>S</a:t>
            </a:r>
            <a:r>
              <a:rPr lang="en-US" dirty="0"/>
              <a:t>trengths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3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In person customer service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Higher median income, median age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Market value of island land and property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Engaged community with higher level of service expectations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Balanced approach to fiscal conservatism and needs-based funding.</a:t>
            </a:r>
            <a:endParaRPr lang="en-US" sz="850" b="0" dirty="0">
              <a:highlight>
                <a:srgbClr val="00FFFF"/>
              </a:highlight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Aesthetically Beautiful Island beach and bay community and atmosphere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Basic amenities, commercial and restaurants available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Town Charter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Strong reserve policy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Committed /competent leadership and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Effective Zoning, Building and Land Use principles in Town Code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Effective Beach Management Plan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Well maintained variety of parks and public spaces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Fiscally conservative and balanced approach to Town governance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Strong infrastructure maintenance and capital planning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Preservation of natural, education and cultural assets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Underground franchise electrical and broadband assets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Strong focus on customer care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Excellent working relationships and partnerships with other local, state and federal entities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Employee wages and benefits (2023)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Lean and nimble operations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Safe Community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Very strong real estate reinvestment/redevelopment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St. Regis coming on line in 2024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Short-term rental identification and violation enforcement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Agreements with Manatee County and City of Sarasota for potable water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Cohesive and experience Town Commission that works well with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Communicative and responsive staff who take ownership and work with urgency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561FDB9-E277-4C95-AF8D-719BBB639D21}"/>
              </a:ext>
            </a:extLst>
          </p:cNvPr>
          <p:cNvSpPr txBox="1">
            <a:spLocks/>
          </p:cNvSpPr>
          <p:nvPr/>
        </p:nvSpPr>
        <p:spPr>
          <a:xfrm>
            <a:off x="3294532" y="1335662"/>
            <a:ext cx="2667000" cy="47643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400" b="1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kern="0" dirty="0">
                <a:highlight>
                  <a:srgbClr val="00FFFF"/>
                </a:highlight>
              </a:rPr>
              <a:t>W</a:t>
            </a:r>
            <a:r>
              <a:rPr lang="en-US" kern="0" dirty="0"/>
              <a:t>eaknesses</a:t>
            </a:r>
          </a:p>
          <a:p>
            <a:endParaRPr lang="en-US" sz="84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dirty="0"/>
              <a:t>Two (2) Counties </a:t>
            </a:r>
            <a:r>
              <a:rPr lang="en-US" sz="840" b="0" i="1" dirty="0"/>
              <a:t>(can also be a strength)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dirty="0"/>
              <a:t>Peak Seasonal Traffic Congestion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dirty="0"/>
              <a:t>Insufficient safety crossings on GMD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dirty="0"/>
              <a:t>Challenge filling vacant Town positions with qualified talent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dirty="0"/>
              <a:t>Single or limited staff in key positions --Bench Strength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dirty="0"/>
              <a:t>Limited Healthcare options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dirty="0"/>
              <a:t>Limited Restaurant Selection </a:t>
            </a:r>
            <a:r>
              <a:rPr lang="en-US" sz="840" b="0" i="1" dirty="0"/>
              <a:t>(this is better now)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dirty="0"/>
              <a:t>Single Transit/ Mobility-On-Demand system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Single, fixed Florida Department of Transportation (“FDOT”) roadway to enter/exit island.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Four (4) bridges to access to and from mainland – 2 north and 2 south.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Single wastewater line serving whole island under Sarasota Bay to mainland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Gulf of Mexico (Gulf Coast Region) susceptible to red tide (affects quality of life, market values, property sales,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Beach Nourishment Management is expensive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Operational capacity limits for larger or high volume work 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Defined pension system still desired by some local, regional applicants.</a:t>
            </a:r>
            <a:endParaRPr lang="en-US" sz="840" b="0" strike="sngStrike" kern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Affordable Housing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Limited promotional / advancement employment opportunities for Town staff</a:t>
            </a:r>
            <a:endParaRPr lang="en-US" sz="840" b="0" strike="sngStrike" kern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Lack of access to re-use water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Inability to obtain homeowners insurance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Significant number of low lying structures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Difficult to redevelop aging multi-family properties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Sea level rise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40" b="0" kern="0" dirty="0"/>
              <a:t>Communication of non-emergency calls to 911</a:t>
            </a:r>
            <a:endParaRPr lang="en-US" sz="840" kern="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852479D-94B5-4A1A-9995-1A17F2B45C88}"/>
              </a:ext>
            </a:extLst>
          </p:cNvPr>
          <p:cNvSpPr txBox="1">
            <a:spLocks/>
          </p:cNvSpPr>
          <p:nvPr/>
        </p:nvSpPr>
        <p:spPr>
          <a:xfrm>
            <a:off x="6261846" y="1335662"/>
            <a:ext cx="2805952" cy="56553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400" b="1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kern="0" dirty="0">
                <a:highlight>
                  <a:srgbClr val="00FFFF"/>
                </a:highlight>
              </a:rPr>
              <a:t>O</a:t>
            </a:r>
            <a:r>
              <a:rPr lang="en-US" kern="0" dirty="0"/>
              <a:t>pportunities</a:t>
            </a:r>
          </a:p>
          <a:p>
            <a:endParaRPr lang="en-US" sz="3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Educate Public on resiliency and sustainability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Town Center Outdoor Venue/Pavilion and Library Community Gathering space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North End Community Center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Staff continuing education and certification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Succession planning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Partnerships, grants, and other external funding and project support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Alternative transportation modes (Water taxi, </a:t>
            </a:r>
            <a:r>
              <a:rPr lang="en-US" sz="850" b="0" kern="0" dirty="0" err="1"/>
              <a:t>etc</a:t>
            </a:r>
            <a:r>
              <a:rPr lang="en-US" sz="850" b="0" kern="0" dirty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Town employee events and workforce engagement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Community events.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Ability to provide quality service and manage expectations.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Stronger support/service contracts and partner relationships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Enhance a culture of cross-training, skill training and development.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Develop/sustain a culture of innovation and good judgement.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Hiring quality, multi-skilled staff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Develop and finalize Town Canal Navigation Maintenance Program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Enhance fiscal planning and judgment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Transparency and proactive fact-based 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More Restaurants / Services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Collaboration with other organizations regarding Bay water quality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Improve signage at island entrances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Improve GMD as a complete street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Smart City Technology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Strengthen flooding / sea level rise regulations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Leadership in sustainability and carbon reduction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AI service enhancements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Improve strategic planning process &amp; data driven service delivery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Drones to capture information and photos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Email distribution lists for better communication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Educate public re: elevating vs making improvements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900" b="0" kern="0" dirty="0">
              <a:solidFill>
                <a:srgbClr val="FF0000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0ED6FC0-1898-4A70-9FD3-97A6C217C332}"/>
              </a:ext>
            </a:extLst>
          </p:cNvPr>
          <p:cNvSpPr txBox="1">
            <a:spLocks/>
          </p:cNvSpPr>
          <p:nvPr/>
        </p:nvSpPr>
        <p:spPr>
          <a:xfrm>
            <a:off x="9157448" y="1335662"/>
            <a:ext cx="2805952" cy="4608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400" b="1" i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u="sng" kern="0" dirty="0">
                <a:highlight>
                  <a:srgbClr val="00FFFF"/>
                </a:highlight>
              </a:rPr>
              <a:t>T</a:t>
            </a:r>
            <a:r>
              <a:rPr lang="en-US" kern="0" dirty="0"/>
              <a:t>hreats</a:t>
            </a:r>
          </a:p>
          <a:p>
            <a:endParaRPr lang="en-US" sz="300" b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Sea Level Rise, storm impacts and impacts to local economy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Economy, inflation, and interest rates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Rising operational costs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Rising Insurance costs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Nuisance and Impactful Flooding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Peak Seasonal Traffic Congestion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kern="0" dirty="0"/>
              <a:t>Gulf of Mexico (Gulf Coast Region) susceptible to red tide (affects quality of life, market values, property sales,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Distance to Hospital and Medical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Cyber-security and  IT systems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Noise by powered vehicles and equipment</a:t>
            </a:r>
            <a:endParaRPr lang="en-US" sz="850" kern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Media manipulation and extreme advocacy groups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Beach Erosion (currently managed)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Florida subject to hurricanes, heat and weather/climate related phenomena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Dependence on off-island sources of water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Sewage treatment spills and waste disposal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Threat of battery fires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Private property insurance leaving the state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Increased demand and cost of sand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Future pandemics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Lack of water / draught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High impact of regional development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Distance to medical facilities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50" b="0" dirty="0"/>
              <a:t>Changes in state legislation and home </a:t>
            </a:r>
            <a:r>
              <a:rPr lang="en-US" sz="850" b="0"/>
              <a:t>rule (pre-emptions)</a:t>
            </a:r>
            <a:endParaRPr lang="en-US" sz="850" b="0" dirty="0"/>
          </a:p>
          <a:p>
            <a:r>
              <a:rPr lang="en-US" sz="1050" b="0" dirty="0"/>
              <a:t> </a:t>
            </a:r>
            <a:endParaRPr lang="en-US" sz="1200" kern="0" dirty="0"/>
          </a:p>
          <a:p>
            <a:endParaRPr lang="en-US" sz="1200" kern="0" dirty="0"/>
          </a:p>
          <a:p>
            <a:endParaRPr lang="en-US" sz="1200" kern="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9E6E11-ACD3-4A2D-B7DB-7A246DAF76CD}"/>
              </a:ext>
            </a:extLst>
          </p:cNvPr>
          <p:cNvSpPr txBox="1"/>
          <p:nvPr/>
        </p:nvSpPr>
        <p:spPr>
          <a:xfrm>
            <a:off x="10851776" y="6490919"/>
            <a:ext cx="11116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Updated 11.14.23</a:t>
            </a:r>
          </a:p>
        </p:txBody>
      </p:sp>
    </p:spTree>
    <p:extLst>
      <p:ext uri="{BB962C8B-B14F-4D97-AF65-F5344CB8AC3E}">
        <p14:creationId xmlns:p14="http://schemas.microsoft.com/office/powerpoint/2010/main" val="1879964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916</TotalTime>
  <Words>748</Words>
  <Application>Microsoft Office PowerPoint</Application>
  <PresentationFormat>Widescreen</PresentationFormat>
  <Paragraphs>115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Town of Longboat Key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Carolyn Brown</dc:creator>
  <cp:lastModifiedBy>Carolyn Brown</cp:lastModifiedBy>
  <cp:revision>99</cp:revision>
  <cp:lastPrinted>2023-08-17T19:38:19Z</cp:lastPrinted>
  <dcterms:created xsi:type="dcterms:W3CDTF">2022-09-14T12:06:41Z</dcterms:created>
  <dcterms:modified xsi:type="dcterms:W3CDTF">2023-11-14T12:42:51Z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2022-09-13T00:00:00Z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2022-09-14T00:00:00Z</vt:filetime>
  </property>
</Properties>
</file>