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256" r:id="rId5"/>
    <p:sldId id="364" r:id="rId6"/>
    <p:sldId id="365" r:id="rId7"/>
    <p:sldId id="366" r:id="rId8"/>
    <p:sldId id="327" r:id="rId9"/>
    <p:sldId id="328" r:id="rId10"/>
    <p:sldId id="329" r:id="rId11"/>
    <p:sldId id="330" r:id="rId12"/>
    <p:sldId id="331" r:id="rId13"/>
    <p:sldId id="287" r:id="rId14"/>
    <p:sldId id="360" r:id="rId15"/>
    <p:sldId id="332" r:id="rId16"/>
    <p:sldId id="333" r:id="rId17"/>
    <p:sldId id="336" r:id="rId18"/>
    <p:sldId id="338" r:id="rId19"/>
    <p:sldId id="335" r:id="rId20"/>
    <p:sldId id="339" r:id="rId21"/>
    <p:sldId id="342" r:id="rId22"/>
    <p:sldId id="345" r:id="rId23"/>
    <p:sldId id="285" r:id="rId24"/>
    <p:sldId id="347" r:id="rId25"/>
    <p:sldId id="349" r:id="rId26"/>
    <p:sldId id="350" r:id="rId27"/>
    <p:sldId id="352" r:id="rId28"/>
    <p:sldId id="353" r:id="rId29"/>
    <p:sldId id="355" r:id="rId30"/>
    <p:sldId id="354" r:id="rId31"/>
    <p:sldId id="361" r:id="rId32"/>
    <p:sldId id="356" r:id="rId33"/>
    <p:sldId id="362" r:id="rId34"/>
    <p:sldId id="357" r:id="rId35"/>
    <p:sldId id="346" r:id="rId36"/>
    <p:sldId id="344" r:id="rId37"/>
    <p:sldId id="334" r:id="rId38"/>
    <p:sldId id="337" r:id="rId39"/>
    <p:sldId id="363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6B211C-82D9-896D-EA28-9E06E823AB21}" name="Shelby Riffey" initials="SR" userId="S::sriffey@firstlinecoastal.com::aa388a22-db93-4786-8bec-51659638da39" providerId="AD"/>
  <p188:author id="{2417EC3A-6980-A59C-5B57-E1CF4B477330}" name="Mark Stroik" initials="MS" userId="S::mstroik@firstlinecoastal.com::0cd2e3f5-90f5-4e3b-bf70-416d3c2a9f4f" providerId="AD"/>
  <p188:author id="{B2B39BAA-26F4-8635-A994-539DDA419BC5}" name="Jacob Pierson" initials="JP" userId="S::jpierson@firstlinecoastal.com::fed472b0-7de2-40a4-a856-d86c91ac42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66"/>
    <a:srgbClr val="21E3E3"/>
    <a:srgbClr val="00FF00"/>
    <a:srgbClr val="CC00FF"/>
    <a:srgbClr val="00CCFF"/>
    <a:srgbClr val="FF66CC"/>
    <a:srgbClr val="FF9933"/>
    <a:srgbClr val="CC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2010" autoAdjust="0"/>
  </p:normalViewPr>
  <p:slideViewPr>
    <p:cSldViewPr snapToGrid="0">
      <p:cViewPr varScale="1">
        <p:scale>
          <a:sx n="104" d="100"/>
          <a:sy n="104" d="100"/>
        </p:scale>
        <p:origin x="79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 Source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59-40E4-B552-9976D61EAD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59-40E4-B552-9976D61EAD2A}"/>
              </c:ext>
            </c:extLst>
          </c:dPt>
          <c:cat>
            <c:strRef>
              <c:f>Sheet1!$A$2:$A$3</c:f>
              <c:strCache>
                <c:ptCount val="2"/>
                <c:pt idx="0">
                  <c:v>Ad Valorem (General &amp; 50% Shared)</c:v>
                </c:pt>
                <c:pt idx="1">
                  <c:v>Non-Ad Valorem (Direct &amp; 50% Shared)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0.61839999999999995</c:v>
                </c:pt>
                <c:pt idx="1">
                  <c:v>0.38159999999999999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3F-425A-8ACA-588BE0441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Millage Rate Funding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Millage Rate Benefit Funding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B7-46A6-AED8-1AF0BA6DA96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B7-46A6-AED8-1AF0BA6DA96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Benefit</c:v>
                </c:pt>
                <c:pt idx="1">
                  <c:v>Shared Benefit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0.8132087997741323</c:v>
                </c:pt>
                <c:pt idx="1">
                  <c:v>0.18679120022586773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B7-46A6-AED8-1AF0BA6DA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 Source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CE-47AB-B808-122CFD9622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CE-47AB-B808-122CFD96227B}"/>
              </c:ext>
            </c:extLst>
          </c:dPt>
          <c:cat>
            <c:strRef>
              <c:f>Sheet1!$A$2:$A$3</c:f>
              <c:strCache>
                <c:ptCount val="2"/>
                <c:pt idx="0">
                  <c:v>Ad Valorem (General &amp; 50% Shared)</c:v>
                </c:pt>
                <c:pt idx="1">
                  <c:v>Non-Ad Valorem (Direct &amp; 50% Shared)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0.61839999999999995</c:v>
                </c:pt>
                <c:pt idx="1">
                  <c:v>0.38159999999999999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3F-425A-8ACA-588BE0441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B2221F-B8A5-4B96-BC95-2B7EC7E60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AB482-E73C-43FA-86B9-EB1FB28E3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D837EAEE-AD91-41D9-8FEE-3B37CC3E6FD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EDE1-C512-4F35-A034-452D77690A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2E24-C652-47DC-A740-E4119AE5B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4710472E-B61F-492F-B87B-31C360B04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6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E1876-EE10-42DB-80AB-39ADF3F1D3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C4D76-40A9-47EA-8F3A-B9238AEB3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5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2505-888E-F36B-ABB9-96BD63AC0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44DA3-BAE8-118B-7CBA-684C9734B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9C78D4-4A8F-A302-C643-17C62CA3B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9D913-147D-4640-2ECF-9D4C913EF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7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B483E-8E8E-A9E6-5CB0-69AC0FB24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EC1450-20D7-987B-5BE0-056B990FF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C5875B-FBE3-3A25-E714-A655A14FA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7D2D-D6A8-FBE0-CBB2-5524AB55ED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0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DA30-FD27-7F92-1EE9-2129F5CD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1482F-B95D-0F0A-B428-9109CEDB6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EEF65-038D-AE17-AD37-C6A6F1392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BB06D-7BCA-B7BF-6A00-5E4873785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331B8-D124-6FED-7D58-DB5DD498A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EBE8D-A75A-5CC6-546B-D0B4325C7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CF553-A386-001E-8B01-D76EA2CAB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469C1-4C17-92B8-664E-C238E21E4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9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0B00-856A-BCC7-AA04-262795FC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13BBC-F4E9-0A7F-F343-544AB475B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6861D-7479-98B6-36CE-74A4F5A9E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4A67A-6540-2E45-5A80-903241EBB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17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7D241-A386-8099-4643-BA5C57CF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63B242-1029-DBDB-B848-526B3D6FB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240354-68ED-E8C9-5F9C-46B609652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47DAF-497B-E7E1-5385-7E07B799D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69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E762F-405E-7A9C-B541-4B6FF5455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5C51A0-95DB-B0F4-8B52-3F86C4291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F8F2BB-5AEE-80B7-15C4-72A6067BB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5F619-A1F4-88AC-F4DD-39A16CFDA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4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6B0CB-E901-B001-1043-6CE634CA3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43A21-E350-610C-F6AD-792D84DD8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2D868-21BF-1CE5-D7D0-87E9C16C0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5E131-3C08-50E4-24E0-2CC75C161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72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2542-8FAD-F45C-1BB8-20A9F4DD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A6A8B-4549-C67D-145E-ECF9BF012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88CA8-44EC-92AE-C59E-3C9B4E35B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D5C4C-568F-C245-0427-694EF3463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24DC-EAD6-B233-9C25-6751D8A5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296C8B-A92D-5F49-5845-A8B6EB8BF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A18DA-4504-7C54-9131-A91CC2A7B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F156F-C63B-F826-821C-E150509896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BF54B-3DC7-976A-9782-9D17555F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4E89D-0AFB-E121-4072-6BE75D9F1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E6432-C0C3-89D4-9548-5EDC267C2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68FE3-625E-3D5B-1423-E39C1731E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4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5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0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4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4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8EF62-F862-145B-7CF5-571570E30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1B6E6-2E7C-D201-3CC8-11F078165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8AADC-B6CC-078B-F9CF-60717B98B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CBFB4-3FA4-B6A3-5D73-91123E196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9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EA5D2-9B45-4D45-4230-6F63B312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5A85B-EAF3-5F05-E6AD-AAEB24799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AD7A9-F0F0-FE75-DB81-C612BBEEC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438F9-D0B8-F70F-9CBE-7E299C4EC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9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1EFD-1945-77AC-0774-CA96B05B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19D31-57A1-2610-77FC-C3A8610B2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29BD0-6D22-EBD2-6FC4-04B7D1D4B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282B9-35FB-D448-E2B3-1821B0B40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C4D76-40A9-47EA-8F3A-B9238AEB38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9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C7FC0-2ACD-4734-BF16-474E51C21A8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6796C-F1D6-4041-86CF-AF7B3C95851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307B-8833-4B4D-B36B-1AB7D698D736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BCBC-C5E6-439C-8891-14F3A7E57C0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EE88-9ABF-4EE6-AFD9-0D687597AC60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5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79FB-7B5F-412E-AD27-E2ADF4168A9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855F5-FA04-4764-BBC5-84575135BA1E}" type="datetime1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FF39-F671-4F0B-91EB-2DB9111B7736}" type="datetime1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2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1EBF-72CE-4DB9-AA35-A16B305D064E}" type="datetime1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43CF-EE9D-4E64-8E8A-D342183F7D64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4A61-1BA2-4DD9-97E4-A2A6CB857D69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C646-A5FF-4E88-B59E-8A14F9B0E781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8A56A3-061F-4CC8-B7FC-5AB57A1A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16001"/>
            <a:ext cx="9144000" cy="24163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Canal Navigation Maintenance Program Update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11CD27-CFAD-428E-B45B-883DB4BB3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057"/>
            <a:ext cx="9144000" cy="129396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Town Commission Workshop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November 12, 2024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7D581-A07B-441E-97FF-15B7B1C2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5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0A88-19D0-4695-80D3-5547161A7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Order of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D7E8-0781-4D80-A5E4-897FCDC93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25" y="1768475"/>
            <a:ext cx="6353175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Waterway Maintenance Program</a:t>
            </a:r>
          </a:p>
          <a:p>
            <a:pPr lvl="1"/>
            <a:r>
              <a:rPr lang="en-US" dirty="0"/>
              <a:t>Work allocation review</a:t>
            </a:r>
          </a:p>
          <a:p>
            <a:pPr lvl="1"/>
            <a:r>
              <a:rPr lang="en-US" dirty="0"/>
              <a:t>Subaqueous pipeline install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b="1" i="1" dirty="0"/>
              <a:t>Pause for discussion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u="sng" dirty="0"/>
              <a:t>Assessment Program Methodology</a:t>
            </a:r>
          </a:p>
          <a:p>
            <a:pPr lvl="1"/>
            <a:r>
              <a:rPr lang="en-US" dirty="0"/>
              <a:t>Assessment program framework</a:t>
            </a:r>
          </a:p>
          <a:p>
            <a:pPr lvl="1"/>
            <a:r>
              <a:rPr lang="en-US" dirty="0"/>
              <a:t>Example Scenarios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8E34C-2C1F-4408-87F3-781C2E0C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E7138-BFD5-4907-9714-2C160C988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622" y="1494983"/>
            <a:ext cx="4683087" cy="49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5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50D6-4159-E550-062B-B86297270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892ED-FB29-C8AD-68C4-5D28536B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ABCAFE-9C13-82ED-B446-C9AB92149EA1}"/>
              </a:ext>
            </a:extLst>
          </p:cNvPr>
          <p:cNvSpPr txBox="1">
            <a:spLocks/>
          </p:cNvSpPr>
          <p:nvPr/>
        </p:nvSpPr>
        <p:spPr>
          <a:xfrm>
            <a:off x="2537064" y="2784724"/>
            <a:ext cx="7117871" cy="83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</a:rPr>
              <a:t>Waterway Maintenance Program</a:t>
            </a:r>
          </a:p>
        </p:txBody>
      </p:sp>
    </p:spTree>
    <p:extLst>
      <p:ext uri="{BB962C8B-B14F-4D97-AF65-F5344CB8AC3E}">
        <p14:creationId xmlns:p14="http://schemas.microsoft.com/office/powerpoint/2010/main" val="69013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A5911-6724-D2DF-20A6-F86B01DE8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E890-E140-F459-6D3F-3671FB4C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Program Statistics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D2269CA-1F54-E052-6EE9-5E5986A61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074302"/>
              </p:ext>
            </p:extLst>
          </p:nvPr>
        </p:nvGraphicFramePr>
        <p:xfrm>
          <a:off x="5781853" y="1448951"/>
          <a:ext cx="5571946" cy="14313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85973">
                  <a:extLst>
                    <a:ext uri="{9D8B030D-6E8A-4147-A177-3AD203B41FA5}">
                      <a16:colId xmlns:a16="http://schemas.microsoft.com/office/drawing/2014/main" val="4008169039"/>
                    </a:ext>
                  </a:extLst>
                </a:gridCol>
                <a:gridCol w="2785973">
                  <a:extLst>
                    <a:ext uri="{9D8B030D-6E8A-4147-A177-3AD203B41FA5}">
                      <a16:colId xmlns:a16="http://schemas.microsoft.com/office/drawing/2014/main" val="3520452916"/>
                    </a:ext>
                  </a:extLst>
                </a:gridCol>
              </a:tblGrid>
              <a:tr h="7819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available volume </a:t>
                      </a:r>
                      <a:r>
                        <a:rPr lang="en-US" sz="1400" dirty="0"/>
                        <a:t>(before cost saving measures)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62,000 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250273"/>
                  </a:ext>
                </a:extLst>
              </a:tr>
              <a:tr h="6493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 Volume </a:t>
                      </a:r>
                    </a:p>
                    <a:p>
                      <a:pPr algn="ctr"/>
                      <a:r>
                        <a:rPr lang="en-US" sz="1400" dirty="0"/>
                        <a:t>(current maintenance plan)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40,000 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216695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CE168-9C47-12C7-69EC-955D57F4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30D6E2E-036C-4821-97EF-757838BE02A9}"/>
              </a:ext>
            </a:extLst>
          </p:cNvPr>
          <p:cNvSpPr>
            <a:spLocks noGrp="1"/>
          </p:cNvSpPr>
          <p:nvPr/>
        </p:nvSpPr>
        <p:spPr>
          <a:xfrm>
            <a:off x="448962" y="1502008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Existing island wide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7AF84-A2AA-4687-91CE-6013F581F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339414"/>
            <a:ext cx="4373043" cy="36576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62F088-21F0-7A67-B660-52BF2E161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5504691"/>
              </p:ext>
            </p:extLst>
          </p:nvPr>
        </p:nvGraphicFramePr>
        <p:xfrm>
          <a:off x="6881277" y="3194086"/>
          <a:ext cx="3458645" cy="3527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917">
                  <a:extLst>
                    <a:ext uri="{9D8B030D-6E8A-4147-A177-3AD203B41FA5}">
                      <a16:colId xmlns:a16="http://schemas.microsoft.com/office/drawing/2014/main" val="4001270834"/>
                    </a:ext>
                  </a:extLst>
                </a:gridCol>
                <a:gridCol w="1524728">
                  <a:extLst>
                    <a:ext uri="{9D8B030D-6E8A-4147-A177-3AD203B41FA5}">
                      <a16:colId xmlns:a16="http://schemas.microsoft.com/office/drawing/2014/main" val="2003860865"/>
                    </a:ext>
                  </a:extLst>
                </a:gridCol>
              </a:tblGrid>
              <a:tr h="44199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Category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Advanced Update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04844143"/>
                  </a:ext>
                </a:extLst>
              </a:tr>
              <a:tr h="259997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Dredging Cost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$ 3,680,000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95509856"/>
                  </a:ext>
                </a:extLst>
              </a:tr>
              <a:tr h="441995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Permit, Design, Management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    900,000 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435556"/>
                  </a:ext>
                </a:extLst>
              </a:tr>
              <a:tr h="326989"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2025 Dredging Cost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$ 4,580,000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210819"/>
                  </a:ext>
                </a:extLst>
              </a:tr>
              <a:tr h="259997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Mitigation Cost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  3,600,000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546469"/>
                  </a:ext>
                </a:extLst>
              </a:tr>
              <a:tr h="259997">
                <a:tc>
                  <a:txBody>
                    <a:bodyPr/>
                    <a:lstStyle/>
                    <a:p>
                      <a:pPr algn="r"/>
                      <a:r>
                        <a:rPr lang="en-US" sz="1400"/>
                        <a:t>Adjustment for 2028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  1,070,000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525332"/>
                  </a:ext>
                </a:extLst>
              </a:tr>
              <a:tr h="623993"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Initial Construction Estimated Cost (2028)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  9,250,000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508259"/>
                  </a:ext>
                </a:extLst>
              </a:tr>
              <a:tr h="441995"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Annual Operations and Maintenance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$ 450,000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79039"/>
                  </a:ext>
                </a:extLst>
              </a:tr>
            </a:tbl>
          </a:graphicData>
        </a:graphic>
      </p:graphicFrame>
      <p:pic>
        <p:nvPicPr>
          <p:cNvPr id="8" name="Picture 2" descr="black white outline single brown pear clipart">
            <a:extLst>
              <a:ext uri="{FF2B5EF4-FFF2-40B4-BE49-F238E27FC236}">
                <a16:creationId xmlns:a16="http://schemas.microsoft.com/office/drawing/2014/main" id="{BBD44D41-6CD1-2BFC-07E5-2DDA4300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1807" y="1576015"/>
            <a:ext cx="362216" cy="5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ar fruit in a linear style. Colorful vector decorative element, drawn by  hand Stock Vector Image &amp; Art - Alamy">
            <a:extLst>
              <a:ext uri="{FF2B5EF4-FFF2-40B4-BE49-F238E27FC236}">
                <a16:creationId xmlns:a16="http://schemas.microsoft.com/office/drawing/2014/main" id="{D0275B35-D5DA-47B0-E5D8-B555C43E7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0"/>
          <a:stretch/>
        </p:blipFill>
        <p:spPr bwMode="auto">
          <a:xfrm>
            <a:off x="11353799" y="2234233"/>
            <a:ext cx="538052" cy="50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4B7E-FC1D-52AE-CE09-D8674963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993B-5F52-B52B-3A06-1472BAF35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General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E0B35-5BC1-045E-2C6F-F5F5844B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87E210-7647-23FE-B151-D1A3B8DB8E41}"/>
              </a:ext>
            </a:extLst>
          </p:cNvPr>
          <p:cNvSpPr txBox="1">
            <a:spLocks/>
          </p:cNvSpPr>
          <p:nvPr/>
        </p:nvSpPr>
        <p:spPr>
          <a:xfrm>
            <a:off x="685309" y="1524026"/>
            <a:ext cx="10345132" cy="518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Communal Access Waterways - </a:t>
            </a:r>
            <a:r>
              <a:rPr lang="en-US" dirty="0">
                <a:solidFill>
                  <a:srgbClr val="FF0000"/>
                </a:solidFill>
              </a:rPr>
              <a:t>General Benefit</a:t>
            </a:r>
          </a:p>
          <a:p>
            <a:pPr lvl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CB7787-2488-1A88-7AD9-E10B9B8D0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3" y="3951285"/>
            <a:ext cx="11697714" cy="241574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4098C7-1384-810B-FC7B-5F8D7B8F2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57282"/>
              </p:ext>
            </p:extLst>
          </p:nvPr>
        </p:nvGraphicFramePr>
        <p:xfrm>
          <a:off x="3259422" y="2184476"/>
          <a:ext cx="5351178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75589">
                  <a:extLst>
                    <a:ext uri="{9D8B030D-6E8A-4147-A177-3AD203B41FA5}">
                      <a16:colId xmlns:a16="http://schemas.microsoft.com/office/drawing/2014/main" val="4264045483"/>
                    </a:ext>
                  </a:extLst>
                </a:gridCol>
                <a:gridCol w="2675589">
                  <a:extLst>
                    <a:ext uri="{9D8B030D-6E8A-4147-A177-3AD203B41FA5}">
                      <a16:colId xmlns:a16="http://schemas.microsoft.com/office/drawing/2014/main" val="41778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Waterways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3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Volume to Dredge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5,600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4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Valorem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84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7382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67DD81-443D-30E7-D67B-A05137203110}"/>
              </a:ext>
            </a:extLst>
          </p:cNvPr>
          <p:cNvSpPr txBox="1"/>
          <p:nvPr/>
        </p:nvSpPr>
        <p:spPr>
          <a:xfrm>
            <a:off x="342900" y="6376848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Similar to WCIND millage found on all tax bills</a:t>
            </a:r>
          </a:p>
        </p:txBody>
      </p:sp>
    </p:spTree>
    <p:extLst>
      <p:ext uri="{BB962C8B-B14F-4D97-AF65-F5344CB8AC3E}">
        <p14:creationId xmlns:p14="http://schemas.microsoft.com/office/powerpoint/2010/main" val="367153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8B81F-3556-A506-7C6B-AB9C4FD7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DD80-2214-AA2B-C7D5-DDFA2009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Direct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86D1D-D92A-030B-8B69-38E6B486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14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8438BE-9109-09EC-626B-D3B1BC3A88B9}"/>
              </a:ext>
            </a:extLst>
          </p:cNvPr>
          <p:cNvSpPr txBox="1">
            <a:spLocks/>
          </p:cNvSpPr>
          <p:nvPr/>
        </p:nvSpPr>
        <p:spPr>
          <a:xfrm>
            <a:off x="923434" y="1470330"/>
            <a:ext cx="10822364" cy="96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Local Canal – </a:t>
            </a:r>
            <a:r>
              <a:rPr lang="en-US" sz="2800" dirty="0">
                <a:solidFill>
                  <a:srgbClr val="0000FF"/>
                </a:solidFill>
              </a:rPr>
              <a:t>Direct Benefit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EF766-6D11-9B59-58D5-A6C07BD0B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1" y="4345225"/>
            <a:ext cx="11491956" cy="184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0A063-1351-C610-BC98-195385690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05" y="4277012"/>
            <a:ext cx="11636748" cy="202709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742776-9977-C19E-6DCE-DDD28BD6A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40724"/>
              </p:ext>
            </p:extLst>
          </p:nvPr>
        </p:nvGraphicFramePr>
        <p:xfrm>
          <a:off x="2569872" y="2409729"/>
          <a:ext cx="770760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0278">
                  <a:extLst>
                    <a:ext uri="{9D8B030D-6E8A-4147-A177-3AD203B41FA5}">
                      <a16:colId xmlns:a16="http://schemas.microsoft.com/office/drawing/2014/main" val="4264045483"/>
                    </a:ext>
                  </a:extLst>
                </a:gridCol>
                <a:gridCol w="5267326">
                  <a:extLst>
                    <a:ext uri="{9D8B030D-6E8A-4147-A177-3AD203B41FA5}">
                      <a16:colId xmlns:a16="http://schemas.microsoft.com/office/drawing/2014/main" val="41778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Waterways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3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Volume to Dredge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17,000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4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 Ad Valorem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84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Abutting properties inside given group (1-6)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738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5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D6FF5-8EEB-9BFA-D12B-BC52CE64A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68D57-BFC6-6FC3-C4E5-B0191CCE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Shared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BAC15-6446-C8D3-7F01-85BFC8D9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FC93E5A-19F8-E0B1-002A-65B00E0F4D56}"/>
              </a:ext>
            </a:extLst>
          </p:cNvPr>
          <p:cNvSpPr txBox="1">
            <a:spLocks/>
          </p:cNvSpPr>
          <p:nvPr/>
        </p:nvSpPr>
        <p:spPr>
          <a:xfrm>
            <a:off x="847281" y="1349186"/>
            <a:ext cx="10992439" cy="762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Canal 32P – Bay Isles perimeter canal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2A869-0F19-681B-1DC3-00D64B8E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929" y="2317504"/>
            <a:ext cx="8287529" cy="41213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5AC0B5-962B-39DC-9C2C-F1C45078C0D5}"/>
              </a:ext>
            </a:extLst>
          </p:cNvPr>
          <p:cNvGrpSpPr/>
          <p:nvPr/>
        </p:nvGrpSpPr>
        <p:grpSpPr>
          <a:xfrm>
            <a:off x="359542" y="1952127"/>
            <a:ext cx="2902582" cy="2284473"/>
            <a:chOff x="352280" y="1722957"/>
            <a:chExt cx="2902582" cy="22844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69AE43-7E7D-B4C7-8F0D-E36FD8BF2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280" y="1722957"/>
              <a:ext cx="2902582" cy="2284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B361B6-60D0-959B-DA6F-540277C68D8B}"/>
                </a:ext>
              </a:extLst>
            </p:cNvPr>
            <p:cNvSpPr/>
            <p:nvPr/>
          </p:nvSpPr>
          <p:spPr>
            <a:xfrm>
              <a:off x="1828800" y="2592371"/>
              <a:ext cx="358219" cy="3393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9904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DFCBE-ED80-2D85-460B-1C1BC9A2C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084B6-ED0B-0906-2803-710FF664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Shared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175F2-40E2-6A3C-E784-DF4D6BC5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16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6FB989-CBE1-2CFB-2A14-7D0F397417E0}"/>
              </a:ext>
            </a:extLst>
          </p:cNvPr>
          <p:cNvSpPr txBox="1">
            <a:spLocks/>
          </p:cNvSpPr>
          <p:nvPr/>
        </p:nvSpPr>
        <p:spPr>
          <a:xfrm>
            <a:off x="923434" y="1470331"/>
            <a:ext cx="11086314" cy="56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Mixed Use – </a:t>
            </a:r>
            <a:r>
              <a:rPr lang="en-US" dirty="0">
                <a:solidFill>
                  <a:srgbClr val="00CC66"/>
                </a:solidFill>
              </a:rPr>
              <a:t>Shared Benefit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9E3E70-EA60-924B-F383-CCE33CDC5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3"/>
          <a:stretch/>
        </p:blipFill>
        <p:spPr>
          <a:xfrm>
            <a:off x="418608" y="4187108"/>
            <a:ext cx="11354784" cy="216924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AE7F79-D213-317E-D651-265089FCD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661047"/>
              </p:ext>
            </p:extLst>
          </p:nvPr>
        </p:nvGraphicFramePr>
        <p:xfrm>
          <a:off x="923434" y="2390724"/>
          <a:ext cx="10348150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24589">
                  <a:extLst>
                    <a:ext uri="{9D8B030D-6E8A-4147-A177-3AD203B41FA5}">
                      <a16:colId xmlns:a16="http://schemas.microsoft.com/office/drawing/2014/main" val="4264045483"/>
                    </a:ext>
                  </a:extLst>
                </a:gridCol>
                <a:gridCol w="7823561">
                  <a:extLst>
                    <a:ext uri="{9D8B030D-6E8A-4147-A177-3AD203B41FA5}">
                      <a16:colId xmlns:a16="http://schemas.microsoft.com/office/drawing/2014/main" val="41778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Waterways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3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Volume to Dredge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15,000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4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Shared Assessment:  Ad Valorem &amp; Non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084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Funding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 Valorem – All Residents / Non Ad Valorem – Groups 1-6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738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011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F296-1745-BFED-CC02-B058EF1B9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7091E-01C2-EE43-CE50-A3F83C7B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Subaqueous Pipeline Install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03E4-3FAB-690F-DBEE-BA5703B4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7A1BF0-97FD-632C-B04B-02293614C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206" y="1351889"/>
            <a:ext cx="5939327" cy="38430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28E22-A7C0-02E2-3BDF-4CFFD2226644}"/>
              </a:ext>
            </a:extLst>
          </p:cNvPr>
          <p:cNvSpPr txBox="1"/>
          <p:nvPr/>
        </p:nvSpPr>
        <p:spPr>
          <a:xfrm>
            <a:off x="6316635" y="5408344"/>
            <a:ext cx="512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Ready for Fill: May – Aug 2025</a:t>
            </a:r>
          </a:p>
          <a:p>
            <a:endParaRPr lang="en-US" sz="2000" dirty="0"/>
          </a:p>
          <a:p>
            <a:r>
              <a:rPr lang="en-US" sz="2000" dirty="0"/>
              <a:t>Completion Target: Jan – Aug 2026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A0308D1-1049-EC8C-7FDC-CA69756A6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247272"/>
              </p:ext>
            </p:extLst>
          </p:nvPr>
        </p:nvGraphicFramePr>
        <p:xfrm>
          <a:off x="663212" y="1646940"/>
          <a:ext cx="485775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6">
                  <a:extLst>
                    <a:ext uri="{9D8B030D-6E8A-4147-A177-3AD203B41FA5}">
                      <a16:colId xmlns:a16="http://schemas.microsoft.com/office/drawing/2014/main" val="883488050"/>
                    </a:ext>
                  </a:extLst>
                </a:gridCol>
                <a:gridCol w="2428876">
                  <a:extLst>
                    <a:ext uri="{9D8B030D-6E8A-4147-A177-3AD203B41FA5}">
                      <a16:colId xmlns:a16="http://schemas.microsoft.com/office/drawing/2014/main" val="422781587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Theoretical Cost to Obtain Fill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$ 20 /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Trucking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$ 40 / CY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688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Barge &amp; Place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$ 35 / 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85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Unit Cost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$ 95 / CY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50510513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88AA8-5CBA-5788-872C-6B98C55E8510}"/>
              </a:ext>
            </a:extLst>
          </p:cNvPr>
          <p:cNvGrpSpPr/>
          <p:nvPr/>
        </p:nvGrpSpPr>
        <p:grpSpPr>
          <a:xfrm>
            <a:off x="542301" y="3593738"/>
            <a:ext cx="4848417" cy="2922867"/>
            <a:chOff x="542301" y="3593738"/>
            <a:chExt cx="4848417" cy="29228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981AE4F-33A6-62D9-26E5-88EBA27313D0}"/>
                </a:ext>
              </a:extLst>
            </p:cNvPr>
            <p:cNvGrpSpPr/>
            <p:nvPr/>
          </p:nvGrpSpPr>
          <p:grpSpPr>
            <a:xfrm>
              <a:off x="542301" y="3593738"/>
              <a:ext cx="4848417" cy="2830269"/>
              <a:chOff x="496581" y="3765565"/>
              <a:chExt cx="4848417" cy="283026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BEB7657-8369-75D7-D217-C1BB02E05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581" y="3765565"/>
                <a:ext cx="4848417" cy="2830269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4404AD8-E36D-0E88-2C02-C309EC8B4E94}"/>
                  </a:ext>
                </a:extLst>
              </p:cNvPr>
              <p:cNvSpPr/>
              <p:nvPr/>
            </p:nvSpPr>
            <p:spPr>
              <a:xfrm>
                <a:off x="1854994" y="5360194"/>
                <a:ext cx="2424112" cy="185737"/>
              </a:xfrm>
              <a:custGeom>
                <a:avLst/>
                <a:gdLst>
                  <a:gd name="connsiteX0" fmla="*/ 0 w 2424112"/>
                  <a:gd name="connsiteY0" fmla="*/ 9525 h 185737"/>
                  <a:gd name="connsiteX1" fmla="*/ 121444 w 2424112"/>
                  <a:gd name="connsiteY1" fmla="*/ 26193 h 185737"/>
                  <a:gd name="connsiteX2" fmla="*/ 297656 w 2424112"/>
                  <a:gd name="connsiteY2" fmla="*/ 19050 h 185737"/>
                  <a:gd name="connsiteX3" fmla="*/ 447675 w 2424112"/>
                  <a:gd name="connsiteY3" fmla="*/ 40481 h 185737"/>
                  <a:gd name="connsiteX4" fmla="*/ 766762 w 2424112"/>
                  <a:gd name="connsiteY4" fmla="*/ 73818 h 185737"/>
                  <a:gd name="connsiteX5" fmla="*/ 1314450 w 2424112"/>
                  <a:gd name="connsiteY5" fmla="*/ 123825 h 185737"/>
                  <a:gd name="connsiteX6" fmla="*/ 1940719 w 2424112"/>
                  <a:gd name="connsiteY6" fmla="*/ 185737 h 185737"/>
                  <a:gd name="connsiteX7" fmla="*/ 1988344 w 2424112"/>
                  <a:gd name="connsiteY7" fmla="*/ 178593 h 185737"/>
                  <a:gd name="connsiteX8" fmla="*/ 2040731 w 2424112"/>
                  <a:gd name="connsiteY8" fmla="*/ 161925 h 185737"/>
                  <a:gd name="connsiteX9" fmla="*/ 2081212 w 2424112"/>
                  <a:gd name="connsiteY9" fmla="*/ 123825 h 185737"/>
                  <a:gd name="connsiteX10" fmla="*/ 2205037 w 2424112"/>
                  <a:gd name="connsiteY10" fmla="*/ 57150 h 185737"/>
                  <a:gd name="connsiteX11" fmla="*/ 2424112 w 2424112"/>
                  <a:gd name="connsiteY11" fmla="*/ 0 h 185737"/>
                  <a:gd name="connsiteX12" fmla="*/ 0 w 2424112"/>
                  <a:gd name="connsiteY12" fmla="*/ 9525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4112" h="185737">
                    <a:moveTo>
                      <a:pt x="0" y="9525"/>
                    </a:moveTo>
                    <a:lnTo>
                      <a:pt x="121444" y="26193"/>
                    </a:lnTo>
                    <a:lnTo>
                      <a:pt x="297656" y="19050"/>
                    </a:lnTo>
                    <a:lnTo>
                      <a:pt x="447675" y="40481"/>
                    </a:lnTo>
                    <a:lnTo>
                      <a:pt x="766762" y="73818"/>
                    </a:lnTo>
                    <a:lnTo>
                      <a:pt x="1314450" y="123825"/>
                    </a:lnTo>
                    <a:lnTo>
                      <a:pt x="1940719" y="185737"/>
                    </a:lnTo>
                    <a:lnTo>
                      <a:pt x="1988344" y="178593"/>
                    </a:lnTo>
                    <a:lnTo>
                      <a:pt x="2040731" y="161925"/>
                    </a:lnTo>
                    <a:lnTo>
                      <a:pt x="2081212" y="123825"/>
                    </a:lnTo>
                    <a:lnTo>
                      <a:pt x="2205037" y="57150"/>
                    </a:lnTo>
                    <a:lnTo>
                      <a:pt x="2424112" y="0"/>
                    </a:lnTo>
                    <a:lnTo>
                      <a:pt x="0" y="9525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FD588A-897F-7A99-7D89-A74BCBE902B0}"/>
                </a:ext>
              </a:extLst>
            </p:cNvPr>
            <p:cNvSpPr/>
            <p:nvPr/>
          </p:nvSpPr>
          <p:spPr>
            <a:xfrm>
              <a:off x="586740" y="6179820"/>
              <a:ext cx="495300" cy="244187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436EBA-1363-A1C5-AE3D-DDD37EF20E68}"/>
                </a:ext>
              </a:extLst>
            </p:cNvPr>
            <p:cNvSpPr txBox="1"/>
            <p:nvPr/>
          </p:nvSpPr>
          <p:spPr>
            <a:xfrm>
              <a:off x="1082040" y="6116495"/>
              <a:ext cx="16052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Imported fill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97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EBC6C-E614-91D3-A53D-B7943E149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C5680-9D0B-977C-4F86-42032D0F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280" y="2447376"/>
            <a:ext cx="9144000" cy="4124325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A42CDB6F-E0CC-93F5-7571-A96922995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14" y="2442614"/>
            <a:ext cx="9008766" cy="4124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FE692-B0B0-2ED6-BD6A-1E5D3A60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Canal BUDM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54DED-28BB-A99C-634F-5FB8225F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E40D4F8-6D41-FCA2-DB7F-A4B4F13D7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606550"/>
            <a:ext cx="11634787" cy="836064"/>
          </a:xfrm>
          <a:ln>
            <a:noFill/>
          </a:ln>
        </p:spPr>
        <p:txBody>
          <a:bodyPr/>
          <a:lstStyle/>
          <a:p>
            <a:r>
              <a:rPr lang="en-US" sz="2400" dirty="0"/>
              <a:t>Estimated Available ~ TBD</a:t>
            </a:r>
          </a:p>
          <a:p>
            <a:pPr lvl="1"/>
            <a:r>
              <a:rPr lang="en-US" sz="1800" dirty="0"/>
              <a:t>Potential for seagrass transplants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19F29D-C492-E451-2374-1BB0ADB89C4A}"/>
              </a:ext>
            </a:extLst>
          </p:cNvPr>
          <p:cNvCxnSpPr>
            <a:cxnSpLocks/>
          </p:cNvCxnSpPr>
          <p:nvPr/>
        </p:nvCxnSpPr>
        <p:spPr>
          <a:xfrm flipH="1">
            <a:off x="7150646" y="3199903"/>
            <a:ext cx="512190" cy="1575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DDEBD1-4FB9-0D67-5B50-B6F49A713D23}"/>
              </a:ext>
            </a:extLst>
          </p:cNvPr>
          <p:cNvSpPr txBox="1">
            <a:spLocks/>
          </p:cNvSpPr>
          <p:nvPr/>
        </p:nvSpPr>
        <p:spPr>
          <a:xfrm>
            <a:off x="7679234" y="2748835"/>
            <a:ext cx="2858777" cy="15007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Subaqueous force </a:t>
            </a:r>
          </a:p>
          <a:p>
            <a:pPr marL="0" indent="0">
              <a:buNone/>
            </a:pPr>
            <a:r>
              <a:rPr lang="en-US" sz="2400" dirty="0"/>
              <a:t>main mitigation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C5CD-D665-AC88-3169-84F8A384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EA4A-34F4-0303-630D-5BF94AED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Canal BUDM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7A50-69E5-A3E5-D45B-B6DBEF9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D71F52-EC66-5475-402E-D8D637E88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502816"/>
            <a:ext cx="11277165" cy="498475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Estimated volume available from canal program = TBD 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B0F303-4611-22BC-7413-CE9ADD6CB074}"/>
              </a:ext>
            </a:extLst>
          </p:cNvPr>
          <p:cNvGrpSpPr/>
          <p:nvPr/>
        </p:nvGrpSpPr>
        <p:grpSpPr>
          <a:xfrm>
            <a:off x="734700" y="4843463"/>
            <a:ext cx="4390274" cy="1433513"/>
            <a:chOff x="371475" y="4591050"/>
            <a:chExt cx="4188452" cy="15335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872842-92D9-1B28-845F-E30E9F76AE90}"/>
                </a:ext>
              </a:extLst>
            </p:cNvPr>
            <p:cNvGrpSpPr/>
            <p:nvPr/>
          </p:nvGrpSpPr>
          <p:grpSpPr>
            <a:xfrm>
              <a:off x="473052" y="4839764"/>
              <a:ext cx="3895337" cy="1211786"/>
              <a:chOff x="473052" y="4839764"/>
              <a:chExt cx="3895337" cy="1211786"/>
            </a:xfrm>
          </p:grpSpPr>
          <p:sp>
            <p:nvSpPr>
              <p:cNvPr id="5" name="Content Placeholder 7">
                <a:extLst>
                  <a:ext uri="{FF2B5EF4-FFF2-40B4-BE49-F238E27FC236}">
                    <a16:creationId xmlns:a16="http://schemas.microsoft.com/office/drawing/2014/main" id="{BADE41A0-8A24-B47B-FBC4-496DB5887C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052" y="4953000"/>
                <a:ext cx="2365332" cy="10985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Force main project</a:t>
                </a:r>
              </a:p>
            </p:txBody>
          </p:sp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B3FADFEA-A15C-B44F-093C-94FB018A28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6807" y="5157786"/>
                <a:ext cx="379436" cy="49847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=</a:t>
                </a:r>
              </a:p>
            </p:txBody>
          </p:sp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01102B2B-7028-6EFE-8424-BDE93F0650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8385" y="4839764"/>
                <a:ext cx="1530004" cy="114459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$ 450,000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per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10,000 cy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B227C5-132E-0D6F-C8B3-7B82DFE0BBE5}"/>
                </a:ext>
              </a:extLst>
            </p:cNvPr>
            <p:cNvSpPr/>
            <p:nvPr/>
          </p:nvSpPr>
          <p:spPr>
            <a:xfrm>
              <a:off x="371475" y="4591050"/>
              <a:ext cx="4188452" cy="15335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65EBE-94F8-B1E1-5969-2556FF53A78D}"/>
              </a:ext>
            </a:extLst>
          </p:cNvPr>
          <p:cNvGrpSpPr/>
          <p:nvPr/>
        </p:nvGrpSpPr>
        <p:grpSpPr>
          <a:xfrm>
            <a:off x="6347513" y="4870449"/>
            <a:ext cx="4776116" cy="1406528"/>
            <a:chOff x="371475" y="4645023"/>
            <a:chExt cx="4776116" cy="14065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BEC1D91-FCC3-8DE0-19DE-52D1BDD66897}"/>
                </a:ext>
              </a:extLst>
            </p:cNvPr>
            <p:cNvGrpSpPr/>
            <p:nvPr/>
          </p:nvGrpSpPr>
          <p:grpSpPr>
            <a:xfrm>
              <a:off x="473052" y="4718051"/>
              <a:ext cx="2813073" cy="1333499"/>
              <a:chOff x="473052" y="4718051"/>
              <a:chExt cx="2813073" cy="1333499"/>
            </a:xfrm>
          </p:grpSpPr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9636DD83-4CD7-C892-8678-A9844DFD51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052" y="4718051"/>
                <a:ext cx="2365332" cy="133349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Waterway maintenance program</a:t>
                </a:r>
              </a:p>
            </p:txBody>
          </p:sp>
          <p:sp>
            <p:nvSpPr>
              <p:cNvPr id="21" name="Content Placeholder 7">
                <a:extLst>
                  <a:ext uri="{FF2B5EF4-FFF2-40B4-BE49-F238E27FC236}">
                    <a16:creationId xmlns:a16="http://schemas.microsoft.com/office/drawing/2014/main" id="{434437E4-0FB5-D2EF-0E51-80B4449093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6689" y="5140325"/>
                <a:ext cx="379436" cy="498475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=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039EC7A-0BF9-BA8C-B9D8-8B99855C1879}"/>
                </a:ext>
              </a:extLst>
            </p:cNvPr>
            <p:cNvSpPr/>
            <p:nvPr/>
          </p:nvSpPr>
          <p:spPr>
            <a:xfrm>
              <a:off x="371475" y="4645023"/>
              <a:ext cx="4776116" cy="1406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E4CBC2EE-73D4-0379-9BBD-2A14EE1AFE7F}"/>
              </a:ext>
            </a:extLst>
          </p:cNvPr>
          <p:cNvSpPr txBox="1">
            <a:spLocks/>
          </p:cNvSpPr>
          <p:nvPr/>
        </p:nvSpPr>
        <p:spPr>
          <a:xfrm>
            <a:off x="485620" y="4292599"/>
            <a:ext cx="11277165" cy="4984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ROM Potential Savings</a:t>
            </a:r>
          </a:p>
          <a:p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DBB7DF-E4B9-18BC-B49C-1A79C8B80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316167"/>
              </p:ext>
            </p:extLst>
          </p:nvPr>
        </p:nvGraphicFramePr>
        <p:xfrm>
          <a:off x="320511" y="2230438"/>
          <a:ext cx="502286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481">
                  <a:extLst>
                    <a:ext uri="{9D8B030D-6E8A-4147-A177-3AD203B41FA5}">
                      <a16:colId xmlns:a16="http://schemas.microsoft.com/office/drawing/2014/main" val="883488050"/>
                    </a:ext>
                  </a:extLst>
                </a:gridCol>
                <a:gridCol w="2251381">
                  <a:extLst>
                    <a:ext uri="{9D8B030D-6E8A-4147-A177-3AD203B41FA5}">
                      <a16:colId xmlns:a16="http://schemas.microsoft.com/office/drawing/2014/main" val="422781587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Theoretical Cost to Obtain Fill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Material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$ 20 /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Trucking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$ 40 / CY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688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FF"/>
                          </a:solidFill>
                        </a:rPr>
                        <a:t>BUDM Dredge &amp; Place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$ 50 / 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85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Unit Cost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$ 50 / CY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50510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61B00D2-9DA1-8D73-1D6A-8A0AA2AA7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74814"/>
              </p:ext>
            </p:extLst>
          </p:nvPr>
        </p:nvGraphicFramePr>
        <p:xfrm>
          <a:off x="6385546" y="2163762"/>
          <a:ext cx="485775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76">
                  <a:extLst>
                    <a:ext uri="{9D8B030D-6E8A-4147-A177-3AD203B41FA5}">
                      <a16:colId xmlns:a16="http://schemas.microsoft.com/office/drawing/2014/main" val="883488050"/>
                    </a:ext>
                  </a:extLst>
                </a:gridCol>
                <a:gridCol w="2428876">
                  <a:extLst>
                    <a:ext uri="{9D8B030D-6E8A-4147-A177-3AD203B41FA5}">
                      <a16:colId xmlns:a16="http://schemas.microsoft.com/office/drawing/2014/main" val="422781587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 Dredging Costs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Dredge &amp;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$ 40 / 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3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Trucking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$ 35 / CY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688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Misc. &amp; Add.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$ 5 / 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858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strike="sngStrike" dirty="0">
                          <a:solidFill>
                            <a:srgbClr val="FF0000"/>
                          </a:solidFill>
                        </a:rPr>
                        <a:t>Total Unit Cost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strike="sngStrike" dirty="0">
                          <a:solidFill>
                            <a:srgbClr val="FF0000"/>
                          </a:solidFill>
                        </a:rPr>
                        <a:t>$ 80 / CY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50510513"/>
                  </a:ext>
                </a:extLst>
              </a:tr>
            </a:tbl>
          </a:graphicData>
        </a:graphic>
      </p:graphicFrame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FD22A81-AFB5-6F9C-D31D-DAABAC18F76C}"/>
              </a:ext>
            </a:extLst>
          </p:cNvPr>
          <p:cNvSpPr txBox="1">
            <a:spLocks/>
          </p:cNvSpPr>
          <p:nvPr/>
        </p:nvSpPr>
        <p:spPr>
          <a:xfrm>
            <a:off x="9262163" y="5037930"/>
            <a:ext cx="1707274" cy="11445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$ 800,000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10,000 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E5A5C-43B3-C978-F7AA-29FC6729BC3B}"/>
              </a:ext>
            </a:extLst>
          </p:cNvPr>
          <p:cNvSpPr txBox="1"/>
          <p:nvPr/>
        </p:nvSpPr>
        <p:spPr>
          <a:xfrm>
            <a:off x="5543781" y="5294492"/>
            <a:ext cx="45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2461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to Canal District Discussion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175640" y="1256912"/>
            <a:ext cx="4884254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Town Vision &amp; Mission</a:t>
            </a:r>
          </a:p>
          <a:p>
            <a:r>
              <a:rPr lang="en-US" sz="1800" i="1" dirty="0"/>
              <a:t>“Longboat Key is a beautiful place to live, work, and visit, where the natural assets of a barrier island combine with cultural and recreational amenities, visionary planning, and proactive leadership to enhance your way of life.” </a:t>
            </a:r>
            <a:endParaRPr lang="en-US" sz="1800" dirty="0"/>
          </a:p>
          <a:p>
            <a:endParaRPr lang="en-US" sz="1800" dirty="0"/>
          </a:p>
          <a:p>
            <a:r>
              <a:rPr lang="en-US" sz="1800" i="1" dirty="0"/>
              <a:t>“To vigorously maintain and preserve Longboat Key’s status as a premier residential and visitor destination that supports the historic balance between residential, recreational, tourism, and commercial attributes, through a commitment to long-term and short-term planning excellence and measurable results.” </a:t>
            </a:r>
            <a:endParaRPr lang="en-US" sz="1800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AB9CD16-CA3A-4FF7-A1FA-D7B33B4B7B97}"/>
              </a:ext>
            </a:extLst>
          </p:cNvPr>
          <p:cNvSpPr txBox="1">
            <a:spLocks/>
          </p:cNvSpPr>
          <p:nvPr/>
        </p:nvSpPr>
        <p:spPr>
          <a:xfrm>
            <a:off x="5450559" y="1311472"/>
            <a:ext cx="6069494" cy="4765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Town Core Expectations</a:t>
            </a:r>
          </a:p>
          <a:p>
            <a:pPr marL="0" indent="0" algn="just">
              <a:buNone/>
            </a:pPr>
            <a:r>
              <a:rPr lang="en-US" sz="1800" i="1" dirty="0">
                <a:highlight>
                  <a:srgbClr val="FFFF00"/>
                </a:highlight>
              </a:rPr>
              <a:t>6. The town will maintain Longboat Key as a </a:t>
            </a:r>
            <a:r>
              <a:rPr lang="en-US" sz="1800" b="1" i="1" dirty="0">
                <a:highlight>
                  <a:srgbClr val="FFFF00"/>
                </a:highlight>
              </a:rPr>
              <a:t>premier vacation destination </a:t>
            </a:r>
            <a:r>
              <a:rPr lang="en-US" sz="1800" i="1" dirty="0">
                <a:highlight>
                  <a:srgbClr val="FFFF00"/>
                </a:highlight>
              </a:rPr>
              <a:t>and enhance year round </a:t>
            </a:r>
            <a:r>
              <a:rPr lang="en-US" sz="1800" b="1" i="1" dirty="0">
                <a:highlight>
                  <a:srgbClr val="FFFF00"/>
                </a:highlight>
              </a:rPr>
              <a:t>tourism </a:t>
            </a:r>
            <a:r>
              <a:rPr lang="en-US" sz="1800" i="1" dirty="0">
                <a:highlight>
                  <a:srgbClr val="FFFF00"/>
                </a:highlight>
              </a:rPr>
              <a:t>through continued </a:t>
            </a:r>
            <a:r>
              <a:rPr lang="en-US" sz="1800" b="1" i="1" dirty="0">
                <a:highlight>
                  <a:srgbClr val="FFFF00"/>
                </a:highlight>
              </a:rPr>
              <a:t>revitalization, development, and maintenance </a:t>
            </a:r>
            <a:r>
              <a:rPr lang="en-US" sz="1800" i="1" dirty="0">
                <a:highlight>
                  <a:srgbClr val="FFFF00"/>
                </a:highlight>
              </a:rPr>
              <a:t>of tourism-oriented businesses and amenities such as</a:t>
            </a:r>
            <a:r>
              <a:rPr lang="en-US" sz="1800" i="1" dirty="0"/>
              <a:t>; lodging, cultural attractions, restaurants, golf courses, tennis facilities and beaches.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r>
              <a:rPr lang="en-US" sz="1800" i="1" dirty="0">
                <a:highlight>
                  <a:srgbClr val="FFFF00"/>
                </a:highlight>
              </a:rPr>
              <a:t>7. The town will maintain and improve the quality and variety of island-based </a:t>
            </a:r>
            <a:r>
              <a:rPr lang="en-US" sz="1800" b="1" i="1" dirty="0">
                <a:highlight>
                  <a:srgbClr val="FFFF00"/>
                </a:highlight>
              </a:rPr>
              <a:t>recreational</a:t>
            </a:r>
            <a:r>
              <a:rPr lang="en-US" sz="1800" b="1" i="1" dirty="0"/>
              <a:t> and educational </a:t>
            </a:r>
            <a:r>
              <a:rPr lang="en-US" sz="1800" b="1" i="1" dirty="0">
                <a:highlight>
                  <a:srgbClr val="FFFF00"/>
                </a:highlight>
              </a:rPr>
              <a:t>opportunities</a:t>
            </a:r>
            <a:r>
              <a:rPr lang="en-US" sz="1800" i="1" dirty="0"/>
              <a:t>, including a high-quality </a:t>
            </a:r>
            <a:r>
              <a:rPr lang="en-US" sz="1800" b="1" i="1" dirty="0"/>
              <a:t>community center</a:t>
            </a:r>
            <a:r>
              <a:rPr lang="en-US" sz="1800" i="1" dirty="0"/>
              <a:t>, and will support and promote off-island recreational, cultural and urban attractions. </a:t>
            </a:r>
            <a:endParaRPr lang="en-US" sz="1800" dirty="0"/>
          </a:p>
          <a:p>
            <a:endParaRPr lang="en-US" sz="1800" i="1" dirty="0">
              <a:highlight>
                <a:srgbClr val="FFFF00"/>
              </a:highlight>
            </a:endParaRPr>
          </a:p>
          <a:p>
            <a:pPr marL="0" indent="0" algn="just">
              <a:buNone/>
            </a:pPr>
            <a:r>
              <a:rPr lang="en-US" sz="1800" i="1" dirty="0">
                <a:highlight>
                  <a:srgbClr val="FFFF00"/>
                </a:highlight>
              </a:rPr>
              <a:t>11. The town recognizes the need to provide suitable amenities for </a:t>
            </a:r>
            <a:r>
              <a:rPr lang="en-US" sz="1800" b="1" i="1" dirty="0">
                <a:highlight>
                  <a:srgbClr val="FFFF00"/>
                </a:highlight>
              </a:rPr>
              <a:t>visitors and residents of all ages</a:t>
            </a:r>
            <a:r>
              <a:rPr lang="en-US" sz="1800" i="1" dirty="0">
                <a:highlight>
                  <a:srgbClr val="FFFF00"/>
                </a:highlight>
              </a:rPr>
              <a:t>. 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5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 txBox="1">
            <a:spLocks/>
          </p:cNvSpPr>
          <p:nvPr/>
        </p:nvSpPr>
        <p:spPr>
          <a:xfrm>
            <a:off x="612025" y="3475359"/>
            <a:ext cx="10891403" cy="73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Discussion break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0CF744-13B4-4CE4-841E-3CEDF862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0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C8144-EB6A-34BB-EE5B-69466439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73D3-7B81-5538-FE55-94B65923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64" y="2784724"/>
            <a:ext cx="7117871" cy="836064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Assessment Program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542C0-02E7-7E8D-D63F-929332B1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3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193DC-40DE-5EA4-4C6D-47622C4EC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E658-866B-5D16-B1BE-65A4B154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159" y="0"/>
            <a:ext cx="7652515" cy="972589"/>
          </a:xfrm>
        </p:spPr>
        <p:txBody>
          <a:bodyPr/>
          <a:lstStyle/>
          <a:p>
            <a:r>
              <a:rPr lang="en-US" sz="3200" dirty="0"/>
              <a:t>Apportionment Methodology </a:t>
            </a:r>
            <a:br>
              <a:rPr lang="en-US" sz="3200" dirty="0"/>
            </a:br>
            <a:r>
              <a:rPr lang="en-US" sz="3200" dirty="0"/>
              <a:t>General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1CD20-A09A-C663-E911-028086D3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71B4E5C-C33A-E53D-670E-90B264999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93" y="1535660"/>
            <a:ext cx="11566481" cy="396125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General Benefit Canals </a:t>
            </a:r>
            <a:r>
              <a:rPr lang="en-US" dirty="0">
                <a:solidFill>
                  <a:srgbClr val="FF0000"/>
                </a:solidFill>
              </a:rPr>
              <a:t>(Red) </a:t>
            </a:r>
            <a:r>
              <a:rPr lang="en-US" dirty="0"/>
              <a:t>– Town wide Ad Valorem Millage</a:t>
            </a:r>
          </a:p>
          <a:p>
            <a:pPr>
              <a:spcAft>
                <a:spcPts val="600"/>
              </a:spcAft>
            </a:pPr>
            <a:r>
              <a:rPr lang="en-US" dirty="0"/>
              <a:t>Costs Include:</a:t>
            </a:r>
          </a:p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Dredging – mobilization, dredging and transport, truck hauling, etc.</a:t>
            </a:r>
          </a:p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Mitigation Costs</a:t>
            </a:r>
          </a:p>
          <a:p>
            <a:pPr lvl="1"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Annual Assessment Program Costs (legal, study and implementation)</a:t>
            </a:r>
          </a:p>
          <a:p>
            <a:pPr>
              <a:spcAft>
                <a:spcPts val="600"/>
              </a:spcAft>
            </a:pPr>
            <a:r>
              <a:rPr lang="en-US" dirty="0"/>
              <a:t>Approximately 81.32% of Ad Valorem Funds for General Benefit and Mitigation Costs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13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F64AF-4015-B3D5-99FE-6B5D33C25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6F764-7286-F8A7-CB1B-251EAD7F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091A3A8-DEB0-0EFC-18CD-8419BCE87BDC}"/>
              </a:ext>
            </a:extLst>
          </p:cNvPr>
          <p:cNvSpPr txBox="1">
            <a:spLocks/>
          </p:cNvSpPr>
          <p:nvPr/>
        </p:nvSpPr>
        <p:spPr>
          <a:xfrm>
            <a:off x="311192" y="1542354"/>
            <a:ext cx="11449883" cy="47113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en-US" dirty="0"/>
              <a:t>Direct Benefit Canals </a:t>
            </a:r>
            <a:r>
              <a:rPr lang="en-US" dirty="0">
                <a:solidFill>
                  <a:srgbClr val="0D37BF"/>
                </a:solidFill>
              </a:rPr>
              <a:t>(Blue) </a:t>
            </a:r>
            <a:r>
              <a:rPr lang="en-US" dirty="0"/>
              <a:t>– Non-Ad Valorem Assessment for Water Abutting Properties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Parcels are equated using Equivalent Benefit Units (EBUs)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Water Access Unit (WAU) – Dock, slip, boat lift, or similar that offers mooring and water access for vessels</a:t>
            </a:r>
          </a:p>
          <a:p>
            <a:pPr algn="just">
              <a:spcAft>
                <a:spcPts val="600"/>
              </a:spcAft>
            </a:pPr>
            <a:r>
              <a:rPr lang="en-US" sz="2200" dirty="0"/>
              <a:t>1 WAU = 1 EBU</a:t>
            </a:r>
          </a:p>
          <a:p>
            <a:pPr marL="0" indent="0" algn="just">
              <a:buNone/>
            </a:pPr>
            <a:endParaRPr lang="en-US" sz="2200" dirty="0"/>
          </a:p>
          <a:p>
            <a:pPr marL="0" indent="0" algn="just">
              <a:buNone/>
            </a:pPr>
            <a:endParaRPr lang="en-US" sz="2200" dirty="0"/>
          </a:p>
          <a:p>
            <a:pPr marL="0" indent="0" algn="just">
              <a:buNone/>
            </a:pPr>
            <a:endParaRPr lang="en-US" sz="2200" dirty="0"/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0EC7D-DC29-B6A4-F8BB-5C177275D2EA}"/>
              </a:ext>
            </a:extLst>
          </p:cNvPr>
          <p:cNvGrpSpPr/>
          <p:nvPr/>
        </p:nvGrpSpPr>
        <p:grpSpPr>
          <a:xfrm>
            <a:off x="3394610" y="3937513"/>
            <a:ext cx="5865998" cy="2272781"/>
            <a:chOff x="281061" y="3661602"/>
            <a:chExt cx="5865998" cy="2272781"/>
          </a:xfrm>
        </p:grpSpPr>
        <p:sp>
          <p:nvSpPr>
            <p:cNvPr id="15" name="Content Placeholder 7">
              <a:extLst>
                <a:ext uri="{FF2B5EF4-FFF2-40B4-BE49-F238E27FC236}">
                  <a16:creationId xmlns:a16="http://schemas.microsoft.com/office/drawing/2014/main" id="{8389D227-C812-3CA4-B2DF-F3565DA6282A}"/>
                </a:ext>
              </a:extLst>
            </p:cNvPr>
            <p:cNvSpPr txBox="1">
              <a:spLocks/>
            </p:cNvSpPr>
            <p:nvPr/>
          </p:nvSpPr>
          <p:spPr>
            <a:xfrm>
              <a:off x="417535" y="3661602"/>
              <a:ext cx="2365478" cy="10682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Cost for Direct Benefit Canals Inside Group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DE1846-3545-D198-132B-2689D79501F1}"/>
                </a:ext>
              </a:extLst>
            </p:cNvPr>
            <p:cNvCxnSpPr/>
            <p:nvPr/>
          </p:nvCxnSpPr>
          <p:spPr>
            <a:xfrm>
              <a:off x="281061" y="4729802"/>
              <a:ext cx="2638425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ontent Placeholder 7">
              <a:extLst>
                <a:ext uri="{FF2B5EF4-FFF2-40B4-BE49-F238E27FC236}">
                  <a16:creationId xmlns:a16="http://schemas.microsoft.com/office/drawing/2014/main" id="{C5E0198F-39E9-CA40-92F0-AFC043A92231}"/>
                </a:ext>
              </a:extLst>
            </p:cNvPr>
            <p:cNvSpPr txBox="1">
              <a:spLocks/>
            </p:cNvSpPr>
            <p:nvPr/>
          </p:nvSpPr>
          <p:spPr>
            <a:xfrm>
              <a:off x="417534" y="4866183"/>
              <a:ext cx="2365478" cy="106820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# of EBUs Per Group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65A3788-36DB-17CF-099A-A1522329448D}"/>
                </a:ext>
              </a:extLst>
            </p:cNvPr>
            <p:cNvGrpSpPr/>
            <p:nvPr/>
          </p:nvGrpSpPr>
          <p:grpSpPr>
            <a:xfrm>
              <a:off x="3214917" y="4653602"/>
              <a:ext cx="566664" cy="152400"/>
              <a:chOff x="3662436" y="4425002"/>
              <a:chExt cx="566664" cy="1524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3352FA3-29BB-770F-9BC5-6DCDD67B2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36" y="4425002"/>
                <a:ext cx="566664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EC9496-3C6C-CE38-E152-CCB16CD661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62436" y="4577402"/>
                <a:ext cx="566664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Content Placeholder 7">
              <a:extLst>
                <a:ext uri="{FF2B5EF4-FFF2-40B4-BE49-F238E27FC236}">
                  <a16:creationId xmlns:a16="http://schemas.microsoft.com/office/drawing/2014/main" id="{EF5DBF08-9435-2A29-0CCE-726F979B2268}"/>
                </a:ext>
              </a:extLst>
            </p:cNvPr>
            <p:cNvSpPr txBox="1">
              <a:spLocks/>
            </p:cNvSpPr>
            <p:nvPr/>
          </p:nvSpPr>
          <p:spPr>
            <a:xfrm>
              <a:off x="3781581" y="4539264"/>
              <a:ext cx="2365478" cy="47391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Cost per EBU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83F4B68-016F-FF14-5454-2C2F70C7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159" y="0"/>
            <a:ext cx="7652515" cy="972589"/>
          </a:xfrm>
        </p:spPr>
        <p:txBody>
          <a:bodyPr/>
          <a:lstStyle/>
          <a:p>
            <a:r>
              <a:rPr lang="en-US" sz="3200" dirty="0"/>
              <a:t>Apportionment Methodology </a:t>
            </a:r>
            <a:br>
              <a:rPr lang="en-US" sz="3200" dirty="0"/>
            </a:br>
            <a:r>
              <a:rPr lang="en-US" sz="3200" dirty="0"/>
              <a:t>Direct Benefit</a:t>
            </a:r>
          </a:p>
        </p:txBody>
      </p:sp>
    </p:spTree>
    <p:extLst>
      <p:ext uri="{BB962C8B-B14F-4D97-AF65-F5344CB8AC3E}">
        <p14:creationId xmlns:p14="http://schemas.microsoft.com/office/powerpoint/2010/main" val="3776394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00D3-1F9B-C114-D413-4E89268C0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CCEB50-8F52-6B9F-DBB1-A2A2862C3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842" y="2249213"/>
            <a:ext cx="5402317" cy="35735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dirty="0"/>
              <a:t>Single Family Homes = 1 EBU</a:t>
            </a:r>
          </a:p>
          <a:p>
            <a:endParaRPr lang="en-US" sz="24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B0F69A-F0AC-394C-0025-041971FD9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80387" y="1576553"/>
            <a:ext cx="5959366" cy="17552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/>
              <a:t>Condominium, COA and HOA facilities: Total # of </a:t>
            </a:r>
            <a:r>
              <a:rPr lang="en-US" sz="2400" dirty="0" err="1"/>
              <a:t>WAUs</a:t>
            </a:r>
            <a:r>
              <a:rPr lang="en-US" sz="2400" dirty="0"/>
              <a:t> divided by total # of condo’s/units with access to the facilities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C5940-F9E6-5B1E-F5AE-B365CC5A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A4A7E-5A46-2EE7-70AD-96FD80D3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39" y="2711677"/>
            <a:ext cx="4397121" cy="2248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E5F494-8810-64E1-56B1-D00429107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51713" y="2005406"/>
            <a:ext cx="2743200" cy="4155743"/>
          </a:xfrm>
          <a:prstGeom prst="rect">
            <a:avLst/>
          </a:prstGeo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C1B09F3E-ACB0-1E30-38D1-F77A956AEAD2}"/>
              </a:ext>
            </a:extLst>
          </p:cNvPr>
          <p:cNvSpPr txBox="1">
            <a:spLocks/>
          </p:cNvSpPr>
          <p:nvPr/>
        </p:nvSpPr>
        <p:spPr>
          <a:xfrm>
            <a:off x="6241620" y="5633546"/>
            <a:ext cx="5563386" cy="8092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Property has 133 Units and 15 </a:t>
            </a:r>
            <a:r>
              <a:rPr lang="en-US" sz="2000" dirty="0" err="1"/>
              <a:t>WAUs</a:t>
            </a: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Each resident would pay for 0.11 EBUs</a:t>
            </a:r>
            <a:endParaRPr lang="en-US" sz="2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B24FDB-5548-2A3E-B03E-A7609B80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159" y="0"/>
            <a:ext cx="7652515" cy="972589"/>
          </a:xfrm>
        </p:spPr>
        <p:txBody>
          <a:bodyPr/>
          <a:lstStyle/>
          <a:p>
            <a:r>
              <a:rPr lang="en-US" sz="3200" dirty="0"/>
              <a:t>Apportionment Methodology </a:t>
            </a:r>
            <a:br>
              <a:rPr lang="en-US" sz="3200" dirty="0"/>
            </a:br>
            <a:r>
              <a:rPr lang="en-US" sz="3200" dirty="0"/>
              <a:t>Direct Benefit</a:t>
            </a:r>
          </a:p>
        </p:txBody>
      </p:sp>
    </p:spTree>
    <p:extLst>
      <p:ext uri="{BB962C8B-B14F-4D97-AF65-F5344CB8AC3E}">
        <p14:creationId xmlns:p14="http://schemas.microsoft.com/office/powerpoint/2010/main" val="1770310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0DC4A-7FA1-E59E-75B5-369C83E9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26CCD-FF11-CCB7-4B1A-B66F7A73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25</a:t>
            </a:fld>
            <a:endParaRPr lang="en-US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8166D38-9A83-C040-EEE8-2AB5CBF61560}"/>
              </a:ext>
            </a:extLst>
          </p:cNvPr>
          <p:cNvSpPr txBox="1">
            <a:spLocks/>
          </p:cNvSpPr>
          <p:nvPr/>
        </p:nvSpPr>
        <p:spPr>
          <a:xfrm>
            <a:off x="1266432" y="1560536"/>
            <a:ext cx="9001518" cy="449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Shared Benefit Canal – </a:t>
            </a:r>
            <a:r>
              <a:rPr lang="en-US" sz="2400" dirty="0">
                <a:solidFill>
                  <a:srgbClr val="00B050"/>
                </a:solidFill>
              </a:rPr>
              <a:t>(Green) </a:t>
            </a:r>
            <a:r>
              <a:rPr lang="en-US" sz="2400" dirty="0"/>
              <a:t>Cost Breakdown Example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863A66B-3D09-9A04-3F68-B79B218AC3A8}"/>
              </a:ext>
            </a:extLst>
          </p:cNvPr>
          <p:cNvSpPr txBox="1">
            <a:spLocks/>
          </p:cNvSpPr>
          <p:nvPr/>
        </p:nvSpPr>
        <p:spPr>
          <a:xfrm>
            <a:off x="1266432" y="2040618"/>
            <a:ext cx="9001518" cy="55107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Cost to Dredge Canal 33 (</a:t>
            </a:r>
            <a:r>
              <a:rPr lang="en-US" sz="2400" dirty="0" err="1"/>
              <a:t>approx</a:t>
            </a:r>
            <a:r>
              <a:rPr lang="en-US" sz="2400" dirty="0"/>
              <a:t>) = $16,000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6359FA0-5045-03A1-BA62-801A44A62B0B}"/>
              </a:ext>
            </a:extLst>
          </p:cNvPr>
          <p:cNvSpPr txBox="1">
            <a:spLocks/>
          </p:cNvSpPr>
          <p:nvPr/>
        </p:nvSpPr>
        <p:spPr>
          <a:xfrm>
            <a:off x="314718" y="2835595"/>
            <a:ext cx="5297806" cy="9734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Cost paid through island wide </a:t>
            </a:r>
            <a:br>
              <a:rPr lang="en-US" sz="2400" dirty="0"/>
            </a:br>
            <a:r>
              <a:rPr lang="en-US" sz="2400" dirty="0"/>
              <a:t>Ad Valorem Millage = $8,000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B6B985A-B330-97A9-6ED6-F6437B5AE7BF}"/>
              </a:ext>
            </a:extLst>
          </p:cNvPr>
          <p:cNvSpPr txBox="1">
            <a:spLocks/>
          </p:cNvSpPr>
          <p:nvPr/>
        </p:nvSpPr>
        <p:spPr>
          <a:xfrm>
            <a:off x="6000818" y="2835594"/>
            <a:ext cx="5597644" cy="12635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Cost paid by direct benefit parcels inside Group 4 direct Non-Ad Valorem Assessment = $8,000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44521-F075-F2F6-97F9-F2EFCDD4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2978" y="1937146"/>
            <a:ext cx="2428424" cy="64103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0696-845B-5F53-8F1C-250F7C1684BC}"/>
              </a:ext>
            </a:extLst>
          </p:cNvPr>
          <p:cNvCxnSpPr>
            <a:cxnSpLocks/>
          </p:cNvCxnSpPr>
          <p:nvPr/>
        </p:nvCxnSpPr>
        <p:spPr>
          <a:xfrm>
            <a:off x="5767191" y="2434041"/>
            <a:ext cx="4959" cy="127677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E6331D0-DEE7-3FD4-1109-E0C438F7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159" y="0"/>
            <a:ext cx="7652515" cy="972589"/>
          </a:xfrm>
        </p:spPr>
        <p:txBody>
          <a:bodyPr/>
          <a:lstStyle/>
          <a:p>
            <a:r>
              <a:rPr lang="en-US" sz="3200" dirty="0"/>
              <a:t>Apportionment Methodology </a:t>
            </a:r>
            <a:br>
              <a:rPr lang="en-US" sz="3200" dirty="0"/>
            </a:br>
            <a:r>
              <a:rPr lang="en-US" sz="3200" dirty="0"/>
              <a:t>Shared Benefit</a:t>
            </a:r>
          </a:p>
        </p:txBody>
      </p:sp>
    </p:spTree>
    <p:extLst>
      <p:ext uri="{BB962C8B-B14F-4D97-AF65-F5344CB8AC3E}">
        <p14:creationId xmlns:p14="http://schemas.microsoft.com/office/powerpoint/2010/main" val="797121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8A918-234C-ABA4-DEAB-FC51F297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715-4C00-4A16-416B-AC566B25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432466" cy="8360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Cost Breakdown by Funding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8EA48-4B0E-657F-2BBE-8FB9A9EE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F8EE6E-8F5B-9452-DB9D-5F0A5FFA7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33" y="3021330"/>
            <a:ext cx="5934075" cy="1626870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60C1A32-9657-AA35-1D66-F16FE97683B5}"/>
              </a:ext>
            </a:extLst>
          </p:cNvPr>
          <p:cNvGraphicFramePr/>
          <p:nvPr/>
        </p:nvGraphicFramePr>
        <p:xfrm>
          <a:off x="6467365" y="1945384"/>
          <a:ext cx="5798207" cy="377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690287-8E27-32AB-0629-231AFCC4E411}"/>
              </a:ext>
            </a:extLst>
          </p:cNvPr>
          <p:cNvSpPr txBox="1"/>
          <p:nvPr/>
        </p:nvSpPr>
        <p:spPr>
          <a:xfrm>
            <a:off x="633984" y="6096000"/>
            <a:ext cx="537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2281631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0A5E1-AEE3-7E19-D907-5A26D529C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CCDF-FEDD-FA01-6A85-878CEC22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Valorem Millage Calculation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BC0D8-A985-0E47-513B-3409DB10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48B30-686E-3BA1-D4A7-894F9AB7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" y="1463675"/>
            <a:ext cx="8657844" cy="525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3C928-9C95-4A75-B0A3-78B578DE1F80}"/>
              </a:ext>
            </a:extLst>
          </p:cNvPr>
          <p:cNvSpPr txBox="1"/>
          <p:nvPr/>
        </p:nvSpPr>
        <p:spPr>
          <a:xfrm>
            <a:off x="9172527" y="1694021"/>
            <a:ext cx="2347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140009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5D080-4070-F9B2-AB6D-FD10FC700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8BAF-8E3E-44B7-E76C-639D8FED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0"/>
            <a:ext cx="7600632" cy="9725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Example – General &amp; 50% Shared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221C3-78B0-44C3-E5D5-CC635E12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218C6-3C31-202F-4B33-9E1C09FE3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2134788"/>
            <a:ext cx="6385560" cy="332232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CD02A97-671D-FD7F-ECBD-32872EB9B81B}"/>
              </a:ext>
            </a:extLst>
          </p:cNvPr>
          <p:cNvGraphicFramePr/>
          <p:nvPr/>
        </p:nvGraphicFramePr>
        <p:xfrm>
          <a:off x="6467365" y="1945384"/>
          <a:ext cx="5798207" cy="377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A8F529-5B01-4078-BB5F-E93E3FE65A6B}"/>
              </a:ext>
            </a:extLst>
          </p:cNvPr>
          <p:cNvSpPr txBox="1"/>
          <p:nvPr/>
        </p:nvSpPr>
        <p:spPr>
          <a:xfrm>
            <a:off x="633984" y="6096000"/>
            <a:ext cx="537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3424302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6C723-89A5-EC4A-7056-C9DC9948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85049-9F9B-B1AC-2FB5-E292AAF0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Direct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EDCDE-E1EB-AB1A-68D5-3CE88A28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29</a:t>
            </a:fld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D9CFC32-5F5B-75C8-F898-1151F138BEAD}"/>
              </a:ext>
            </a:extLst>
          </p:cNvPr>
          <p:cNvSpPr txBox="1">
            <a:spLocks/>
          </p:cNvSpPr>
          <p:nvPr/>
        </p:nvSpPr>
        <p:spPr>
          <a:xfrm>
            <a:off x="667068" y="5693453"/>
            <a:ext cx="10420348" cy="449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8258B-B84F-D592-0093-11C9AE30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208" y="1372706"/>
            <a:ext cx="5815584" cy="5411724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DEB30D9-D980-2349-F35B-EA3B127F568E}"/>
              </a:ext>
            </a:extLst>
          </p:cNvPr>
          <p:cNvSpPr txBox="1">
            <a:spLocks/>
          </p:cNvSpPr>
          <p:nvPr/>
        </p:nvSpPr>
        <p:spPr>
          <a:xfrm>
            <a:off x="667067" y="1402883"/>
            <a:ext cx="8097903" cy="449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Group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43AD2-44E3-44C4-8D17-09A5812820C7}"/>
              </a:ext>
            </a:extLst>
          </p:cNvPr>
          <p:cNvSpPr txBox="1"/>
          <p:nvPr/>
        </p:nvSpPr>
        <p:spPr>
          <a:xfrm>
            <a:off x="9172527" y="1694021"/>
            <a:ext cx="2347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325332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to Canal District Discussion Cont.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A2E3D-2EEB-4382-B8A5-438DA98F7400}"/>
              </a:ext>
            </a:extLst>
          </p:cNvPr>
          <p:cNvSpPr txBox="1"/>
          <p:nvPr/>
        </p:nvSpPr>
        <p:spPr>
          <a:xfrm>
            <a:off x="389612" y="1456968"/>
            <a:ext cx="533070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ptos"/>
                <a:ea typeface="Calibri" panose="020F0502020204030204" pitchFamily="34" charset="0"/>
              </a:rPr>
              <a:t>Conservation and Coastal Management (CCM) Element of the 2022 Comprehensive Plan (adopted June 6, 2022, Ordinance 2022-03) contains objectives and policies relating to Canal Navigability.</a:t>
            </a:r>
            <a:r>
              <a:rPr lang="en-US" sz="2000" dirty="0">
                <a:effectLst/>
                <a:latin typeface="Aptos"/>
                <a:ea typeface="Calibri" panose="020F0502020204030204" pitchFamily="34" charset="0"/>
              </a:rPr>
              <a:t> 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/>
                <a:ea typeface="Calibri" panose="020F0502020204030204" pitchFamily="34" charset="0"/>
              </a:rPr>
              <a:t>Specifically, it: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effectLst/>
                <a:latin typeface="Aptos"/>
                <a:ea typeface="Calibri" panose="020F0502020204030204" pitchFamily="34" charset="0"/>
              </a:rPr>
              <a:t>Objective 1.5</a:t>
            </a:r>
            <a:r>
              <a:rPr lang="en-US" sz="1800" dirty="0">
                <a:effectLst/>
                <a:latin typeface="Aptos"/>
                <a:ea typeface="Calibri" panose="020F0502020204030204" pitchFamily="34" charset="0"/>
              </a:rPr>
              <a:t>: Preserve the navigability of canals.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u="sng" dirty="0"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Policy 1.5.1</a:t>
            </a:r>
            <a:r>
              <a:rPr lang="en-US" sz="1800" dirty="0">
                <a:effectLst/>
                <a:latin typeface="Aptos"/>
                <a:ea typeface="Calibri" panose="020F0502020204030204" pitchFamily="34" charset="0"/>
                <a:cs typeface="Calibri" panose="020F0502020204030204" pitchFamily="34" charset="0"/>
              </a:rPr>
              <a:t>: Create and implement a Town Canal Navigation Maintenance Program</a:t>
            </a:r>
          </a:p>
          <a:p>
            <a:endParaRPr lang="en-US" b="1" i="1" dirty="0">
              <a:highlight>
                <a:srgbClr val="FFFF00"/>
              </a:highlight>
              <a:latin typeface="Apto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Also Supports Vision, Mission, Community Expectation 9:  </a:t>
            </a:r>
            <a:r>
              <a:rPr lang="en-US" dirty="0"/>
              <a:t>Boat Usage Within Canal System Protects Environmental/Benthic Resources (Seagrasses &amp; Oyster Beds) and Boater Safety.</a:t>
            </a:r>
            <a:endParaRPr lang="en-US" sz="1800" b="1" i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i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FEF5D-999B-4DB2-AEA3-AAEB016A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120" y="1353136"/>
            <a:ext cx="2648086" cy="3067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7F7A-899F-4BA5-93D4-8B8C8D63A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315" y="1495156"/>
            <a:ext cx="4178515" cy="522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CD4B0-A93A-446A-A07D-317A6CC3D9B3}"/>
              </a:ext>
            </a:extLst>
          </p:cNvPr>
          <p:cNvSpPr txBox="1"/>
          <p:nvPr/>
        </p:nvSpPr>
        <p:spPr>
          <a:xfrm rot="19693527">
            <a:off x="6650182" y="578196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Buttonwood Harbor</a:t>
            </a:r>
          </a:p>
        </p:txBody>
      </p:sp>
    </p:spTree>
    <p:extLst>
      <p:ext uri="{BB962C8B-B14F-4D97-AF65-F5344CB8AC3E}">
        <p14:creationId xmlns:p14="http://schemas.microsoft.com/office/powerpoint/2010/main" val="3210801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64BFF-E9A8-2A75-9B94-45A39900E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243DA-1BDD-BFBD-C5B7-F557C651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Benefit Groups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8F4-0843-0713-631F-C7C165EF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30</a:t>
            </a:fld>
            <a:endParaRPr lang="en-US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6780F25-60D6-F3A8-B639-585D614860AF}"/>
              </a:ext>
            </a:extLst>
          </p:cNvPr>
          <p:cNvSpPr txBox="1">
            <a:spLocks/>
          </p:cNvSpPr>
          <p:nvPr/>
        </p:nvSpPr>
        <p:spPr>
          <a:xfrm>
            <a:off x="667068" y="5693453"/>
            <a:ext cx="10420348" cy="44923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FBECC-7CEF-1371-F111-5F52721C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63" y="2050934"/>
            <a:ext cx="10321290" cy="3227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DE3C6-9C60-401F-8467-B3F7239E96CA}"/>
              </a:ext>
            </a:extLst>
          </p:cNvPr>
          <p:cNvSpPr txBox="1"/>
          <p:nvPr/>
        </p:nvSpPr>
        <p:spPr>
          <a:xfrm>
            <a:off x="633984" y="6096000"/>
            <a:ext cx="537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2054354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1CCC8-41DD-399D-51AC-591E8C58F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869D-4F61-7DFC-F025-F9031423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390425" cy="836064"/>
          </a:xfrm>
        </p:spPr>
        <p:txBody>
          <a:bodyPr/>
          <a:lstStyle/>
          <a:p>
            <a:r>
              <a:rPr lang="en-US" dirty="0"/>
              <a:t>Example – Annual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1884B-087F-9AAC-76E5-57FFF221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FE8EB-3618-B4BD-0D42-D5C4F33C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7" y="1441327"/>
            <a:ext cx="9335888" cy="465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E531C-3956-49F3-8351-994D52206FA2}"/>
              </a:ext>
            </a:extLst>
          </p:cNvPr>
          <p:cNvSpPr txBox="1"/>
          <p:nvPr/>
        </p:nvSpPr>
        <p:spPr>
          <a:xfrm>
            <a:off x="633984" y="6151986"/>
            <a:ext cx="537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 Costs reflect Pre-BUDM Potential Savings</a:t>
            </a:r>
          </a:p>
        </p:txBody>
      </p:sp>
    </p:spTree>
    <p:extLst>
      <p:ext uri="{BB962C8B-B14F-4D97-AF65-F5344CB8AC3E}">
        <p14:creationId xmlns:p14="http://schemas.microsoft.com/office/powerpoint/2010/main" val="27799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6B02-D299-84A5-FF3D-A10B9DB7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C1EA317-3CB6-8349-D356-75D2B8E3182B}"/>
              </a:ext>
            </a:extLst>
          </p:cNvPr>
          <p:cNvSpPr txBox="1">
            <a:spLocks/>
          </p:cNvSpPr>
          <p:nvPr/>
        </p:nvSpPr>
        <p:spPr>
          <a:xfrm>
            <a:off x="612025" y="3475359"/>
            <a:ext cx="10891403" cy="73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7275C9-796B-7E4A-1EA1-D669C323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53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3CF2B-7F53-DCF8-A85C-872D61E0F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3AAF5C8-902B-0E3D-79D7-10A8E55EB68B}"/>
              </a:ext>
            </a:extLst>
          </p:cNvPr>
          <p:cNvSpPr txBox="1">
            <a:spLocks/>
          </p:cNvSpPr>
          <p:nvPr/>
        </p:nvSpPr>
        <p:spPr>
          <a:xfrm>
            <a:off x="612025" y="3475359"/>
            <a:ext cx="10891403" cy="730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Extra Slides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A56DC-72FD-A475-255D-0963A950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1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62AC-7AE0-79DC-33E5-83E3586BE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B1C76-5064-D955-2E3E-EF17425E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General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0D19A-1604-185C-81A9-F1456D1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59803-44CE-97E3-64A1-CA4978E9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81" y="2106163"/>
            <a:ext cx="4686252" cy="4250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00E37-96FD-30EC-3DB2-D5F4FE92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457" y="2106163"/>
            <a:ext cx="4788262" cy="4250187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875D864-46AE-8DBC-6090-BE4B22D5276C}"/>
              </a:ext>
            </a:extLst>
          </p:cNvPr>
          <p:cNvSpPr txBox="1">
            <a:spLocks/>
          </p:cNvSpPr>
          <p:nvPr/>
        </p:nvSpPr>
        <p:spPr>
          <a:xfrm>
            <a:off x="847281" y="1452881"/>
            <a:ext cx="10992439" cy="762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Canal 31A – Access to Buttonwood Harbor and other back waters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81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9F154-6B6A-56B7-4709-8585BDEB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220F-6FF8-8783-37A7-B426BB86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609" y="127098"/>
            <a:ext cx="7117871" cy="836064"/>
          </a:xfrm>
        </p:spPr>
        <p:txBody>
          <a:bodyPr/>
          <a:lstStyle/>
          <a:p>
            <a:r>
              <a:rPr lang="en-US" dirty="0"/>
              <a:t>Canal and Funding Types – Direct Benefit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2AA94-BEF9-C809-353E-8E415F69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B2859-DBE7-05D6-CA3A-0C9810EA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579" y="1815576"/>
            <a:ext cx="5547841" cy="4915326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7AE4391-C8B6-E6DD-D6E7-F62656BDE5BD}"/>
              </a:ext>
            </a:extLst>
          </p:cNvPr>
          <p:cNvSpPr txBox="1">
            <a:spLocks/>
          </p:cNvSpPr>
          <p:nvPr/>
        </p:nvSpPr>
        <p:spPr>
          <a:xfrm>
            <a:off x="847281" y="1349186"/>
            <a:ext cx="10992439" cy="762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Country Clubs Shores Canals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77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40E6C-EBB9-8D20-C04A-3318DC764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BA31-D032-C6BB-3458-2CC0CEAA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182" y="136525"/>
            <a:ext cx="7432466" cy="8360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Cost Breakdown by Location and Funding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08056-AFF8-8C29-1131-B822C495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5513C1D-90E2-2993-E119-A10DFF8499A4}"/>
              </a:ext>
            </a:extLst>
          </p:cNvPr>
          <p:cNvGraphicFramePr/>
          <p:nvPr/>
        </p:nvGraphicFramePr>
        <p:xfrm>
          <a:off x="6975516" y="1945384"/>
          <a:ext cx="5798207" cy="377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AF613CE-84D6-F9A7-28B8-2BD818C1E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1" y="3207258"/>
            <a:ext cx="7046595" cy="1255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AFD765-C9D1-A481-0B69-6EEB0E4DE563}"/>
              </a:ext>
            </a:extLst>
          </p:cNvPr>
          <p:cNvSpPr txBox="1"/>
          <p:nvPr/>
        </p:nvSpPr>
        <p:spPr>
          <a:xfrm>
            <a:off x="633984" y="6096000"/>
            <a:ext cx="537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Preliminary Costs subject to change.</a:t>
            </a:r>
          </a:p>
        </p:txBody>
      </p:sp>
    </p:spTree>
    <p:extLst>
      <p:ext uri="{BB962C8B-B14F-4D97-AF65-F5344CB8AC3E}">
        <p14:creationId xmlns:p14="http://schemas.microsoft.com/office/powerpoint/2010/main" val="321509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85FE0D1-3D55-41D6-A49F-AD0A56474738}"/>
              </a:ext>
            </a:extLst>
          </p:cNvPr>
          <p:cNvSpPr txBox="1">
            <a:spLocks/>
          </p:cNvSpPr>
          <p:nvPr/>
        </p:nvSpPr>
        <p:spPr>
          <a:xfrm>
            <a:off x="628651" y="1580057"/>
            <a:ext cx="4760768" cy="455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Island Amenity and Ambiance</a:t>
            </a:r>
          </a:p>
          <a:p>
            <a:pPr marL="0" indent="0">
              <a:buNone/>
            </a:pPr>
            <a:r>
              <a:rPr lang="en-US" sz="2000" dirty="0"/>
              <a:t>As an island, (def. “…land surrounded by </a:t>
            </a:r>
            <a:r>
              <a:rPr lang="en-US" sz="2000"/>
              <a:t>water…”), waterway </a:t>
            </a:r>
            <a:r>
              <a:rPr lang="en-US" sz="2000" dirty="0"/>
              <a:t>and bay access for navigation and recreation is an important element to the overall quality of island life as an </a:t>
            </a:r>
            <a:r>
              <a:rPr lang="en-US" sz="2000" b="1" dirty="0"/>
              <a:t>amenity enhancing the ambiance</a:t>
            </a:r>
            <a:r>
              <a:rPr lang="en-US" sz="2000" dirty="0"/>
              <a:t> on Longboat Key.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Which Longboat Key Neighborhoods are the Most Desirable? | 1st Premier  International Properties, LLC">
            <a:extLst>
              <a:ext uri="{FF2B5EF4-FFF2-40B4-BE49-F238E27FC236}">
                <a16:creationId xmlns:a16="http://schemas.microsoft.com/office/drawing/2014/main" id="{F68606C8-649F-45D0-A445-3A006167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53" y="1580057"/>
            <a:ext cx="3661514" cy="245008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wn of Longboat Key - Stewart Materials">
            <a:extLst>
              <a:ext uri="{FF2B5EF4-FFF2-40B4-BE49-F238E27FC236}">
                <a16:creationId xmlns:a16="http://schemas.microsoft.com/office/drawing/2014/main" id="{7B39BE88-3C2D-428B-8556-FB210F86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3" y="3831289"/>
            <a:ext cx="3433468" cy="23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8498BD8-CDD9-48CB-A680-D9A42E057D31}"/>
              </a:ext>
            </a:extLst>
          </p:cNvPr>
          <p:cNvSpPr txBox="1">
            <a:spLocks/>
          </p:cNvSpPr>
          <p:nvPr/>
        </p:nvSpPr>
        <p:spPr>
          <a:xfrm>
            <a:off x="6802583" y="4244828"/>
            <a:ext cx="4760768" cy="1887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Wholistic Benefit</a:t>
            </a:r>
          </a:p>
          <a:p>
            <a:pPr marL="0" indent="0">
              <a:buNone/>
            </a:pPr>
            <a:r>
              <a:rPr lang="en-US" sz="2000" dirty="0"/>
              <a:t>Portions of the Channel / Canal system can be considered as providing an overall benefit to the residents of the Town, as a recreational amenity to the island.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AB48C-56B3-4C63-9073-56EB9FE4171A}"/>
              </a:ext>
            </a:extLst>
          </p:cNvPr>
          <p:cNvSpPr txBox="1"/>
          <p:nvPr/>
        </p:nvSpPr>
        <p:spPr>
          <a:xfrm>
            <a:off x="312814" y="6281373"/>
            <a:ext cx="11566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Some canals may have an overall Town-wide benefit and some have a more private benefit (canal fronting properties)</a:t>
            </a:r>
          </a:p>
        </p:txBody>
      </p:sp>
    </p:spTree>
    <p:extLst>
      <p:ext uri="{BB962C8B-B14F-4D97-AF65-F5344CB8AC3E}">
        <p14:creationId xmlns:p14="http://schemas.microsoft.com/office/powerpoint/2010/main" val="3514144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C391-C01A-0705-8AD8-16B54898A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C80A-4E13-3952-6AE1-E99A8909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Established Premise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272A9-66F6-957C-F9ED-F2522196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5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374CF3-DBCC-8C99-636F-680DC41A7B55}"/>
              </a:ext>
            </a:extLst>
          </p:cNvPr>
          <p:cNvSpPr txBox="1">
            <a:spLocks/>
          </p:cNvSpPr>
          <p:nvPr/>
        </p:nvSpPr>
        <p:spPr>
          <a:xfrm>
            <a:off x="838202" y="1564483"/>
            <a:ext cx="11077278" cy="60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Every property is unique, and benefits vary based on accessible canals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BC5A4-248F-6FB5-000A-620C41AADB45}"/>
              </a:ext>
            </a:extLst>
          </p:cNvPr>
          <p:cNvSpPr txBox="1">
            <a:spLocks/>
          </p:cNvSpPr>
          <p:nvPr/>
        </p:nvSpPr>
        <p:spPr>
          <a:xfrm>
            <a:off x="4203626" y="2226726"/>
            <a:ext cx="3759273" cy="559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Three Utilization Types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FE9A10-70B5-9F65-1D80-3B5CE68C1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05298"/>
              </p:ext>
            </p:extLst>
          </p:nvPr>
        </p:nvGraphicFramePr>
        <p:xfrm>
          <a:off x="1663701" y="2842097"/>
          <a:ext cx="8127999" cy="2603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168527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096418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78757595"/>
                    </a:ext>
                  </a:extLst>
                </a:gridCol>
              </a:tblGrid>
              <a:tr h="2983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 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Communal Access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Mixed Use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98540"/>
                  </a:ext>
                </a:extLst>
              </a:tr>
              <a:tr h="1417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direct access to residents via their property or community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accessible and commonly used by all boaters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both direct access to residents via their property or community and are commonly used by all boaters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064523"/>
                  </a:ext>
                </a:extLst>
              </a:tr>
              <a:tr h="5000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Direct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Shared Benefit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286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38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A94AF-D318-F129-595B-27E8E071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3494-733D-1A2A-43E5-D3839AAB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Advancements Toward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D827D-E47A-C158-71B2-9819198F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670DF-FDAE-47A8-36D8-22801F83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0934"/>
            <a:ext cx="10515600" cy="1402222"/>
          </a:xfrm>
        </p:spPr>
        <p:txBody>
          <a:bodyPr>
            <a:normAutofit/>
          </a:bodyPr>
          <a:lstStyle/>
          <a:p>
            <a:r>
              <a:rPr lang="en-US" sz="2400" dirty="0"/>
              <a:t>Data collection and initial conditions assessment (presented June 2024)</a:t>
            </a:r>
          </a:p>
          <a:p>
            <a:r>
              <a:rPr lang="en-US" sz="2400" dirty="0"/>
              <a:t>Initial Opinion of Probable Construction Cost (presented June 2024)</a:t>
            </a:r>
          </a:p>
          <a:p>
            <a:r>
              <a:rPr lang="en-US" sz="2400" dirty="0"/>
              <a:t>Development and presentation of funding strategies (Oct 2024 &amp; Today)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631F0A-F636-9740-EDC2-2F91584A8B11}"/>
              </a:ext>
            </a:extLst>
          </p:cNvPr>
          <p:cNvSpPr txBox="1">
            <a:spLocks/>
          </p:cNvSpPr>
          <p:nvPr/>
        </p:nvSpPr>
        <p:spPr>
          <a:xfrm>
            <a:off x="838202" y="1605135"/>
            <a:ext cx="11077278" cy="60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Have included: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62235E-8B1C-BB7C-D377-7DF42B5CCCC9}"/>
              </a:ext>
            </a:extLst>
          </p:cNvPr>
          <p:cNvCxnSpPr/>
          <p:nvPr/>
        </p:nvCxnSpPr>
        <p:spPr>
          <a:xfrm>
            <a:off x="739611" y="3537997"/>
            <a:ext cx="10712777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3BA145-E7BE-E4AF-81E0-0B1DBC0FE30A}"/>
              </a:ext>
            </a:extLst>
          </p:cNvPr>
          <p:cNvSpPr txBox="1">
            <a:spLocks/>
          </p:cNvSpPr>
          <p:nvPr/>
        </p:nvSpPr>
        <p:spPr>
          <a:xfrm>
            <a:off x="739611" y="3774768"/>
            <a:ext cx="11077278" cy="60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Seeking guidance today: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D677A4-01F5-F36A-4E96-95EAE41784A1}"/>
              </a:ext>
            </a:extLst>
          </p:cNvPr>
          <p:cNvSpPr txBox="1">
            <a:spLocks/>
          </p:cNvSpPr>
          <p:nvPr/>
        </p:nvSpPr>
        <p:spPr>
          <a:xfrm>
            <a:off x="739611" y="4312214"/>
            <a:ext cx="10515600" cy="1440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Resolution of Intent and Tax District Ordinance preparation for December 2</a:t>
            </a:r>
            <a:r>
              <a:rPr lang="en-US" sz="2400" baseline="30000" dirty="0"/>
              <a:t>nd</a:t>
            </a:r>
            <a:r>
              <a:rPr lang="en-US" sz="2400" dirty="0"/>
              <a:t> meeting</a:t>
            </a:r>
          </a:p>
          <a:p>
            <a:r>
              <a:rPr lang="en-US" sz="2400" dirty="0"/>
              <a:t>Begin public outreach</a:t>
            </a:r>
          </a:p>
          <a:p>
            <a:r>
              <a:rPr lang="en-US" sz="2400" dirty="0"/>
              <a:t>Continue with BUDM design concurrent with the subaqueous force main effort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99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120E-42A4-947C-5045-4564E7A3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6F350-71B8-099C-9AE6-E987FD6D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Creation </a:t>
            </a:r>
            <a:br>
              <a:rPr lang="en-US" dirty="0"/>
            </a:br>
            <a:r>
              <a:rPr lang="en-US" dirty="0"/>
              <a:t>Critical Milestones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E18D1-C1A5-C3B2-745F-BACE04F6A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9DE885-45D3-8DF7-F88C-E3687317BCBA}"/>
              </a:ext>
            </a:extLst>
          </p:cNvPr>
          <p:cNvSpPr txBox="1">
            <a:spLocks/>
          </p:cNvSpPr>
          <p:nvPr/>
        </p:nvSpPr>
        <p:spPr>
          <a:xfrm>
            <a:off x="838202" y="1564483"/>
            <a:ext cx="11077278" cy="606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B1B22-DA02-EEB7-DA3C-698CE0C51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15853"/>
            <a:ext cx="5257799" cy="2190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Option 1</a:t>
            </a:r>
          </a:p>
          <a:p>
            <a:pPr marL="0" indent="0">
              <a:buNone/>
            </a:pPr>
            <a:r>
              <a:rPr lang="en-US" dirty="0"/>
              <a:t>Maintain ability to collect funds in Nov. 2025</a:t>
            </a:r>
          </a:p>
          <a:p>
            <a:r>
              <a:rPr lang="en-US" sz="2000" dirty="0"/>
              <a:t>Create Special Districts by March 2025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CDF6C06-203A-2B69-4C7A-86148774C474}"/>
              </a:ext>
            </a:extLst>
          </p:cNvPr>
          <p:cNvSpPr txBox="1">
            <a:spLocks/>
          </p:cNvSpPr>
          <p:nvPr/>
        </p:nvSpPr>
        <p:spPr>
          <a:xfrm>
            <a:off x="6238872" y="1316462"/>
            <a:ext cx="5257799" cy="2190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/>
              <a:t>Option 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Delay assessments 1 yr until Nov. 2026</a:t>
            </a:r>
          </a:p>
          <a:p>
            <a:r>
              <a:rPr lang="en-US" sz="2000" dirty="0"/>
              <a:t>Create Special Districts in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88CE7-2925-7D8B-A97F-883BF10595D9}"/>
              </a:ext>
            </a:extLst>
          </p:cNvPr>
          <p:cNvSpPr txBox="1"/>
          <p:nvPr/>
        </p:nvSpPr>
        <p:spPr>
          <a:xfrm>
            <a:off x="498759" y="3352984"/>
            <a:ext cx="1132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Creation of a District provides the ability to progress but does not require funding.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C9FFEE-3D7E-4284-9636-DC37C72D8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192043"/>
              </p:ext>
            </p:extLst>
          </p:nvPr>
        </p:nvGraphicFramePr>
        <p:xfrm>
          <a:off x="559910" y="3825795"/>
          <a:ext cx="10776779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7138">
                  <a:extLst>
                    <a:ext uri="{9D8B030D-6E8A-4147-A177-3AD203B41FA5}">
                      <a16:colId xmlns:a16="http://schemas.microsoft.com/office/drawing/2014/main" val="1649494551"/>
                    </a:ext>
                  </a:extLst>
                </a:gridCol>
                <a:gridCol w="4019641">
                  <a:extLst>
                    <a:ext uri="{9D8B030D-6E8A-4147-A177-3AD203B41FA5}">
                      <a16:colId xmlns:a16="http://schemas.microsoft.com/office/drawing/2014/main" val="1380965378"/>
                    </a:ext>
                  </a:extLst>
                </a:gridCol>
              </a:tblGrid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Event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5798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Workshop of assessment with 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10/21/2024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172235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Workshop of assessment with Commission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11/12/2024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63356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Ordinance Establishing Ad Valorem District (First Reading)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11/12/2024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(SPC MTG)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61335"/>
                  </a:ext>
                </a:extLst>
              </a:tr>
              <a:tr h="4116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Ad: Public Notice of Intent to Use Uniform Method of Collection (Assessments) in Newspaper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 to be Run 4 Fridays prior/up to Public hearing: Nov 8, 15, 22, 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216378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Resolution: Electing To Use Uniform Method of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12/02/2024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513670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Ordinance Establishing Ad Valorem District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(Second Reading/Public Hearing) 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12/02/2024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781755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Public Meetings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January 2025 – 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62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42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D3442-FC22-76BB-2E0C-E157AF6C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B8F8-9610-4ACE-0CBE-92963E38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 &amp; Engagement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07BBC-DEC2-0BC3-614D-783C050ED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1A7036-EAAE-BE75-1AFB-07A72B618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588539"/>
            <a:ext cx="9601200" cy="21833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Objectives</a:t>
            </a:r>
          </a:p>
          <a:p>
            <a:pPr lvl="1"/>
            <a:r>
              <a:rPr lang="en-US" dirty="0"/>
              <a:t>Present and inform on the program need, benefits, and costs</a:t>
            </a:r>
          </a:p>
          <a:p>
            <a:pPr lvl="1"/>
            <a:r>
              <a:rPr lang="en-US" dirty="0"/>
              <a:t>Garner public feedback</a:t>
            </a:r>
          </a:p>
          <a:p>
            <a:pPr lvl="1"/>
            <a:r>
              <a:rPr lang="en-US" dirty="0"/>
              <a:t>Opportunity for public engagement in the process</a:t>
            </a:r>
          </a:p>
          <a:p>
            <a:pPr lvl="1"/>
            <a:r>
              <a:rPr lang="en-US" dirty="0"/>
              <a:t>Specific address searches to inform on direct costs for properties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AE98729-9698-14EB-6A48-E5EBFDF35A77}"/>
              </a:ext>
            </a:extLst>
          </p:cNvPr>
          <p:cNvSpPr txBox="1">
            <a:spLocks/>
          </p:cNvSpPr>
          <p:nvPr/>
        </p:nvSpPr>
        <p:spPr>
          <a:xfrm>
            <a:off x="619125" y="3771901"/>
            <a:ext cx="9601200" cy="218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Forums &amp; Venues</a:t>
            </a:r>
          </a:p>
          <a:p>
            <a:pPr lvl="1"/>
            <a:r>
              <a:rPr lang="en-US" dirty="0"/>
              <a:t>General Benefit &amp; Canal Group focus sessions</a:t>
            </a:r>
          </a:p>
          <a:p>
            <a:pPr lvl="1"/>
            <a:r>
              <a:rPr lang="en-US" dirty="0"/>
              <a:t>Virtual, Town Hall, Condo Federation, North End Coalition, etc.</a:t>
            </a:r>
          </a:p>
          <a:p>
            <a:pPr lvl="1"/>
            <a:r>
              <a:rPr lang="en-US" dirty="0"/>
              <a:t>Per District Specific Meetings focus on specifics within district</a:t>
            </a:r>
          </a:p>
          <a:p>
            <a:pPr lvl="1"/>
            <a:r>
              <a:rPr lang="en-US" dirty="0"/>
              <a:t>Program website, handouts, mailers</a:t>
            </a:r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553B5-C7BF-47E6-8D29-14BE369D8AC7}"/>
              </a:ext>
            </a:extLst>
          </p:cNvPr>
          <p:cNvSpPr txBox="1"/>
          <p:nvPr/>
        </p:nvSpPr>
        <p:spPr>
          <a:xfrm>
            <a:off x="619125" y="6182071"/>
            <a:ext cx="762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Robust Public Outreach Campaign: </a:t>
            </a:r>
            <a:r>
              <a:rPr lang="en-US" sz="2400" b="1" i="1" dirty="0" err="1"/>
              <a:t>VancoreJones</a:t>
            </a:r>
            <a:r>
              <a:rPr lang="en-US" sz="24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78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65916-32F8-2620-C5FD-3397F9C58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6391-B28F-564F-7FEA-099F9B86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from October 21</a:t>
            </a:r>
            <a:r>
              <a:rPr lang="en-US" baseline="30000" dirty="0"/>
              <a:t>st</a:t>
            </a:r>
            <a:r>
              <a:rPr lang="en-US" dirty="0"/>
              <a:t>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50618-4148-BD3A-4B97-587A011D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7003B-692D-9FC7-1BBD-5EC3D279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53905"/>
            <a:ext cx="10515600" cy="2623057"/>
          </a:xfrm>
        </p:spPr>
        <p:txBody>
          <a:bodyPr/>
          <a:lstStyle/>
          <a:p>
            <a:pPr lvl="1"/>
            <a:r>
              <a:rPr lang="en-US" dirty="0"/>
              <a:t>Requested more detail:</a:t>
            </a:r>
          </a:p>
          <a:p>
            <a:pPr lvl="2"/>
            <a:r>
              <a:rPr lang="en-US" dirty="0"/>
              <a:t>Waterway specifics &amp; categorization</a:t>
            </a:r>
          </a:p>
          <a:p>
            <a:pPr lvl="2"/>
            <a:r>
              <a:rPr lang="en-US" dirty="0"/>
              <a:t>Assessment methodology</a:t>
            </a:r>
          </a:p>
          <a:p>
            <a:pPr lvl="2"/>
            <a:r>
              <a:rPr lang="en-US" dirty="0"/>
              <a:t>Cost allocation</a:t>
            </a:r>
          </a:p>
          <a:p>
            <a:pPr lvl="1"/>
            <a:r>
              <a:rPr lang="en-US" dirty="0"/>
              <a:t>Additional detail for shared benefit canals</a:t>
            </a:r>
          </a:p>
          <a:p>
            <a:pPr lvl="1"/>
            <a:r>
              <a:rPr lang="en-US" dirty="0"/>
              <a:t>Appropriate cost-share models &amp; examples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75892B3-7B9E-201B-7FCA-ACED590DC80C}"/>
              </a:ext>
            </a:extLst>
          </p:cNvPr>
          <p:cNvSpPr txBox="1">
            <a:spLocks/>
          </p:cNvSpPr>
          <p:nvPr/>
        </p:nvSpPr>
        <p:spPr>
          <a:xfrm>
            <a:off x="838200" y="1688552"/>
            <a:ext cx="10515600" cy="1073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/>
              <a:t>Storm recovery is the top priority for the Town currently and should remain so.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1AEA274-2AFE-745A-ABFC-1D66A6F1C4FF}"/>
              </a:ext>
            </a:extLst>
          </p:cNvPr>
          <p:cNvSpPr txBox="1">
            <a:spLocks/>
          </p:cNvSpPr>
          <p:nvPr/>
        </p:nvSpPr>
        <p:spPr>
          <a:xfrm>
            <a:off x="838200" y="3091991"/>
            <a:ext cx="10515600" cy="602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Canal program feedback: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C99EF-99A1-471B-B300-06F29D6A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24" y="2207490"/>
            <a:ext cx="3374630" cy="43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333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5BD52E4BD384F8EDDE26E9F78AFCB" ma:contentTypeVersion="15" ma:contentTypeDescription="Create a new document." ma:contentTypeScope="" ma:versionID="fadd14486a363ab7b53b12fe79345c12">
  <xsd:schema xmlns:xsd="http://www.w3.org/2001/XMLSchema" xmlns:xs="http://www.w3.org/2001/XMLSchema" xmlns:p="http://schemas.microsoft.com/office/2006/metadata/properties" xmlns:ns2="671c68a1-e310-4c39-88ce-f126c3ceb7d3" xmlns:ns3="5a0affd0-5f6d-4d3c-a79b-9274e1175548" targetNamespace="http://schemas.microsoft.com/office/2006/metadata/properties" ma:root="true" ma:fieldsID="ae314669b4f8eda3ce280dad52b5f852" ns2:_="" ns3:_="">
    <xsd:import namespace="671c68a1-e310-4c39-88ce-f126c3ceb7d3"/>
    <xsd:import namespace="5a0affd0-5f6d-4d3c-a79b-9274e11755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c68a1-e310-4c39-88ce-f126c3ceb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fa1be92-4319-44bd-b962-28f3acf3e8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affd0-5f6d-4d3c-a79b-9274e117554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88a59b1-b9cc-4a30-a2da-4c7eb15d7115}" ma:internalName="TaxCatchAll" ma:showField="CatchAllData" ma:web="5a0affd0-5f6d-4d3c-a79b-9274e11755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0affd0-5f6d-4d3c-a79b-9274e1175548" xsi:nil="true"/>
    <lcf76f155ced4ddcb4097134ff3c332f xmlns="671c68a1-e310-4c39-88ce-f126c3ceb7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A119E1-C261-4D8C-AAAE-3484295A8DA6}">
  <ds:schemaRefs>
    <ds:schemaRef ds:uri="5a0affd0-5f6d-4d3c-a79b-9274e1175548"/>
    <ds:schemaRef ds:uri="671c68a1-e310-4c39-88ce-f126c3ceb7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A7FAAC-72D3-45C3-93B0-0B83E768BE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6B9A7B-7F00-4C79-A253-07301F7F325A}">
  <ds:schemaRefs>
    <ds:schemaRef ds:uri="5a0affd0-5f6d-4d3c-a79b-9274e1175548"/>
    <ds:schemaRef ds:uri="671c68a1-e310-4c39-88ce-f126c3ceb7d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11779</TotalTime>
  <Words>1675</Words>
  <Application>Microsoft Office PowerPoint</Application>
  <PresentationFormat>Widescreen</PresentationFormat>
  <Paragraphs>335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Arial</vt:lpstr>
      <vt:lpstr>Calibri</vt:lpstr>
      <vt:lpstr>Custom Design</vt:lpstr>
      <vt:lpstr>Canal Navigation Maintenance Program Update </vt:lpstr>
      <vt:lpstr>Path to Canal District Discussion</vt:lpstr>
      <vt:lpstr>Path to Canal District Discussion Cont.</vt:lpstr>
      <vt:lpstr>Background</vt:lpstr>
      <vt:lpstr>Established Premise</vt:lpstr>
      <vt:lpstr>Advancements Toward Implementation</vt:lpstr>
      <vt:lpstr>District Creation  Critical Milestones</vt:lpstr>
      <vt:lpstr>Community Outreach &amp; Engagement Opportunities</vt:lpstr>
      <vt:lpstr>Feedback from October 21st Meeting</vt:lpstr>
      <vt:lpstr>Order of Brief</vt:lpstr>
      <vt:lpstr>PowerPoint Presentation</vt:lpstr>
      <vt:lpstr>Program Statistics</vt:lpstr>
      <vt:lpstr>Canal and Funding Types – General Benefit</vt:lpstr>
      <vt:lpstr>Canal and Funding Types – Direct Benefit</vt:lpstr>
      <vt:lpstr>Canal and Funding Types – Shared Benefit</vt:lpstr>
      <vt:lpstr>Canal and Funding Types – Shared Benefit</vt:lpstr>
      <vt:lpstr>Subaqueous Pipeline Install</vt:lpstr>
      <vt:lpstr>Canal BUDM</vt:lpstr>
      <vt:lpstr>Canal BUDM</vt:lpstr>
      <vt:lpstr>PowerPoint Presentation</vt:lpstr>
      <vt:lpstr>Assessment Program Methodology</vt:lpstr>
      <vt:lpstr>Apportionment Methodology  General Benefit</vt:lpstr>
      <vt:lpstr>Apportionment Methodology  Direct Benefit</vt:lpstr>
      <vt:lpstr>Apportionment Methodology  Direct Benefit</vt:lpstr>
      <vt:lpstr>Apportionment Methodology  Shared Benefit</vt:lpstr>
      <vt:lpstr>Cost Breakdown by Funding Source</vt:lpstr>
      <vt:lpstr>Ad Valorem Millage Calculation</vt:lpstr>
      <vt:lpstr>Example – General &amp; 50% Shared Benefits</vt:lpstr>
      <vt:lpstr>Example – Direct Benefit</vt:lpstr>
      <vt:lpstr>Example – Benefit Groups</vt:lpstr>
      <vt:lpstr>Example – Annual Assessments</vt:lpstr>
      <vt:lpstr>PowerPoint Presentation</vt:lpstr>
      <vt:lpstr>PowerPoint Presentation</vt:lpstr>
      <vt:lpstr>Canal and Funding Types – General Benefit</vt:lpstr>
      <vt:lpstr>Canal and Funding Types – Direct Benefit</vt:lpstr>
      <vt:lpstr>Cost Breakdown by Location and Funding 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Brown</dc:creator>
  <cp:lastModifiedBy>Charlie Mopps</cp:lastModifiedBy>
  <cp:revision>302</cp:revision>
  <cp:lastPrinted>2021-03-15T17:58:22Z</cp:lastPrinted>
  <dcterms:created xsi:type="dcterms:W3CDTF">2020-02-05T17:30:53Z</dcterms:created>
  <dcterms:modified xsi:type="dcterms:W3CDTF">2024-11-04T16:19:59Z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0x0101003AB5BD52E4BD384F8EDDE26E9F78AFCB</vt:lpwstr>
  </property>
  <property fmtid="{D5CDD505-2E9C-101B-9397-08002B2CF9AE}" pid="3" name="MediaServiceImageTags">
    <vt:lpwstr/>
  </property>
</Properties>
</file>