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9"/>
  </p:notesMasterIdLst>
  <p:handoutMasterIdLst>
    <p:handoutMasterId r:id="rId20"/>
  </p:handoutMasterIdLst>
  <p:sldIdLst>
    <p:sldId id="260" r:id="rId2"/>
    <p:sldId id="272" r:id="rId3"/>
    <p:sldId id="493" r:id="rId4"/>
    <p:sldId id="494" r:id="rId5"/>
    <p:sldId id="261" r:id="rId6"/>
    <p:sldId id="269" r:id="rId7"/>
    <p:sldId id="262" r:id="rId8"/>
    <p:sldId id="270" r:id="rId9"/>
    <p:sldId id="271" r:id="rId10"/>
    <p:sldId id="490" r:id="rId11"/>
    <p:sldId id="491" r:id="rId12"/>
    <p:sldId id="273" r:id="rId13"/>
    <p:sldId id="263" r:id="rId14"/>
    <p:sldId id="488" r:id="rId15"/>
    <p:sldId id="268" r:id="rId16"/>
    <p:sldId id="489" r:id="rId17"/>
    <p:sldId id="4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534" y="96"/>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B2221F-B8A5-4B96-BC95-2B7EC7E604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DAB482-E73C-43FA-86B9-EB1FB28E3C2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37EAEE-AD91-41D9-8FEE-3B37CC3E6FD2}" type="datetimeFigureOut">
              <a:rPr lang="en-US" smtClean="0"/>
              <a:t>4/29/2025</a:t>
            </a:fld>
            <a:endParaRPr lang="en-US"/>
          </a:p>
        </p:txBody>
      </p:sp>
      <p:sp>
        <p:nvSpPr>
          <p:cNvPr id="4" name="Footer Placeholder 3">
            <a:extLst>
              <a:ext uri="{FF2B5EF4-FFF2-40B4-BE49-F238E27FC236}">
                <a16:creationId xmlns:a16="http://schemas.microsoft.com/office/drawing/2014/main" id="{D152EDE1-C512-4F35-A034-452D77690A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3A32E24-C652-47DC-A740-E4119AE5B1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10472E-B61F-492F-B87B-31C360B04D23}" type="slidenum">
              <a:rPr lang="en-US" smtClean="0"/>
              <a:t>‹#›</a:t>
            </a:fld>
            <a:endParaRPr lang="en-US"/>
          </a:p>
        </p:txBody>
      </p:sp>
    </p:spTree>
    <p:extLst>
      <p:ext uri="{BB962C8B-B14F-4D97-AF65-F5344CB8AC3E}">
        <p14:creationId xmlns:p14="http://schemas.microsoft.com/office/powerpoint/2010/main" val="540560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520568-CF43-4263-8D67-1F08420A54C1}"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9D22E-3C8E-4F16-81E2-813A6538C2AE}" type="slidenum">
              <a:rPr lang="en-US" smtClean="0"/>
              <a:t>‹#›</a:t>
            </a:fld>
            <a:endParaRPr lang="en-US"/>
          </a:p>
        </p:txBody>
      </p:sp>
    </p:spTree>
    <p:extLst>
      <p:ext uri="{BB962C8B-B14F-4D97-AF65-F5344CB8AC3E}">
        <p14:creationId xmlns:p14="http://schemas.microsoft.com/office/powerpoint/2010/main" val="377392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DFCC0-9E29-4E40-8D9B-9A9602EE06D6}"/>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78D6F953-86E4-4AF6-876A-802B34A34F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DC4A01-4941-487E-A6A4-68AFECFF2C62}"/>
              </a:ext>
            </a:extLst>
          </p:cNvPr>
          <p:cNvSpPr>
            <a:spLocks noGrp="1"/>
          </p:cNvSpPr>
          <p:nvPr>
            <p:ph type="dt" sz="half" idx="10"/>
          </p:nvPr>
        </p:nvSpPr>
        <p:spPr/>
        <p:txBody>
          <a:bodyPr/>
          <a:lstStyle/>
          <a:p>
            <a:fld id="{C89D96AD-68D8-49EC-8185-F6DDBE453243}" type="datetime1">
              <a:rPr lang="en-US" smtClean="0"/>
              <a:t>4/29/2025</a:t>
            </a:fld>
            <a:endParaRPr lang="en-US"/>
          </a:p>
        </p:txBody>
      </p:sp>
      <p:sp>
        <p:nvSpPr>
          <p:cNvPr id="5" name="Footer Placeholder 4">
            <a:extLst>
              <a:ext uri="{FF2B5EF4-FFF2-40B4-BE49-F238E27FC236}">
                <a16:creationId xmlns:a16="http://schemas.microsoft.com/office/drawing/2014/main" id="{57B52D62-D72C-4943-A483-9BEB78990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A282EE-25DF-4A4A-8001-9FB9EC8F5E30}"/>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811361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0546-1482-458E-B06D-586DE16F0F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CA0618-96C7-4EA4-92E9-8C5B396FCC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2ABD85-A69F-4163-8308-8BD894EFEEC8}"/>
              </a:ext>
            </a:extLst>
          </p:cNvPr>
          <p:cNvSpPr>
            <a:spLocks noGrp="1"/>
          </p:cNvSpPr>
          <p:nvPr>
            <p:ph type="dt" sz="half" idx="10"/>
          </p:nvPr>
        </p:nvSpPr>
        <p:spPr/>
        <p:txBody>
          <a:bodyPr/>
          <a:lstStyle/>
          <a:p>
            <a:fld id="{F0F6CBF6-0A02-4C3D-ACBF-1051F1A6F866}" type="datetime1">
              <a:rPr lang="en-US" smtClean="0"/>
              <a:t>4/29/2025</a:t>
            </a:fld>
            <a:endParaRPr lang="en-US"/>
          </a:p>
        </p:txBody>
      </p:sp>
      <p:sp>
        <p:nvSpPr>
          <p:cNvPr id="5" name="Footer Placeholder 4">
            <a:extLst>
              <a:ext uri="{FF2B5EF4-FFF2-40B4-BE49-F238E27FC236}">
                <a16:creationId xmlns:a16="http://schemas.microsoft.com/office/drawing/2014/main" id="{A7A4D0FB-6287-4383-B401-3199BA78C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032286-BC61-455B-AF6F-7ED9BEAC8000}"/>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008806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31F303-2792-4559-AF21-1E305051F7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4063EC-943D-4E36-B3FF-A54F601EC0D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AB7EF4-53F3-4423-B519-E2A6FFF5B912}"/>
              </a:ext>
            </a:extLst>
          </p:cNvPr>
          <p:cNvSpPr>
            <a:spLocks noGrp="1"/>
          </p:cNvSpPr>
          <p:nvPr>
            <p:ph type="dt" sz="half" idx="10"/>
          </p:nvPr>
        </p:nvSpPr>
        <p:spPr/>
        <p:txBody>
          <a:bodyPr/>
          <a:lstStyle/>
          <a:p>
            <a:fld id="{78BC4F4C-1D28-488B-B536-501A9C34C8FB}" type="datetime1">
              <a:rPr lang="en-US" smtClean="0"/>
              <a:t>4/29/2025</a:t>
            </a:fld>
            <a:endParaRPr lang="en-US"/>
          </a:p>
        </p:txBody>
      </p:sp>
      <p:sp>
        <p:nvSpPr>
          <p:cNvPr id="5" name="Footer Placeholder 4">
            <a:extLst>
              <a:ext uri="{FF2B5EF4-FFF2-40B4-BE49-F238E27FC236}">
                <a16:creationId xmlns:a16="http://schemas.microsoft.com/office/drawing/2014/main" id="{890A83CF-8F0B-48AD-9459-F4E3D5CD8B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BF210-D5CB-4613-9D63-BEC135926C77}"/>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1637363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FA0A-28B2-402C-8908-E6BC942DB3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415894-A15A-40A2-8DB2-2198237647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FCCEC7F-3BB3-470E-8B99-3405EB6D1D25}"/>
              </a:ext>
            </a:extLst>
          </p:cNvPr>
          <p:cNvSpPr>
            <a:spLocks noGrp="1"/>
          </p:cNvSpPr>
          <p:nvPr>
            <p:ph type="dt" sz="half" idx="10"/>
          </p:nvPr>
        </p:nvSpPr>
        <p:spPr/>
        <p:txBody>
          <a:bodyPr/>
          <a:lstStyle/>
          <a:p>
            <a:fld id="{606806E7-6386-455D-859E-63DF53448430}" type="datetime1">
              <a:rPr lang="en-US" smtClean="0"/>
              <a:t>4/29/2025</a:t>
            </a:fld>
            <a:endParaRPr lang="en-US"/>
          </a:p>
        </p:txBody>
      </p:sp>
      <p:sp>
        <p:nvSpPr>
          <p:cNvPr id="5" name="Footer Placeholder 4">
            <a:extLst>
              <a:ext uri="{FF2B5EF4-FFF2-40B4-BE49-F238E27FC236}">
                <a16:creationId xmlns:a16="http://schemas.microsoft.com/office/drawing/2014/main" id="{4ED7CB22-0FA1-4D21-920D-F4C9A0147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ABCE62-17F5-484E-947B-0B4CC10A8EB9}"/>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58764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0BF4-193D-4C1E-B9EC-6FE47F53BF51}"/>
              </a:ext>
            </a:extLst>
          </p:cNvPr>
          <p:cNvSpPr>
            <a:spLocks noGrp="1"/>
          </p:cNvSpPr>
          <p:nvPr>
            <p:ph type="title" hasCustomPrompt="1"/>
          </p:nvPr>
        </p:nvSpPr>
        <p:spPr>
          <a:xfrm>
            <a:off x="4402182" y="136525"/>
            <a:ext cx="7117871" cy="836064"/>
          </a:xfrm>
        </p:spPr>
        <p:txBody>
          <a:bodyPr>
            <a:noAutofit/>
          </a:bodyPr>
          <a:lstStyle>
            <a:lvl1pPr algn="ctr" defTabSz="914400" rtl="0" eaLnBrk="1" latinLnBrk="0" hangingPunct="1">
              <a:lnSpc>
                <a:spcPct val="90000"/>
              </a:lnSpc>
              <a:spcBef>
                <a:spcPct val="0"/>
              </a:spcBef>
              <a:buNone/>
              <a:defRPr lang="en-US" sz="3600" b="1" kern="1200" dirty="0">
                <a:solidFill>
                  <a:schemeClr val="bg1"/>
                </a:solidFill>
                <a:latin typeface="+mj-lt"/>
                <a:ea typeface="+mj-ea"/>
                <a:cs typeface="+mj-cs"/>
              </a:defRPr>
            </a:lvl1pPr>
          </a:lstStyle>
          <a:p>
            <a:r>
              <a:rPr lang="en-US" dirty="0"/>
              <a:t>Slide Title goes here </a:t>
            </a:r>
          </a:p>
        </p:txBody>
      </p:sp>
      <p:sp>
        <p:nvSpPr>
          <p:cNvPr id="3" name="Content Placeholder 2">
            <a:extLst>
              <a:ext uri="{FF2B5EF4-FFF2-40B4-BE49-F238E27FC236}">
                <a16:creationId xmlns:a16="http://schemas.microsoft.com/office/drawing/2014/main" id="{8FFACB8C-46A9-49E8-BD3F-F6194772F252}"/>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8B12DB-FE40-4796-95BF-75BB1B958703}"/>
              </a:ext>
            </a:extLst>
          </p:cNvPr>
          <p:cNvSpPr>
            <a:spLocks noGrp="1"/>
          </p:cNvSpPr>
          <p:nvPr>
            <p:ph type="dt" sz="half" idx="10"/>
          </p:nvPr>
        </p:nvSpPr>
        <p:spPr/>
        <p:txBody>
          <a:bodyPr/>
          <a:lstStyle/>
          <a:p>
            <a:fld id="{4B7D7B2C-B3CA-4A3E-99F9-761794C0DB00}" type="datetime1">
              <a:rPr lang="en-US" smtClean="0"/>
              <a:t>4/29/2025</a:t>
            </a:fld>
            <a:endParaRPr lang="en-US"/>
          </a:p>
        </p:txBody>
      </p:sp>
      <p:sp>
        <p:nvSpPr>
          <p:cNvPr id="5" name="Footer Placeholder 4">
            <a:extLst>
              <a:ext uri="{FF2B5EF4-FFF2-40B4-BE49-F238E27FC236}">
                <a16:creationId xmlns:a16="http://schemas.microsoft.com/office/drawing/2014/main" id="{C768AC16-875D-4619-AA62-2C8BEC7A6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8D357-9329-49F2-859E-87D841178523}"/>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467158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E4F-946D-4A0A-A360-95999D746B2F}"/>
              </a:ext>
            </a:extLst>
          </p:cNvPr>
          <p:cNvSpPr>
            <a:spLocks noGrp="1"/>
          </p:cNvSpPr>
          <p:nvPr>
            <p:ph type="title" hasCustomPrompt="1"/>
          </p:nvPr>
        </p:nvSpPr>
        <p:spPr>
          <a:xfrm>
            <a:off x="4286794" y="136525"/>
            <a:ext cx="7315199" cy="715529"/>
          </a:xfrm>
        </p:spPr>
        <p:txBody>
          <a:bodyPr>
            <a:noAutofit/>
          </a:bodyPr>
          <a:lstStyle>
            <a:lvl1pPr algn="ctr">
              <a:defRPr sz="3600" b="1">
                <a:solidFill>
                  <a:schemeClr val="bg1"/>
                </a:solidFill>
              </a:defRPr>
            </a:lvl1pPr>
          </a:lstStyle>
          <a:p>
            <a:r>
              <a:rPr lang="en-US" dirty="0"/>
              <a:t>Click to edit title </a:t>
            </a:r>
          </a:p>
        </p:txBody>
      </p:sp>
      <p:sp>
        <p:nvSpPr>
          <p:cNvPr id="3" name="Content Placeholder 2">
            <a:extLst>
              <a:ext uri="{FF2B5EF4-FFF2-40B4-BE49-F238E27FC236}">
                <a16:creationId xmlns:a16="http://schemas.microsoft.com/office/drawing/2014/main" id="{02F66145-E558-4729-8177-BF3562AD8C21}"/>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DBCE756-9EED-4A74-AF6A-066826DC24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394EB8-9BBB-4975-A790-301A6CAD8A01}"/>
              </a:ext>
            </a:extLst>
          </p:cNvPr>
          <p:cNvSpPr>
            <a:spLocks noGrp="1"/>
          </p:cNvSpPr>
          <p:nvPr>
            <p:ph type="dt" sz="half" idx="10"/>
          </p:nvPr>
        </p:nvSpPr>
        <p:spPr/>
        <p:txBody>
          <a:bodyPr/>
          <a:lstStyle/>
          <a:p>
            <a:fld id="{3AA4D889-A6E2-4F38-A630-35D23EC26C72}" type="datetime1">
              <a:rPr lang="en-US" smtClean="0"/>
              <a:t>4/29/2025</a:t>
            </a:fld>
            <a:endParaRPr lang="en-US"/>
          </a:p>
        </p:txBody>
      </p:sp>
      <p:sp>
        <p:nvSpPr>
          <p:cNvPr id="6" name="Footer Placeholder 5">
            <a:extLst>
              <a:ext uri="{FF2B5EF4-FFF2-40B4-BE49-F238E27FC236}">
                <a16:creationId xmlns:a16="http://schemas.microsoft.com/office/drawing/2014/main" id="{84EA1C75-D1E5-44AC-87BF-7A3A2096FB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D10286-746F-43C6-88CB-9A72E9D1AA74}"/>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236904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5E773-5968-4943-81C8-A32922DC29E5}"/>
              </a:ext>
            </a:extLst>
          </p:cNvPr>
          <p:cNvSpPr>
            <a:spLocks noGrp="1"/>
          </p:cNvSpPr>
          <p:nvPr>
            <p:ph type="title" hasCustomPrompt="1"/>
          </p:nvPr>
        </p:nvSpPr>
        <p:spPr>
          <a:xfrm>
            <a:off x="4038600" y="325937"/>
            <a:ext cx="7316788" cy="653777"/>
          </a:xfrm>
        </p:spPr>
        <p:txBody>
          <a:bodyPr>
            <a:normAutofit/>
          </a:bodyPr>
          <a:lstStyle>
            <a:lvl1pPr algn="ctr" defTabSz="914400" rtl="0" eaLnBrk="1" latinLnBrk="0" hangingPunct="1">
              <a:lnSpc>
                <a:spcPct val="90000"/>
              </a:lnSpc>
              <a:spcBef>
                <a:spcPct val="0"/>
              </a:spcBef>
              <a:buNone/>
              <a:defRPr lang="en-US" sz="3600" b="1" kern="1200" dirty="0">
                <a:solidFill>
                  <a:schemeClr val="bg1"/>
                </a:solidFill>
                <a:latin typeface="+mj-lt"/>
                <a:ea typeface="+mj-ea"/>
                <a:cs typeface="+mj-cs"/>
              </a:defRPr>
            </a:lvl1pPr>
          </a:lstStyle>
          <a:p>
            <a:r>
              <a:rPr lang="en-US" dirty="0"/>
              <a:t>Click to edit title </a:t>
            </a:r>
          </a:p>
        </p:txBody>
      </p:sp>
      <p:sp>
        <p:nvSpPr>
          <p:cNvPr id="3" name="Text Placeholder 2">
            <a:extLst>
              <a:ext uri="{FF2B5EF4-FFF2-40B4-BE49-F238E27FC236}">
                <a16:creationId xmlns:a16="http://schemas.microsoft.com/office/drawing/2014/main" id="{D03D52AA-1225-407A-ABD7-78794050843F}"/>
              </a:ext>
            </a:extLst>
          </p:cNvPr>
          <p:cNvSpPr>
            <a:spLocks noGrp="1"/>
          </p:cNvSpPr>
          <p:nvPr>
            <p:ph type="body" idx="1"/>
          </p:nvPr>
        </p:nvSpPr>
        <p:spPr>
          <a:xfrm>
            <a:off x="839788" y="1681163"/>
            <a:ext cx="5157787" cy="823912"/>
          </a:xfrm>
        </p:spPr>
        <p:txBody>
          <a:bodyPr anchor="b">
            <a:norm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B49E715-C87E-4375-87AC-20FD60CACF91}"/>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C1C97F3-948D-4AA5-A7DF-B526C4057DA1}"/>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89DF1CAD-68F9-44F9-AB2F-8913AC52CE9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805C0B-CEB7-459F-8E3D-63D94A02FE46}"/>
              </a:ext>
            </a:extLst>
          </p:cNvPr>
          <p:cNvSpPr>
            <a:spLocks noGrp="1"/>
          </p:cNvSpPr>
          <p:nvPr>
            <p:ph type="dt" sz="half" idx="10"/>
          </p:nvPr>
        </p:nvSpPr>
        <p:spPr/>
        <p:txBody>
          <a:bodyPr/>
          <a:lstStyle/>
          <a:p>
            <a:fld id="{C316712F-0A5E-42B0-B6DD-134F50CBD58F}" type="datetime1">
              <a:rPr lang="en-US" smtClean="0"/>
              <a:t>4/29/2025</a:t>
            </a:fld>
            <a:endParaRPr lang="en-US"/>
          </a:p>
        </p:txBody>
      </p:sp>
      <p:sp>
        <p:nvSpPr>
          <p:cNvPr id="8" name="Footer Placeholder 7">
            <a:extLst>
              <a:ext uri="{FF2B5EF4-FFF2-40B4-BE49-F238E27FC236}">
                <a16:creationId xmlns:a16="http://schemas.microsoft.com/office/drawing/2014/main" id="{9010953A-579A-44ED-A3BD-504E36C179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666759-3596-4C1C-A5A3-3631BAEE8CAB}"/>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695437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036BD-824B-405C-AD29-CEBC77193A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4DB20F-5908-4F3E-9725-B9D461D5E140}"/>
              </a:ext>
            </a:extLst>
          </p:cNvPr>
          <p:cNvSpPr>
            <a:spLocks noGrp="1"/>
          </p:cNvSpPr>
          <p:nvPr>
            <p:ph type="dt" sz="half" idx="10"/>
          </p:nvPr>
        </p:nvSpPr>
        <p:spPr/>
        <p:txBody>
          <a:bodyPr/>
          <a:lstStyle/>
          <a:p>
            <a:fld id="{8F44A90A-63D6-487A-B7D3-B59A39A16680}" type="datetime1">
              <a:rPr lang="en-US" smtClean="0"/>
              <a:t>4/29/2025</a:t>
            </a:fld>
            <a:endParaRPr lang="en-US"/>
          </a:p>
        </p:txBody>
      </p:sp>
      <p:sp>
        <p:nvSpPr>
          <p:cNvPr id="4" name="Footer Placeholder 3">
            <a:extLst>
              <a:ext uri="{FF2B5EF4-FFF2-40B4-BE49-F238E27FC236}">
                <a16:creationId xmlns:a16="http://schemas.microsoft.com/office/drawing/2014/main" id="{98807829-3AFE-4CE3-A240-61F552247A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25F360-F5B7-4690-9D5B-E7C64516B4D4}"/>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268102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B1D31F-A123-43E6-9763-59DD44B67F2B}"/>
              </a:ext>
            </a:extLst>
          </p:cNvPr>
          <p:cNvSpPr>
            <a:spLocks noGrp="1"/>
          </p:cNvSpPr>
          <p:nvPr>
            <p:ph type="dt" sz="half" idx="10"/>
          </p:nvPr>
        </p:nvSpPr>
        <p:spPr/>
        <p:txBody>
          <a:bodyPr/>
          <a:lstStyle/>
          <a:p>
            <a:fld id="{C9EAFAAE-C016-40F6-9FCD-E9ACAE5F369C}" type="datetime1">
              <a:rPr lang="en-US" smtClean="0"/>
              <a:t>4/29/2025</a:t>
            </a:fld>
            <a:endParaRPr lang="en-US"/>
          </a:p>
        </p:txBody>
      </p:sp>
      <p:sp>
        <p:nvSpPr>
          <p:cNvPr id="3" name="Footer Placeholder 2">
            <a:extLst>
              <a:ext uri="{FF2B5EF4-FFF2-40B4-BE49-F238E27FC236}">
                <a16:creationId xmlns:a16="http://schemas.microsoft.com/office/drawing/2014/main" id="{0D06F949-F878-48C0-B88E-8DE124012E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1DAFB4-A7AD-44D9-A7FF-4D32278D4FDB}"/>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115074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B6B0-21E3-44DB-9624-0ADE6DB4A422}"/>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88A90D-E5C0-427A-B847-9BC6FB55C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22E203-DD98-470C-824C-E45E72AFA0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537DBD-1038-4292-BD0E-FD36C01A5187}"/>
              </a:ext>
            </a:extLst>
          </p:cNvPr>
          <p:cNvSpPr>
            <a:spLocks noGrp="1"/>
          </p:cNvSpPr>
          <p:nvPr>
            <p:ph type="dt" sz="half" idx="10"/>
          </p:nvPr>
        </p:nvSpPr>
        <p:spPr/>
        <p:txBody>
          <a:bodyPr/>
          <a:lstStyle/>
          <a:p>
            <a:fld id="{7A8DDCBA-1D2A-4905-8689-47B052975604}" type="datetime1">
              <a:rPr lang="en-US" smtClean="0"/>
              <a:t>4/29/2025</a:t>
            </a:fld>
            <a:endParaRPr lang="en-US"/>
          </a:p>
        </p:txBody>
      </p:sp>
      <p:sp>
        <p:nvSpPr>
          <p:cNvPr id="6" name="Footer Placeholder 5">
            <a:extLst>
              <a:ext uri="{FF2B5EF4-FFF2-40B4-BE49-F238E27FC236}">
                <a16:creationId xmlns:a16="http://schemas.microsoft.com/office/drawing/2014/main" id="{7C52066F-F8ED-4B08-B1FE-F120908B5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DA814-021F-4F0A-A5A1-EF442E76C228}"/>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311669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EEDC1-D019-4ADB-82B2-C92DA43CA6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222C61-0012-44E9-AAFB-FA6E913E5F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214566-6349-4A79-9009-12D9E1034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E31D5A-05E0-4ECD-A59E-C77B01BA8A21}"/>
              </a:ext>
            </a:extLst>
          </p:cNvPr>
          <p:cNvSpPr>
            <a:spLocks noGrp="1"/>
          </p:cNvSpPr>
          <p:nvPr>
            <p:ph type="dt" sz="half" idx="10"/>
          </p:nvPr>
        </p:nvSpPr>
        <p:spPr/>
        <p:txBody>
          <a:bodyPr/>
          <a:lstStyle/>
          <a:p>
            <a:fld id="{21689817-C348-452D-90CB-AF988FBB74D0}" type="datetime1">
              <a:rPr lang="en-US" smtClean="0"/>
              <a:t>4/29/2025</a:t>
            </a:fld>
            <a:endParaRPr lang="en-US"/>
          </a:p>
        </p:txBody>
      </p:sp>
      <p:sp>
        <p:nvSpPr>
          <p:cNvPr id="6" name="Footer Placeholder 5">
            <a:extLst>
              <a:ext uri="{FF2B5EF4-FFF2-40B4-BE49-F238E27FC236}">
                <a16:creationId xmlns:a16="http://schemas.microsoft.com/office/drawing/2014/main" id="{150762E2-BFD8-4C1B-A25A-23DFDECC76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ED20C-5D95-4044-A8A8-E3A74D358552}"/>
              </a:ext>
            </a:extLst>
          </p:cNvPr>
          <p:cNvSpPr>
            <a:spLocks noGrp="1"/>
          </p:cNvSpPr>
          <p:nvPr>
            <p:ph type="sldNum" sz="quarter" idx="12"/>
          </p:nvPr>
        </p:nvSpPr>
        <p:spPr/>
        <p:txBody>
          <a:bodyPr/>
          <a:lstStyle/>
          <a:p>
            <a:fld id="{AD526EDF-47C9-4D38-8F23-D55C707CF7DF}" type="slidenum">
              <a:rPr lang="en-US" smtClean="0"/>
              <a:t>‹#›</a:t>
            </a:fld>
            <a:endParaRPr lang="en-US"/>
          </a:p>
        </p:txBody>
      </p:sp>
    </p:spTree>
    <p:extLst>
      <p:ext uri="{BB962C8B-B14F-4D97-AF65-F5344CB8AC3E}">
        <p14:creationId xmlns:p14="http://schemas.microsoft.com/office/powerpoint/2010/main" val="3021207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EB138B-DFA8-4712-A283-9374061D117E}"/>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93" r="93" b="80876"/>
          <a:stretch/>
        </p:blipFill>
        <p:spPr>
          <a:xfrm>
            <a:off x="11268" y="0"/>
            <a:ext cx="12169464" cy="1311497"/>
          </a:xfrm>
          <a:prstGeom prst="rect">
            <a:avLst/>
          </a:prstGeom>
        </p:spPr>
      </p:pic>
      <p:sp>
        <p:nvSpPr>
          <p:cNvPr id="2" name="Title Placeholder 1">
            <a:extLst>
              <a:ext uri="{FF2B5EF4-FFF2-40B4-BE49-F238E27FC236}">
                <a16:creationId xmlns:a16="http://schemas.microsoft.com/office/drawing/2014/main" id="{3BEFF42E-64AF-4BB7-961A-FF22F32695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617F0D-DE41-4F0B-95E3-14F9D43D76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93BCEB-3FB8-41BD-A422-AED61BCAE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43537-B373-47FA-BFB2-A6611D647D16}" type="datetime1">
              <a:rPr lang="en-US" smtClean="0"/>
              <a:t>4/29/2025</a:t>
            </a:fld>
            <a:endParaRPr lang="en-US"/>
          </a:p>
        </p:txBody>
      </p:sp>
      <p:sp>
        <p:nvSpPr>
          <p:cNvPr id="5" name="Footer Placeholder 4">
            <a:extLst>
              <a:ext uri="{FF2B5EF4-FFF2-40B4-BE49-F238E27FC236}">
                <a16:creationId xmlns:a16="http://schemas.microsoft.com/office/drawing/2014/main" id="{7C29E158-0C89-4D7F-AE98-805C0A2432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59415F-903B-434F-B023-3C941B9048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26EDF-47C9-4D38-8F23-D55C707CF7DF}" type="slidenum">
              <a:rPr lang="en-US" smtClean="0"/>
              <a:t>‹#›</a:t>
            </a:fld>
            <a:endParaRPr lang="en-US"/>
          </a:p>
        </p:txBody>
      </p:sp>
    </p:spTree>
    <p:extLst>
      <p:ext uri="{BB962C8B-B14F-4D97-AF65-F5344CB8AC3E}">
        <p14:creationId xmlns:p14="http://schemas.microsoft.com/office/powerpoint/2010/main" val="65720587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jpe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8A56A3-061F-4CC8-B7FC-5AB57A1AA486}"/>
              </a:ext>
            </a:extLst>
          </p:cNvPr>
          <p:cNvSpPr>
            <a:spLocks noGrp="1"/>
          </p:cNvSpPr>
          <p:nvPr>
            <p:ph type="ctrTitle"/>
          </p:nvPr>
        </p:nvSpPr>
        <p:spPr>
          <a:xfrm>
            <a:off x="1524000" y="2073178"/>
            <a:ext cx="9144000" cy="2387600"/>
          </a:xfrm>
        </p:spPr>
        <p:txBody>
          <a:bodyPr>
            <a:normAutofit/>
          </a:bodyPr>
          <a:lstStyle/>
          <a:p>
            <a:r>
              <a:rPr lang="en-US" sz="4400" dirty="0">
                <a:latin typeface="Arial" panose="020B0604020202020204" pitchFamily="34" charset="0"/>
                <a:cs typeface="Arial" panose="020B0604020202020204" pitchFamily="34" charset="0"/>
              </a:rPr>
              <a:t>Manatee County and Town of Longboat Key</a:t>
            </a:r>
            <a:br>
              <a:rPr lang="en-US" sz="4400" dirty="0">
                <a:latin typeface="Arial" panose="020B0604020202020204" pitchFamily="34" charset="0"/>
                <a:cs typeface="Arial" panose="020B0604020202020204" pitchFamily="34" charset="0"/>
              </a:rPr>
            </a:br>
            <a:endParaRPr lang="en-US" sz="4400" dirty="0"/>
          </a:p>
        </p:txBody>
      </p:sp>
      <p:sp>
        <p:nvSpPr>
          <p:cNvPr id="7" name="Subtitle 6">
            <a:extLst>
              <a:ext uri="{FF2B5EF4-FFF2-40B4-BE49-F238E27FC236}">
                <a16:creationId xmlns:a16="http://schemas.microsoft.com/office/drawing/2014/main" id="{F811CD27-CFAD-428E-B45B-883DB4BB3C0C}"/>
              </a:ext>
            </a:extLst>
          </p:cNvPr>
          <p:cNvSpPr>
            <a:spLocks noGrp="1"/>
          </p:cNvSpPr>
          <p:nvPr>
            <p:ph type="subTitle" idx="1"/>
          </p:nvPr>
        </p:nvSpPr>
        <p:spPr>
          <a:xfrm>
            <a:off x="1524000" y="4460778"/>
            <a:ext cx="9144000" cy="1655762"/>
          </a:xfrm>
        </p:spPr>
        <p:txBody>
          <a:bodyPr/>
          <a:lstStyle/>
          <a:p>
            <a:r>
              <a:rPr lang="en-US" sz="2800" dirty="0">
                <a:latin typeface="Arial" panose="020B0604020202020204" pitchFamily="34" charset="0"/>
                <a:cs typeface="Arial" panose="020B0604020202020204" pitchFamily="34" charset="0"/>
              </a:rPr>
              <a:t>Joint Meeting </a:t>
            </a:r>
          </a:p>
          <a:p>
            <a:r>
              <a:rPr lang="en-US" sz="2800" dirty="0">
                <a:latin typeface="Arial" panose="020B0604020202020204" pitchFamily="34" charset="0"/>
                <a:cs typeface="Arial" panose="020B0604020202020204" pitchFamily="34" charset="0"/>
              </a:rPr>
              <a:t>May 7, 2025</a:t>
            </a:r>
          </a:p>
          <a:p>
            <a:endParaRPr lang="en-US" dirty="0"/>
          </a:p>
        </p:txBody>
      </p:sp>
    </p:spTree>
    <p:extLst>
      <p:ext uri="{BB962C8B-B14F-4D97-AF65-F5344CB8AC3E}">
        <p14:creationId xmlns:p14="http://schemas.microsoft.com/office/powerpoint/2010/main" val="3637820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F626-7E53-DC3F-01DC-FB7E0BFAD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FEF1B5-834C-7A14-22EC-720CA14E9856}"/>
              </a:ext>
            </a:extLst>
          </p:cNvPr>
          <p:cNvSpPr>
            <a:spLocks noGrp="1"/>
          </p:cNvSpPr>
          <p:nvPr>
            <p:ph type="title"/>
          </p:nvPr>
        </p:nvSpPr>
        <p:spPr/>
        <p:txBody>
          <a:bodyPr>
            <a:normAutofit/>
          </a:bodyPr>
          <a:lstStyle/>
          <a:p>
            <a:r>
              <a:rPr lang="en-US" dirty="0"/>
              <a:t>Infrastructure</a:t>
            </a:r>
          </a:p>
        </p:txBody>
      </p:sp>
      <p:sp>
        <p:nvSpPr>
          <p:cNvPr id="6" name="TextBox 5">
            <a:extLst>
              <a:ext uri="{FF2B5EF4-FFF2-40B4-BE49-F238E27FC236}">
                <a16:creationId xmlns:a16="http://schemas.microsoft.com/office/drawing/2014/main" id="{11890F82-1658-7238-FA57-B516B8131ABC}"/>
              </a:ext>
            </a:extLst>
          </p:cNvPr>
          <p:cNvSpPr txBox="1"/>
          <p:nvPr/>
        </p:nvSpPr>
        <p:spPr>
          <a:xfrm>
            <a:off x="288258" y="1323547"/>
            <a:ext cx="6042967" cy="5386090"/>
          </a:xfrm>
          <a:prstGeom prst="rect">
            <a:avLst/>
          </a:prstGeom>
          <a:no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2000" b="1" dirty="0"/>
              <a:t>Barrier Island Complete Street Improvements PD&amp;E:  $1.74 million.</a:t>
            </a:r>
          </a:p>
          <a:p>
            <a:pPr marL="285750"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dirty="0"/>
              <a:t>Study is currently underway.  Expected completion 2026.</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Town working to get more involved and ensure congestion reducing solutions being considered:</a:t>
            </a:r>
          </a:p>
          <a:p>
            <a:pPr marL="285750" indent="-285750">
              <a:buFont typeface="Arial" panose="020B0604020202020204" pitchFamily="34" charset="0"/>
              <a:buChar char="•"/>
            </a:pPr>
            <a:endParaRPr lang="en-US" sz="1600" b="1" dirty="0"/>
          </a:p>
          <a:p>
            <a:pPr marL="742950" lvl="1" indent="-285750">
              <a:buFont typeface="Arial" panose="020B0604020202020204" pitchFamily="34" charset="0"/>
              <a:buChar char="•"/>
            </a:pPr>
            <a:r>
              <a:rPr lang="en-US" sz="1600" dirty="0"/>
              <a:t>Meaningful improvements to the Gulf Drive (SR 789) and Cortez Road (SR 684) intersection.</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Channelizing pedestrians to discrete crossings.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Channelizing vehicular beach parking where possible with Manatee County support.</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Improving Bridge Street circle vehicle movements and pedestrian controls.</a:t>
            </a:r>
          </a:p>
          <a:p>
            <a:pPr marL="742950" lvl="1"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a:t>Options for Coquina access points.</a:t>
            </a:r>
          </a:p>
        </p:txBody>
      </p:sp>
      <p:sp>
        <p:nvSpPr>
          <p:cNvPr id="9" name="Slide Number Placeholder 8">
            <a:extLst>
              <a:ext uri="{FF2B5EF4-FFF2-40B4-BE49-F238E27FC236}">
                <a16:creationId xmlns:a16="http://schemas.microsoft.com/office/drawing/2014/main" id="{864FE15A-4BE9-0499-6C10-D270C573779E}"/>
              </a:ext>
            </a:extLst>
          </p:cNvPr>
          <p:cNvSpPr>
            <a:spLocks noGrp="1"/>
          </p:cNvSpPr>
          <p:nvPr>
            <p:ph type="sldNum" sz="quarter" idx="12"/>
          </p:nvPr>
        </p:nvSpPr>
        <p:spPr/>
        <p:txBody>
          <a:bodyPr/>
          <a:lstStyle/>
          <a:p>
            <a:fld id="{AD526EDF-47C9-4D38-8F23-D55C707CF7DF}" type="slidenum">
              <a:rPr lang="en-US" smtClean="0"/>
              <a:t>10</a:t>
            </a:fld>
            <a:endParaRPr lang="en-US" dirty="0"/>
          </a:p>
        </p:txBody>
      </p:sp>
      <p:pic>
        <p:nvPicPr>
          <p:cNvPr id="4" name="Picture 3">
            <a:extLst>
              <a:ext uri="{FF2B5EF4-FFF2-40B4-BE49-F238E27FC236}">
                <a16:creationId xmlns:a16="http://schemas.microsoft.com/office/drawing/2014/main" id="{0B7FBCD4-F3AD-9CF4-96F5-3D6B4665D8FE}"/>
              </a:ext>
            </a:extLst>
          </p:cNvPr>
          <p:cNvPicPr>
            <a:picLocks noChangeAspect="1"/>
          </p:cNvPicPr>
          <p:nvPr/>
        </p:nvPicPr>
        <p:blipFill>
          <a:blip r:embed="rId2"/>
          <a:stretch>
            <a:fillRect/>
          </a:stretch>
        </p:blipFill>
        <p:spPr>
          <a:xfrm>
            <a:off x="7103719" y="1099585"/>
            <a:ext cx="4416334" cy="5439327"/>
          </a:xfrm>
          <a:prstGeom prst="rect">
            <a:avLst/>
          </a:prstGeom>
        </p:spPr>
      </p:pic>
    </p:spTree>
    <p:extLst>
      <p:ext uri="{BB962C8B-B14F-4D97-AF65-F5344CB8AC3E}">
        <p14:creationId xmlns:p14="http://schemas.microsoft.com/office/powerpoint/2010/main" val="124485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F3CED-8AB7-A1CE-5542-9DD5A8441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10E82-2236-83FF-05FB-B10863CA0B05}"/>
              </a:ext>
            </a:extLst>
          </p:cNvPr>
          <p:cNvSpPr>
            <a:spLocks noGrp="1"/>
          </p:cNvSpPr>
          <p:nvPr>
            <p:ph type="title"/>
          </p:nvPr>
        </p:nvSpPr>
        <p:spPr/>
        <p:txBody>
          <a:bodyPr>
            <a:normAutofit/>
          </a:bodyPr>
          <a:lstStyle/>
          <a:p>
            <a:r>
              <a:rPr lang="en-US" dirty="0"/>
              <a:t>Infrastructure</a:t>
            </a:r>
          </a:p>
        </p:txBody>
      </p:sp>
      <p:sp>
        <p:nvSpPr>
          <p:cNvPr id="6" name="TextBox 5">
            <a:extLst>
              <a:ext uri="{FF2B5EF4-FFF2-40B4-BE49-F238E27FC236}">
                <a16:creationId xmlns:a16="http://schemas.microsoft.com/office/drawing/2014/main" id="{1E1BF5DD-1A07-AE5E-98DD-FEAE6B2AB26D}"/>
              </a:ext>
            </a:extLst>
          </p:cNvPr>
          <p:cNvSpPr txBox="1"/>
          <p:nvPr/>
        </p:nvSpPr>
        <p:spPr>
          <a:xfrm>
            <a:off x="219247" y="1325477"/>
            <a:ext cx="5736394" cy="4862870"/>
          </a:xfrm>
          <a:prstGeom prst="rect">
            <a:avLst/>
          </a:prstGeom>
          <a:noFill/>
        </p:spPr>
        <p:txBody>
          <a:bodyPr wrap="square" rtlCol="0">
            <a:spAutoFit/>
          </a:bodyPr>
          <a:lstStyle/>
          <a:p>
            <a:r>
              <a:rPr lang="en-US" b="1" dirty="0"/>
              <a:t>Continue the Cortez Bridge free-flow condition investment momentum...</a:t>
            </a:r>
          </a:p>
          <a:p>
            <a:endParaRPr lang="en-US" b="1" dirty="0"/>
          </a:p>
          <a:p>
            <a:r>
              <a:rPr lang="en-US" sz="1600" b="1" dirty="0"/>
              <a:t>Town:</a:t>
            </a:r>
          </a:p>
          <a:p>
            <a:pPr marL="285750" indent="-285750">
              <a:buFont typeface="Arial" panose="020B0604020202020204" pitchFamily="34" charset="0"/>
              <a:buChar char="•"/>
            </a:pPr>
            <a:r>
              <a:rPr lang="en-US" sz="1600" dirty="0"/>
              <a:t>Has two (2) points of access, with only north access through: Bradenton Beach community, Manatee County amenities, and FDOT facilities.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Does appreciate Manatee County working with FDOT on capacity enhancing improvement ideas on both sides of Cortez Bridge.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Also appreciates the continued closure of intermediate gates within Coquina Beach Parking lots. </a:t>
            </a:r>
          </a:p>
          <a:p>
            <a:pPr marL="285750" indent="-285750">
              <a:buFont typeface="Arial" panose="020B0604020202020204" pitchFamily="34" charset="0"/>
              <a:buChar char="•"/>
            </a:pPr>
            <a:endParaRPr lang="en-US" sz="1600" dirty="0"/>
          </a:p>
          <a:p>
            <a:endParaRPr lang="en-US" sz="1600" b="1" dirty="0"/>
          </a:p>
          <a:p>
            <a:r>
              <a:rPr lang="en-US" sz="1600" b="1" dirty="0"/>
              <a:t>Town with Manatee County, Bradenton Beach, and FDOT: would like to continue working together on congestion reducing/capacity adding solutions.</a:t>
            </a:r>
          </a:p>
        </p:txBody>
      </p:sp>
      <p:sp>
        <p:nvSpPr>
          <p:cNvPr id="8" name="TextBox 7">
            <a:extLst>
              <a:ext uri="{FF2B5EF4-FFF2-40B4-BE49-F238E27FC236}">
                <a16:creationId xmlns:a16="http://schemas.microsoft.com/office/drawing/2014/main" id="{B66599B3-1114-2556-0367-43534CE4E895}"/>
              </a:ext>
            </a:extLst>
          </p:cNvPr>
          <p:cNvSpPr txBox="1"/>
          <p:nvPr/>
        </p:nvSpPr>
        <p:spPr>
          <a:xfrm>
            <a:off x="5955641" y="1571699"/>
            <a:ext cx="6097554" cy="4616648"/>
          </a:xfrm>
          <a:prstGeom prst="rect">
            <a:avLst/>
          </a:prstGeom>
          <a:noFill/>
        </p:spPr>
        <p:txBody>
          <a:bodyPr wrap="square">
            <a:spAutoFit/>
          </a:bodyPr>
          <a:lstStyle/>
          <a:p>
            <a:pPr marL="285750" indent="-285750">
              <a:buFont typeface="Arial" panose="020B0604020202020204" pitchFamily="34" charset="0"/>
              <a:buChar char="•"/>
            </a:pPr>
            <a:r>
              <a:rPr lang="en-US" sz="1600" i="1" u="sng" dirty="0"/>
              <a:t>Notes of Interest - What we experience and hear:</a:t>
            </a:r>
          </a:p>
          <a:p>
            <a:pPr marL="742950" lvl="1" indent="-285750">
              <a:buFont typeface="Arial" panose="020B0604020202020204" pitchFamily="34" charset="0"/>
              <a:buChar char="•"/>
            </a:pPr>
            <a:r>
              <a:rPr lang="en-US" sz="1600" i="1" dirty="0"/>
              <a:t>Congestion for hours at a time:  cannot move northbound in the afternoon during peak season</a:t>
            </a:r>
          </a:p>
          <a:p>
            <a:pPr marL="742950" lvl="1" indent="-285750">
              <a:buFont typeface="Arial" panose="020B0604020202020204" pitchFamily="34" charset="0"/>
              <a:buChar char="•"/>
            </a:pPr>
            <a:endParaRPr lang="en-US" sz="1600" i="1" dirty="0"/>
          </a:p>
          <a:p>
            <a:pPr marL="742950" lvl="1" indent="-285750">
              <a:buFont typeface="Arial" panose="020B0604020202020204" pitchFamily="34" charset="0"/>
              <a:buChar char="•"/>
            </a:pPr>
            <a:r>
              <a:rPr lang="en-US" sz="1600" i="1" dirty="0"/>
              <a:t>Residents, Business Owners, and Tourists have little to no interest in crossing the bridge during peak season to visit nor spend money on Bradenton Beach, Anna Maria Island, or mainland restaurants and shops.</a:t>
            </a:r>
          </a:p>
          <a:p>
            <a:pPr marL="285750" indent="-285750">
              <a:buFont typeface="Arial" panose="020B0604020202020204" pitchFamily="34" charset="0"/>
              <a:buChar char="•"/>
            </a:pPr>
            <a:endParaRPr lang="en-US" sz="1600" i="1" dirty="0"/>
          </a:p>
          <a:p>
            <a:pPr marL="742950" lvl="1" indent="-285750">
              <a:buFont typeface="Arial" panose="020B0604020202020204" pitchFamily="34" charset="0"/>
              <a:buChar char="•"/>
            </a:pPr>
            <a:r>
              <a:rPr lang="en-US" sz="1600" i="1" dirty="0"/>
              <a:t>Service Workers and Contractors:  near impossible commute in peak season.  Hard to get vendors to work on an island in peak season.</a:t>
            </a:r>
          </a:p>
          <a:p>
            <a:pPr marL="742950" lvl="1" indent="-285750">
              <a:buFont typeface="Arial" panose="020B0604020202020204" pitchFamily="34" charset="0"/>
              <a:buChar char="•"/>
            </a:pPr>
            <a:endParaRPr lang="en-US" sz="1600" i="1" dirty="0"/>
          </a:p>
          <a:p>
            <a:pPr marL="742950" lvl="1" indent="-285750">
              <a:buFont typeface="Arial" panose="020B0604020202020204" pitchFamily="34" charset="0"/>
              <a:buChar char="•"/>
            </a:pPr>
            <a:r>
              <a:rPr lang="en-US" sz="1600" i="1" dirty="0"/>
              <a:t>High unpredictability is a new metric MPO has discovered with this corridor.</a:t>
            </a:r>
          </a:p>
          <a:p>
            <a:pPr marL="285750" indent="-285750">
              <a:buFont typeface="Arial" panose="020B0604020202020204" pitchFamily="34" charset="0"/>
              <a:buChar char="•"/>
            </a:pPr>
            <a:endParaRPr lang="en-US" sz="1600" i="1" dirty="0"/>
          </a:p>
          <a:p>
            <a:pPr marL="742950" lvl="1" indent="-285750">
              <a:buFont typeface="Arial" panose="020B0604020202020204" pitchFamily="34" charset="0"/>
              <a:buChar char="•"/>
            </a:pPr>
            <a:r>
              <a:rPr lang="en-US" sz="1600" i="1" dirty="0"/>
              <a:t>Gulf Drive (SR 789) corridor is a key improvement area for Barrier Island Traffic Study solutions.</a:t>
            </a:r>
          </a:p>
        </p:txBody>
      </p:sp>
      <p:sp>
        <p:nvSpPr>
          <p:cNvPr id="9" name="Slide Number Placeholder 8">
            <a:extLst>
              <a:ext uri="{FF2B5EF4-FFF2-40B4-BE49-F238E27FC236}">
                <a16:creationId xmlns:a16="http://schemas.microsoft.com/office/drawing/2014/main" id="{34123093-369E-7980-D1ED-DB33EA135B34}"/>
              </a:ext>
            </a:extLst>
          </p:cNvPr>
          <p:cNvSpPr>
            <a:spLocks noGrp="1"/>
          </p:cNvSpPr>
          <p:nvPr>
            <p:ph type="sldNum" sz="quarter" idx="12"/>
          </p:nvPr>
        </p:nvSpPr>
        <p:spPr/>
        <p:txBody>
          <a:bodyPr/>
          <a:lstStyle/>
          <a:p>
            <a:fld id="{AD526EDF-47C9-4D38-8F23-D55C707CF7DF}" type="slidenum">
              <a:rPr lang="en-US" smtClean="0"/>
              <a:t>11</a:t>
            </a:fld>
            <a:endParaRPr lang="en-US" dirty="0"/>
          </a:p>
        </p:txBody>
      </p:sp>
    </p:spTree>
    <p:extLst>
      <p:ext uri="{BB962C8B-B14F-4D97-AF65-F5344CB8AC3E}">
        <p14:creationId xmlns:p14="http://schemas.microsoft.com/office/powerpoint/2010/main" val="2552548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88103-A8A0-EF46-08E4-86ABFDA46A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693D3-4C56-4C08-7EEF-E4117870CECE}"/>
              </a:ext>
            </a:extLst>
          </p:cNvPr>
          <p:cNvSpPr>
            <a:spLocks noGrp="1"/>
          </p:cNvSpPr>
          <p:nvPr>
            <p:ph type="title"/>
          </p:nvPr>
        </p:nvSpPr>
        <p:spPr/>
        <p:txBody>
          <a:bodyPr>
            <a:normAutofit/>
          </a:bodyPr>
          <a:lstStyle/>
          <a:p>
            <a:r>
              <a:rPr lang="en-US" dirty="0"/>
              <a:t>Beaches &amp; Beach Nourishment</a:t>
            </a:r>
          </a:p>
        </p:txBody>
      </p:sp>
      <p:pic>
        <p:nvPicPr>
          <p:cNvPr id="6" name="Content Placeholder 5" descr="A car driving down a road&#10;&#10;AI-generated content may be incorrect.">
            <a:extLst>
              <a:ext uri="{FF2B5EF4-FFF2-40B4-BE49-F238E27FC236}">
                <a16:creationId xmlns:a16="http://schemas.microsoft.com/office/drawing/2014/main" id="{F2B38BA0-6C82-3D56-9E35-774BF28505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183679" y="2004971"/>
            <a:ext cx="4351337" cy="3263502"/>
          </a:xfrm>
          <a:effectLst>
            <a:glow rad="63500">
              <a:schemeClr val="accent1">
                <a:alpha val="40000"/>
              </a:schemeClr>
            </a:glow>
          </a:effectLst>
        </p:spPr>
      </p:pic>
      <p:pic>
        <p:nvPicPr>
          <p:cNvPr id="10" name="Picture 9" descr="A beach with trees and a house&#10;&#10;AI-generated content may be incorrect.">
            <a:extLst>
              <a:ext uri="{FF2B5EF4-FFF2-40B4-BE49-F238E27FC236}">
                <a16:creationId xmlns:a16="http://schemas.microsoft.com/office/drawing/2014/main" id="{C570C5F3-39B1-8C81-C33A-1DCA02CA4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45" y="1461053"/>
            <a:ext cx="5473148" cy="4104861"/>
          </a:xfrm>
          <a:prstGeom prst="rect">
            <a:avLst/>
          </a:prstGeom>
          <a:effectLst>
            <a:glow rad="63500">
              <a:schemeClr val="accent1">
                <a:alpha val="40000"/>
              </a:schemeClr>
            </a:glow>
          </a:effectLst>
        </p:spPr>
      </p:pic>
      <p:pic>
        <p:nvPicPr>
          <p:cNvPr id="8" name="Picture 7" descr="A flooded area with a chair and a ladder&#10;&#10;AI-generated content may be incorrect.">
            <a:extLst>
              <a:ext uri="{FF2B5EF4-FFF2-40B4-BE49-F238E27FC236}">
                <a16:creationId xmlns:a16="http://schemas.microsoft.com/office/drawing/2014/main" id="{7949BE3A-2C60-58EB-F0D8-2D3ACA249C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318" y="3839548"/>
            <a:ext cx="3526970" cy="2645228"/>
          </a:xfrm>
          <a:prstGeom prst="rect">
            <a:avLst/>
          </a:prstGeom>
          <a:effectLst>
            <a:glow rad="63500">
              <a:schemeClr val="accent1">
                <a:alpha val="40000"/>
              </a:schemeClr>
            </a:glow>
          </a:effectLst>
        </p:spPr>
      </p:pic>
      <p:sp>
        <p:nvSpPr>
          <p:cNvPr id="11" name="TextBox 10">
            <a:extLst>
              <a:ext uri="{FF2B5EF4-FFF2-40B4-BE49-F238E27FC236}">
                <a16:creationId xmlns:a16="http://schemas.microsoft.com/office/drawing/2014/main" id="{AB1AFCCE-0622-5802-DBBD-5EE6CA3D9525}"/>
              </a:ext>
            </a:extLst>
          </p:cNvPr>
          <p:cNvSpPr txBox="1"/>
          <p:nvPr/>
        </p:nvSpPr>
        <p:spPr>
          <a:xfrm>
            <a:off x="1424902" y="5812391"/>
            <a:ext cx="2715209" cy="369332"/>
          </a:xfrm>
          <a:prstGeom prst="rect">
            <a:avLst/>
          </a:prstGeom>
          <a:noFill/>
        </p:spPr>
        <p:txBody>
          <a:bodyPr wrap="square" rtlCol="0">
            <a:spAutoFit/>
          </a:bodyPr>
          <a:lstStyle/>
          <a:p>
            <a:r>
              <a:rPr lang="en-US" b="1" dirty="0"/>
              <a:t>Hurricane Helene 2024</a:t>
            </a:r>
          </a:p>
        </p:txBody>
      </p:sp>
      <p:sp>
        <p:nvSpPr>
          <p:cNvPr id="3" name="Slide Number Placeholder 2">
            <a:extLst>
              <a:ext uri="{FF2B5EF4-FFF2-40B4-BE49-F238E27FC236}">
                <a16:creationId xmlns:a16="http://schemas.microsoft.com/office/drawing/2014/main" id="{83E6DF05-9204-8077-92E9-C46F946EE078}"/>
              </a:ext>
            </a:extLst>
          </p:cNvPr>
          <p:cNvSpPr>
            <a:spLocks noGrp="1"/>
          </p:cNvSpPr>
          <p:nvPr>
            <p:ph type="sldNum" sz="quarter" idx="12"/>
          </p:nvPr>
        </p:nvSpPr>
        <p:spPr/>
        <p:txBody>
          <a:bodyPr/>
          <a:lstStyle/>
          <a:p>
            <a:fld id="{AD526EDF-47C9-4D38-8F23-D55C707CF7DF}" type="slidenum">
              <a:rPr lang="en-US" smtClean="0"/>
              <a:t>12</a:t>
            </a:fld>
            <a:endParaRPr lang="en-US"/>
          </a:p>
        </p:txBody>
      </p:sp>
    </p:spTree>
    <p:extLst>
      <p:ext uri="{BB962C8B-B14F-4D97-AF65-F5344CB8AC3E}">
        <p14:creationId xmlns:p14="http://schemas.microsoft.com/office/powerpoint/2010/main" val="425373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CEB4-0C1B-4ED2-B0BA-AE00A69AA2D6}"/>
              </a:ext>
            </a:extLst>
          </p:cNvPr>
          <p:cNvSpPr>
            <a:spLocks noGrp="1"/>
          </p:cNvSpPr>
          <p:nvPr>
            <p:ph type="title"/>
          </p:nvPr>
        </p:nvSpPr>
        <p:spPr/>
        <p:txBody>
          <a:bodyPr>
            <a:normAutofit/>
          </a:bodyPr>
          <a:lstStyle/>
          <a:p>
            <a:r>
              <a:rPr lang="en-US" dirty="0"/>
              <a:t>Beaches &amp; Beach Nourishment</a:t>
            </a:r>
          </a:p>
        </p:txBody>
      </p:sp>
      <p:sp>
        <p:nvSpPr>
          <p:cNvPr id="13" name="Content Placeholder 12">
            <a:extLst>
              <a:ext uri="{FF2B5EF4-FFF2-40B4-BE49-F238E27FC236}">
                <a16:creationId xmlns:a16="http://schemas.microsoft.com/office/drawing/2014/main" id="{B7ABD592-9315-9C17-267E-C2AB91AFFA4E}"/>
              </a:ext>
            </a:extLst>
          </p:cNvPr>
          <p:cNvSpPr>
            <a:spLocks noGrp="1"/>
          </p:cNvSpPr>
          <p:nvPr>
            <p:ph idx="1"/>
          </p:nvPr>
        </p:nvSpPr>
        <p:spPr>
          <a:xfrm>
            <a:off x="117133" y="1680327"/>
            <a:ext cx="7351034" cy="4598407"/>
          </a:xfrm>
        </p:spPr>
        <p:txBody>
          <a:bodyPr>
            <a:normAutofit fontScale="77500" lnSpcReduction="20000"/>
          </a:bodyPr>
          <a:lstStyle/>
          <a:p>
            <a:pPr marL="0" indent="0">
              <a:buNone/>
            </a:pPr>
            <a:r>
              <a:rPr lang="en-US" b="1" dirty="0"/>
              <a:t>Tied for #1 Town Issue:  Beaches and Storms</a:t>
            </a:r>
          </a:p>
          <a:p>
            <a:endParaRPr lang="en-US" dirty="0"/>
          </a:p>
          <a:p>
            <a:r>
              <a:rPr lang="en-US" dirty="0"/>
              <a:t>Estimated Town Beach loss due to storms:  </a:t>
            </a:r>
          </a:p>
          <a:p>
            <a:pPr lvl="1"/>
            <a:r>
              <a:rPr lang="en-US" dirty="0"/>
              <a:t>407,000 cubic yards</a:t>
            </a:r>
          </a:p>
          <a:p>
            <a:endParaRPr lang="en-US" dirty="0"/>
          </a:p>
          <a:p>
            <a:r>
              <a:rPr lang="en-US" dirty="0"/>
              <a:t>Town submitted Category “G” </a:t>
            </a:r>
            <a:r>
              <a:rPr lang="en-US"/>
              <a:t>claim to FEMA </a:t>
            </a:r>
            <a:r>
              <a:rPr lang="en-US" dirty="0"/>
              <a:t>and FDEM</a:t>
            </a:r>
          </a:p>
          <a:p>
            <a:pPr lvl="1"/>
            <a:r>
              <a:rPr lang="en-US" dirty="0"/>
              <a:t>Awaiting responses.</a:t>
            </a:r>
          </a:p>
          <a:p>
            <a:pPr lvl="1"/>
            <a:endParaRPr lang="en-US" dirty="0"/>
          </a:p>
          <a:p>
            <a:r>
              <a:rPr lang="en-US" dirty="0"/>
              <a:t>Concurrent with FEMA reimbursement approval</a:t>
            </a:r>
            <a:r>
              <a:rPr lang="en-US"/>
              <a:t>, Town </a:t>
            </a:r>
            <a:r>
              <a:rPr lang="en-US" dirty="0"/>
              <a:t>plans to </a:t>
            </a:r>
            <a:r>
              <a:rPr lang="en-US"/>
              <a:t>advance a more </a:t>
            </a:r>
            <a:r>
              <a:rPr lang="en-US" dirty="0"/>
              <a:t>complete nourishment project.</a:t>
            </a:r>
          </a:p>
          <a:p>
            <a:pPr lvl="1"/>
            <a:r>
              <a:rPr lang="en-US" dirty="0"/>
              <a:t>Begin planning</a:t>
            </a:r>
            <a:r>
              <a:rPr lang="en-US"/>
              <a:t>, design, </a:t>
            </a:r>
            <a:r>
              <a:rPr lang="en-US" dirty="0"/>
              <a:t>and permitting for 2027 – 2028.</a:t>
            </a:r>
          </a:p>
          <a:p>
            <a:endParaRPr lang="en-US" dirty="0"/>
          </a:p>
          <a:p>
            <a:r>
              <a:rPr lang="en-US" i="1" dirty="0"/>
              <a:t>Request </a:t>
            </a:r>
            <a:r>
              <a:rPr lang="en-US" i="1"/>
              <a:t>Manatee County’s </a:t>
            </a:r>
            <a:r>
              <a:rPr lang="en-US" i="1" dirty="0"/>
              <a:t>financial support for this next nourishment.</a:t>
            </a:r>
          </a:p>
          <a:p>
            <a:endParaRPr lang="en-US" dirty="0"/>
          </a:p>
          <a:p>
            <a:endParaRPr lang="en-US" dirty="0"/>
          </a:p>
        </p:txBody>
      </p:sp>
      <p:pic>
        <p:nvPicPr>
          <p:cNvPr id="14" name="Picture 13">
            <a:extLst>
              <a:ext uri="{FF2B5EF4-FFF2-40B4-BE49-F238E27FC236}">
                <a16:creationId xmlns:a16="http://schemas.microsoft.com/office/drawing/2014/main" id="{336BD983-04F2-E80E-3D2A-132F5AE2BC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700" b="9550"/>
          <a:stretch/>
        </p:blipFill>
        <p:spPr>
          <a:xfrm>
            <a:off x="9015584" y="4823154"/>
            <a:ext cx="2804746" cy="1669273"/>
          </a:xfrm>
          <a:prstGeom prst="rect">
            <a:avLst/>
          </a:prstGeom>
          <a:effectLst>
            <a:glow rad="63500">
              <a:schemeClr val="accent1">
                <a:alpha val="40000"/>
              </a:schemeClr>
            </a:glow>
          </a:effectLst>
        </p:spPr>
      </p:pic>
      <p:pic>
        <p:nvPicPr>
          <p:cNvPr id="15" name="Picture 14">
            <a:extLst>
              <a:ext uri="{FF2B5EF4-FFF2-40B4-BE49-F238E27FC236}">
                <a16:creationId xmlns:a16="http://schemas.microsoft.com/office/drawing/2014/main" id="{6479F796-88C7-A587-7A4A-E59F57A7E71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0937" t="21143" r="10937" b="23363"/>
          <a:stretch/>
        </p:blipFill>
        <p:spPr>
          <a:xfrm>
            <a:off x="6808918" y="5835993"/>
            <a:ext cx="1827573" cy="885482"/>
          </a:xfrm>
          <a:prstGeom prst="rect">
            <a:avLst/>
          </a:prstGeom>
          <a:effectLst>
            <a:glow rad="63500">
              <a:schemeClr val="accent1">
                <a:alpha val="40000"/>
              </a:schemeClr>
            </a:glow>
          </a:effectLst>
        </p:spPr>
      </p:pic>
      <p:pic>
        <p:nvPicPr>
          <p:cNvPr id="16" name="Picture 15">
            <a:extLst>
              <a:ext uri="{FF2B5EF4-FFF2-40B4-BE49-F238E27FC236}">
                <a16:creationId xmlns:a16="http://schemas.microsoft.com/office/drawing/2014/main" id="{54D8ED1E-4146-3603-8034-953AE4143B64}"/>
              </a:ext>
            </a:extLst>
          </p:cNvPr>
          <p:cNvPicPr>
            <a:picLocks noChangeAspect="1"/>
          </p:cNvPicPr>
          <p:nvPr/>
        </p:nvPicPr>
        <p:blipFill>
          <a:blip r:embed="rId5"/>
          <a:stretch>
            <a:fillRect/>
          </a:stretch>
        </p:blipFill>
        <p:spPr>
          <a:xfrm>
            <a:off x="7435324" y="972589"/>
            <a:ext cx="3031715" cy="3127651"/>
          </a:xfrm>
          <a:prstGeom prst="rect">
            <a:avLst/>
          </a:prstGeom>
          <a:effectLst>
            <a:glow rad="63500">
              <a:schemeClr val="accent1">
                <a:alpha val="40000"/>
              </a:schemeClr>
            </a:glow>
          </a:effectLst>
        </p:spPr>
      </p:pic>
      <p:pic>
        <p:nvPicPr>
          <p:cNvPr id="17" name="Picture 16">
            <a:extLst>
              <a:ext uri="{FF2B5EF4-FFF2-40B4-BE49-F238E27FC236}">
                <a16:creationId xmlns:a16="http://schemas.microsoft.com/office/drawing/2014/main" id="{E8FEE79A-4D5E-C21A-12CB-4A8139C91E6E}"/>
              </a:ext>
            </a:extLst>
          </p:cNvPr>
          <p:cNvPicPr>
            <a:picLocks noChangeAspect="1"/>
          </p:cNvPicPr>
          <p:nvPr/>
        </p:nvPicPr>
        <p:blipFill>
          <a:blip r:embed="rId6"/>
          <a:stretch>
            <a:fillRect/>
          </a:stretch>
        </p:blipFill>
        <p:spPr>
          <a:xfrm>
            <a:off x="10117628" y="2885524"/>
            <a:ext cx="1702701" cy="1669273"/>
          </a:xfrm>
          <a:prstGeom prst="rect">
            <a:avLst/>
          </a:prstGeom>
          <a:effectLst>
            <a:glow rad="63500">
              <a:schemeClr val="accent1">
                <a:alpha val="40000"/>
              </a:schemeClr>
            </a:glow>
          </a:effectLst>
        </p:spPr>
      </p:pic>
      <p:pic>
        <p:nvPicPr>
          <p:cNvPr id="18" name="Picture 17">
            <a:extLst>
              <a:ext uri="{FF2B5EF4-FFF2-40B4-BE49-F238E27FC236}">
                <a16:creationId xmlns:a16="http://schemas.microsoft.com/office/drawing/2014/main" id="{7EAA2B18-033C-0CB0-24C0-0AC4F79A964E}"/>
              </a:ext>
            </a:extLst>
          </p:cNvPr>
          <p:cNvPicPr>
            <a:picLocks noChangeAspect="1"/>
          </p:cNvPicPr>
          <p:nvPr/>
        </p:nvPicPr>
        <p:blipFill>
          <a:blip r:embed="rId7"/>
          <a:stretch>
            <a:fillRect/>
          </a:stretch>
        </p:blipFill>
        <p:spPr>
          <a:xfrm>
            <a:off x="10467039" y="1551682"/>
            <a:ext cx="1565049" cy="984732"/>
          </a:xfrm>
          <a:prstGeom prst="rect">
            <a:avLst/>
          </a:prstGeom>
          <a:effectLst>
            <a:glow rad="50800">
              <a:schemeClr val="accent1">
                <a:alpha val="40000"/>
              </a:schemeClr>
            </a:glow>
          </a:effectLst>
        </p:spPr>
      </p:pic>
      <p:sp>
        <p:nvSpPr>
          <p:cNvPr id="19" name="Slide Number Placeholder 18">
            <a:extLst>
              <a:ext uri="{FF2B5EF4-FFF2-40B4-BE49-F238E27FC236}">
                <a16:creationId xmlns:a16="http://schemas.microsoft.com/office/drawing/2014/main" id="{CEB73F4E-49F2-E520-B8F3-8E48D67B03BA}"/>
              </a:ext>
            </a:extLst>
          </p:cNvPr>
          <p:cNvSpPr>
            <a:spLocks noGrp="1"/>
          </p:cNvSpPr>
          <p:nvPr>
            <p:ph type="sldNum" sz="quarter" idx="12"/>
          </p:nvPr>
        </p:nvSpPr>
        <p:spPr/>
        <p:txBody>
          <a:bodyPr/>
          <a:lstStyle/>
          <a:p>
            <a:fld id="{AD526EDF-47C9-4D38-8F23-D55C707CF7DF}" type="slidenum">
              <a:rPr lang="en-US" smtClean="0"/>
              <a:t>13</a:t>
            </a:fld>
            <a:endParaRPr lang="en-US"/>
          </a:p>
        </p:txBody>
      </p:sp>
    </p:spTree>
    <p:extLst>
      <p:ext uri="{BB962C8B-B14F-4D97-AF65-F5344CB8AC3E}">
        <p14:creationId xmlns:p14="http://schemas.microsoft.com/office/powerpoint/2010/main" val="116732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2951A-7330-8DFE-1D74-BC068043A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ABB9B-2409-D4B5-E7A6-5E0880A25F84}"/>
              </a:ext>
            </a:extLst>
          </p:cNvPr>
          <p:cNvSpPr>
            <a:spLocks noGrp="1"/>
          </p:cNvSpPr>
          <p:nvPr>
            <p:ph type="title"/>
          </p:nvPr>
        </p:nvSpPr>
        <p:spPr/>
        <p:txBody>
          <a:bodyPr/>
          <a:lstStyle/>
          <a:p>
            <a:r>
              <a:rPr lang="en-US" dirty="0"/>
              <a:t>Beaches &amp; Beach Nourishment</a:t>
            </a:r>
          </a:p>
        </p:txBody>
      </p:sp>
      <p:sp>
        <p:nvSpPr>
          <p:cNvPr id="6" name="Content Placeholder 3">
            <a:extLst>
              <a:ext uri="{FF2B5EF4-FFF2-40B4-BE49-F238E27FC236}">
                <a16:creationId xmlns:a16="http://schemas.microsoft.com/office/drawing/2014/main" id="{342D1E90-5412-D05C-9EAA-3E7713FA9859}"/>
              </a:ext>
            </a:extLst>
          </p:cNvPr>
          <p:cNvSpPr>
            <a:spLocks noGrp="1"/>
          </p:cNvSpPr>
          <p:nvPr>
            <p:ph sz="half" idx="1"/>
          </p:nvPr>
        </p:nvSpPr>
        <p:spPr>
          <a:xfrm>
            <a:off x="354563" y="1362269"/>
            <a:ext cx="9265297" cy="5290458"/>
          </a:xfrm>
        </p:spPr>
        <p:txBody>
          <a:bodyPr>
            <a:normAutofit lnSpcReduction="10000"/>
          </a:bodyPr>
          <a:lstStyle/>
          <a:p>
            <a:pPr marL="0" indent="0">
              <a:buNone/>
            </a:pPr>
            <a:r>
              <a:rPr lang="en-US" b="1" dirty="0"/>
              <a:t>Resiliency, Restoration, and Quality of Life:</a:t>
            </a:r>
          </a:p>
          <a:p>
            <a:r>
              <a:rPr lang="en-US" sz="2600" dirty="0"/>
              <a:t>Advance Beach Profile and Dune Restoration 2027 - 2028</a:t>
            </a:r>
          </a:p>
          <a:p>
            <a:pPr lvl="1"/>
            <a:r>
              <a:rPr lang="en-US" sz="2100" dirty="0"/>
              <a:t>(Beach Model + Referendum + FEMA + FDEP)</a:t>
            </a:r>
          </a:p>
          <a:p>
            <a:pPr lvl="2"/>
            <a:r>
              <a:rPr lang="en-US" sz="1700" dirty="0"/>
              <a:t>Base Budgeting tool:  $40/CY Construction &amp; Design</a:t>
            </a:r>
          </a:p>
          <a:p>
            <a:pPr lvl="3"/>
            <a:r>
              <a:rPr lang="en-US" sz="1600" dirty="0"/>
              <a:t>407,300 CY Helene and Milton:	</a:t>
            </a:r>
            <a:r>
              <a:rPr lang="en-US" sz="1600" b="1" dirty="0"/>
              <a:t>$16,292,000</a:t>
            </a:r>
          </a:p>
          <a:p>
            <a:pPr lvl="3"/>
            <a:r>
              <a:rPr lang="en-US" sz="1600" dirty="0"/>
              <a:t>Cost Breakdown:	FEMA:	$12,219,000 (75%)</a:t>
            </a:r>
            <a:br>
              <a:rPr lang="en-US" sz="1600" dirty="0"/>
            </a:br>
            <a:r>
              <a:rPr lang="en-US" sz="1600" dirty="0"/>
              <a:t>			FDEM:	$  2,036,500 (12.5%)</a:t>
            </a:r>
            <a:br>
              <a:rPr lang="en-US" sz="1600" dirty="0"/>
            </a:br>
            <a:r>
              <a:rPr lang="en-US" sz="1600" dirty="0"/>
              <a:t>			FDEP:	$     570,220 (*28%)</a:t>
            </a:r>
            <a:br>
              <a:rPr lang="en-US" sz="1600" dirty="0"/>
            </a:br>
            <a:r>
              <a:rPr lang="en-US" sz="1600" dirty="0"/>
              <a:t>			</a:t>
            </a:r>
            <a:r>
              <a:rPr lang="en-US" sz="1600" dirty="0">
                <a:solidFill>
                  <a:srgbClr val="0070C0"/>
                </a:solidFill>
              </a:rPr>
              <a:t>Town:	$  1,466,280 (9%)</a:t>
            </a:r>
            <a:br>
              <a:rPr lang="en-US" sz="1600" dirty="0">
                <a:solidFill>
                  <a:srgbClr val="0070C0"/>
                </a:solidFill>
              </a:rPr>
            </a:br>
            <a:endParaRPr lang="en-US" sz="1600" dirty="0">
              <a:solidFill>
                <a:srgbClr val="0070C0"/>
              </a:solidFill>
            </a:endParaRPr>
          </a:p>
          <a:p>
            <a:pPr lvl="3"/>
            <a:r>
              <a:rPr lang="en-US" sz="1600" dirty="0"/>
              <a:t>620,200 CY to 2021:		</a:t>
            </a:r>
            <a:r>
              <a:rPr lang="en-US" sz="1600" b="1" dirty="0"/>
              <a:t>$24,808,000</a:t>
            </a:r>
          </a:p>
          <a:p>
            <a:pPr lvl="3"/>
            <a:r>
              <a:rPr lang="en-US" sz="1600" dirty="0"/>
              <a:t>Cost Breakdown:	FEMA:	$12,219,000</a:t>
            </a:r>
            <a:br>
              <a:rPr lang="en-US" sz="1600" dirty="0"/>
            </a:br>
            <a:r>
              <a:rPr lang="en-US" sz="1600" dirty="0"/>
              <a:t>			FDEM:	$  2,036,500</a:t>
            </a:r>
            <a:br>
              <a:rPr lang="en-US" sz="1600" dirty="0"/>
            </a:br>
            <a:r>
              <a:rPr lang="en-US" sz="1600" dirty="0"/>
              <a:t>			FDEP:	$  2,954,700</a:t>
            </a:r>
            <a:r>
              <a:rPr lang="en-US" sz="1600" dirty="0">
                <a:solidFill>
                  <a:srgbClr val="FF0000"/>
                </a:solidFill>
              </a:rPr>
              <a:t> </a:t>
            </a:r>
            <a:r>
              <a:rPr lang="en-US" sz="1600" dirty="0"/>
              <a:t>(*28%)	</a:t>
            </a:r>
            <a:br>
              <a:rPr lang="en-US" sz="1600" dirty="0"/>
            </a:br>
            <a:r>
              <a:rPr lang="en-US" sz="1600" dirty="0"/>
              <a:t>			</a:t>
            </a:r>
            <a:r>
              <a:rPr lang="en-US" sz="1600" dirty="0">
                <a:solidFill>
                  <a:srgbClr val="0070C0"/>
                </a:solidFill>
              </a:rPr>
              <a:t>Town	$  7,597,800</a:t>
            </a:r>
            <a:r>
              <a:rPr lang="en-US" sz="1600" dirty="0"/>
              <a:t>	</a:t>
            </a:r>
          </a:p>
          <a:p>
            <a:pPr lvl="2"/>
            <a:endParaRPr lang="en-US" sz="1700" dirty="0"/>
          </a:p>
          <a:p>
            <a:pPr lvl="3"/>
            <a:r>
              <a:rPr lang="en-US" sz="1500" dirty="0"/>
              <a:t>800,000 CY Project:		</a:t>
            </a:r>
            <a:r>
              <a:rPr lang="en-US" sz="1500" b="1" dirty="0"/>
              <a:t>$32,000,000</a:t>
            </a:r>
          </a:p>
          <a:p>
            <a:pPr lvl="3"/>
            <a:r>
              <a:rPr lang="en-US" sz="1500" dirty="0"/>
              <a:t>Cost Breakdown:	</a:t>
            </a:r>
            <a:r>
              <a:rPr lang="en-US" sz="1400" dirty="0"/>
              <a:t>FEMA:	$12,219,000</a:t>
            </a:r>
            <a:br>
              <a:rPr lang="en-US" sz="1400" dirty="0"/>
            </a:br>
            <a:r>
              <a:rPr lang="en-US" sz="1400" dirty="0"/>
              <a:t>			FDEM:	$  2,036,500</a:t>
            </a:r>
            <a:br>
              <a:rPr lang="en-US" sz="1400" dirty="0"/>
            </a:br>
            <a:r>
              <a:rPr lang="en-US" sz="1400" dirty="0"/>
              <a:t>			</a:t>
            </a:r>
            <a:r>
              <a:rPr lang="en-US" sz="1500" dirty="0"/>
              <a:t>FDEP:	$  4,968,460 (*28%)</a:t>
            </a:r>
            <a:br>
              <a:rPr lang="en-US" sz="1500" dirty="0"/>
            </a:br>
            <a:r>
              <a:rPr lang="en-US" sz="1500" dirty="0"/>
              <a:t>			</a:t>
            </a:r>
            <a:r>
              <a:rPr lang="en-US" sz="1500" dirty="0">
                <a:solidFill>
                  <a:srgbClr val="0070C0"/>
                </a:solidFill>
              </a:rPr>
              <a:t>Town:	$12,776,040</a:t>
            </a:r>
          </a:p>
          <a:p>
            <a:endParaRPr lang="en-US" sz="2600" dirty="0"/>
          </a:p>
        </p:txBody>
      </p:sp>
      <p:sp>
        <p:nvSpPr>
          <p:cNvPr id="10" name="Rectangle 9">
            <a:extLst>
              <a:ext uri="{FF2B5EF4-FFF2-40B4-BE49-F238E27FC236}">
                <a16:creationId xmlns:a16="http://schemas.microsoft.com/office/drawing/2014/main" id="{EAD03E4B-D15B-D3F1-011A-1F2A14449CFA}"/>
              </a:ext>
            </a:extLst>
          </p:cNvPr>
          <p:cNvSpPr/>
          <p:nvPr/>
        </p:nvSpPr>
        <p:spPr>
          <a:xfrm>
            <a:off x="7876204" y="4068347"/>
            <a:ext cx="1954509" cy="923330"/>
          </a:xfrm>
          <a:prstGeom prst="rect">
            <a:avLst/>
          </a:prstGeom>
          <a:noFill/>
        </p:spPr>
        <p:txBody>
          <a:bodyPr wrap="none" lIns="91440" tIns="45720" rIns="91440" bIns="45720">
            <a:spAutoFit/>
          </a:bodyPr>
          <a:lstStyle/>
          <a:p>
            <a:pPr algn="ctr"/>
            <a:r>
              <a:rPr lang="en-US" b="0" cap="none" spc="0" dirty="0">
                <a:ln w="0"/>
                <a:solidFill>
                  <a:srgbClr val="00CC00"/>
                </a:solidFill>
                <a:effectLst>
                  <a:outerShdw blurRad="38100" dist="25400" dir="5400000" algn="ctr" rotWithShape="0">
                    <a:srgbClr val="6E747A">
                      <a:alpha val="43000"/>
                    </a:srgbClr>
                  </a:outerShdw>
                </a:effectLst>
              </a:rPr>
              <a:t>Up to $32 million </a:t>
            </a:r>
          </a:p>
          <a:p>
            <a:pPr algn="ctr"/>
            <a:r>
              <a:rPr lang="en-US" b="0" cap="none" spc="0" dirty="0">
                <a:ln w="0"/>
                <a:solidFill>
                  <a:srgbClr val="00CC00"/>
                </a:solidFill>
                <a:effectLst>
                  <a:outerShdw blurRad="38100" dist="25400" dir="5400000" algn="ctr" rotWithShape="0">
                    <a:srgbClr val="6E747A">
                      <a:alpha val="43000"/>
                    </a:srgbClr>
                  </a:outerShdw>
                </a:effectLst>
              </a:rPr>
              <a:t>(Town + </a:t>
            </a:r>
            <a:r>
              <a:rPr lang="en-US" dirty="0">
                <a:ln w="0"/>
                <a:solidFill>
                  <a:srgbClr val="00CC00"/>
                </a:solidFill>
                <a:effectLst>
                  <a:outerShdw blurRad="38100" dist="25400" dir="5400000" algn="ctr" rotWithShape="0">
                    <a:srgbClr val="6E747A">
                      <a:alpha val="43000"/>
                    </a:srgbClr>
                  </a:outerShdw>
                </a:effectLst>
              </a:rPr>
              <a:t>FEMA + </a:t>
            </a:r>
            <a:br>
              <a:rPr lang="en-US" dirty="0">
                <a:ln w="0"/>
                <a:solidFill>
                  <a:srgbClr val="00CC00"/>
                </a:solidFill>
                <a:effectLst>
                  <a:outerShdw blurRad="38100" dist="25400" dir="5400000" algn="ctr" rotWithShape="0">
                    <a:srgbClr val="6E747A">
                      <a:alpha val="43000"/>
                    </a:srgbClr>
                  </a:outerShdw>
                </a:effectLst>
              </a:rPr>
            </a:br>
            <a:r>
              <a:rPr lang="en-US" dirty="0">
                <a:ln w="0"/>
                <a:solidFill>
                  <a:srgbClr val="00CC00"/>
                </a:solidFill>
                <a:effectLst>
                  <a:outerShdw blurRad="38100" dist="25400" dir="5400000" algn="ctr" rotWithShape="0">
                    <a:srgbClr val="6E747A">
                      <a:alpha val="43000"/>
                    </a:srgbClr>
                  </a:outerShdw>
                </a:effectLst>
              </a:rPr>
              <a:t>FDEP + </a:t>
            </a:r>
            <a:r>
              <a:rPr lang="en-US" b="0" cap="none" spc="0" dirty="0">
                <a:ln w="0"/>
                <a:solidFill>
                  <a:srgbClr val="00CC00"/>
                </a:solidFill>
                <a:effectLst>
                  <a:outerShdw blurRad="38100" dist="25400" dir="5400000" algn="ctr" rotWithShape="0">
                    <a:srgbClr val="6E747A">
                      <a:alpha val="43000"/>
                    </a:srgbClr>
                  </a:outerShdw>
                </a:effectLst>
              </a:rPr>
              <a:t>Grant)</a:t>
            </a:r>
          </a:p>
        </p:txBody>
      </p:sp>
      <p:sp>
        <p:nvSpPr>
          <p:cNvPr id="7" name="TextBox 6">
            <a:extLst>
              <a:ext uri="{FF2B5EF4-FFF2-40B4-BE49-F238E27FC236}">
                <a16:creationId xmlns:a16="http://schemas.microsoft.com/office/drawing/2014/main" id="{83FCABBD-4B2A-51D0-AD4F-5BC3D8540EE8}"/>
              </a:ext>
            </a:extLst>
          </p:cNvPr>
          <p:cNvSpPr txBox="1"/>
          <p:nvPr/>
        </p:nvSpPr>
        <p:spPr>
          <a:xfrm>
            <a:off x="8121131" y="5637064"/>
            <a:ext cx="2997458" cy="1015663"/>
          </a:xfrm>
          <a:prstGeom prst="rect">
            <a:avLst/>
          </a:prstGeom>
          <a:noFill/>
          <a:ln>
            <a:noFill/>
          </a:ln>
        </p:spPr>
        <p:txBody>
          <a:bodyPr wrap="square">
            <a:spAutoFit/>
          </a:bodyPr>
          <a:lstStyle/>
          <a:p>
            <a:pPr algn="ctr"/>
            <a:r>
              <a:rPr lang="en-US" sz="1400" i="1" dirty="0"/>
              <a:t>+Gulfside Road Structural Solution Construction 2027 – 2028</a:t>
            </a:r>
          </a:p>
          <a:p>
            <a:pPr algn="ctr"/>
            <a:r>
              <a:rPr lang="en-US" sz="1400" b="0" i="1" cap="none" spc="0" dirty="0">
                <a:ln w="0"/>
                <a:solidFill>
                  <a:srgbClr val="00CC00"/>
                </a:solidFill>
              </a:rPr>
              <a:t>$6 million (Town + </a:t>
            </a:r>
            <a:r>
              <a:rPr lang="en-US" sz="1400" i="1" dirty="0">
                <a:ln w="0"/>
                <a:solidFill>
                  <a:srgbClr val="00CC00"/>
                </a:solidFill>
              </a:rPr>
              <a:t>29% </a:t>
            </a:r>
            <a:r>
              <a:rPr lang="en-US" sz="1400" b="0" i="1" cap="none" spc="0" dirty="0">
                <a:ln w="0"/>
                <a:solidFill>
                  <a:srgbClr val="00CC00"/>
                </a:solidFill>
              </a:rPr>
              <a:t>Grant)</a:t>
            </a:r>
          </a:p>
          <a:p>
            <a:endParaRPr lang="en-US" sz="1800" dirty="0"/>
          </a:p>
        </p:txBody>
      </p:sp>
      <p:sp>
        <p:nvSpPr>
          <p:cNvPr id="8" name="Right Brace 7">
            <a:extLst>
              <a:ext uri="{FF2B5EF4-FFF2-40B4-BE49-F238E27FC236}">
                <a16:creationId xmlns:a16="http://schemas.microsoft.com/office/drawing/2014/main" id="{D7BE9C77-90C1-ABE2-140E-BCB04456A007}"/>
              </a:ext>
            </a:extLst>
          </p:cNvPr>
          <p:cNvSpPr/>
          <p:nvPr/>
        </p:nvSpPr>
        <p:spPr>
          <a:xfrm>
            <a:off x="7044611" y="3079101"/>
            <a:ext cx="620739" cy="3275046"/>
          </a:xfrm>
          <a:prstGeom prst="rightBrace">
            <a:avLst>
              <a:gd name="adj1" fmla="val 8333"/>
              <a:gd name="adj2" fmla="val 50330"/>
            </a:avLst>
          </a:prstGeom>
          <a:ln w="31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Box 2">
            <a:extLst>
              <a:ext uri="{FF2B5EF4-FFF2-40B4-BE49-F238E27FC236}">
                <a16:creationId xmlns:a16="http://schemas.microsoft.com/office/drawing/2014/main" id="{6AACC57F-B987-3E5C-22E6-6CAF199E7005}"/>
              </a:ext>
            </a:extLst>
          </p:cNvPr>
          <p:cNvSpPr txBox="1"/>
          <p:nvPr/>
        </p:nvSpPr>
        <p:spPr>
          <a:xfrm>
            <a:off x="354563" y="4068347"/>
            <a:ext cx="1259633" cy="400110"/>
          </a:xfrm>
          <a:prstGeom prst="rect">
            <a:avLst/>
          </a:prstGeom>
          <a:noFill/>
        </p:spPr>
        <p:txBody>
          <a:bodyPr wrap="square" rtlCol="0">
            <a:spAutoFit/>
          </a:bodyPr>
          <a:lstStyle/>
          <a:p>
            <a:r>
              <a:rPr lang="en-US" sz="1000" dirty="0"/>
              <a:t>Add  212,900 CY:</a:t>
            </a:r>
          </a:p>
          <a:p>
            <a:r>
              <a:rPr lang="en-US" sz="1000" dirty="0"/>
              <a:t>+$8,516,000</a:t>
            </a:r>
          </a:p>
        </p:txBody>
      </p:sp>
      <p:sp>
        <p:nvSpPr>
          <p:cNvPr id="4" name="TextBox 3">
            <a:extLst>
              <a:ext uri="{FF2B5EF4-FFF2-40B4-BE49-F238E27FC236}">
                <a16:creationId xmlns:a16="http://schemas.microsoft.com/office/drawing/2014/main" id="{87F6DE07-0DCC-98D0-DE13-E2FCF36EFA20}"/>
              </a:ext>
            </a:extLst>
          </p:cNvPr>
          <p:cNvSpPr txBox="1"/>
          <p:nvPr/>
        </p:nvSpPr>
        <p:spPr>
          <a:xfrm>
            <a:off x="354562" y="2848269"/>
            <a:ext cx="1119673" cy="400110"/>
          </a:xfrm>
          <a:prstGeom prst="rect">
            <a:avLst/>
          </a:prstGeom>
          <a:noFill/>
        </p:spPr>
        <p:txBody>
          <a:bodyPr wrap="square" rtlCol="0">
            <a:spAutoFit/>
          </a:bodyPr>
          <a:lstStyle/>
          <a:p>
            <a:r>
              <a:rPr lang="en-US" sz="1000" dirty="0"/>
              <a:t>Base Project:</a:t>
            </a:r>
          </a:p>
          <a:p>
            <a:r>
              <a:rPr lang="en-US" sz="1000" dirty="0"/>
              <a:t>Storm Losses</a:t>
            </a:r>
          </a:p>
        </p:txBody>
      </p:sp>
      <p:sp>
        <p:nvSpPr>
          <p:cNvPr id="5" name="TextBox 4">
            <a:extLst>
              <a:ext uri="{FF2B5EF4-FFF2-40B4-BE49-F238E27FC236}">
                <a16:creationId xmlns:a16="http://schemas.microsoft.com/office/drawing/2014/main" id="{70293E83-7CB2-778C-8BBD-E50DAD25E508}"/>
              </a:ext>
            </a:extLst>
          </p:cNvPr>
          <p:cNvSpPr txBox="1"/>
          <p:nvPr/>
        </p:nvSpPr>
        <p:spPr>
          <a:xfrm>
            <a:off x="354563" y="5437009"/>
            <a:ext cx="1259633" cy="400110"/>
          </a:xfrm>
          <a:prstGeom prst="rect">
            <a:avLst/>
          </a:prstGeom>
          <a:noFill/>
        </p:spPr>
        <p:txBody>
          <a:bodyPr wrap="square" rtlCol="0">
            <a:spAutoFit/>
          </a:bodyPr>
          <a:lstStyle/>
          <a:p>
            <a:r>
              <a:rPr lang="en-US" sz="1000" dirty="0"/>
              <a:t>Add  179,800 CY:</a:t>
            </a:r>
          </a:p>
          <a:p>
            <a:r>
              <a:rPr lang="en-US" sz="1000" dirty="0"/>
              <a:t>+$7,192,000</a:t>
            </a:r>
          </a:p>
        </p:txBody>
      </p:sp>
      <p:sp>
        <p:nvSpPr>
          <p:cNvPr id="9" name="Slide Number Placeholder 8">
            <a:extLst>
              <a:ext uri="{FF2B5EF4-FFF2-40B4-BE49-F238E27FC236}">
                <a16:creationId xmlns:a16="http://schemas.microsoft.com/office/drawing/2014/main" id="{62439EDE-E5FE-1FAC-F70B-A3BDE317D364}"/>
              </a:ext>
            </a:extLst>
          </p:cNvPr>
          <p:cNvSpPr>
            <a:spLocks noGrp="1"/>
          </p:cNvSpPr>
          <p:nvPr>
            <p:ph type="sldNum" sz="quarter" idx="12"/>
          </p:nvPr>
        </p:nvSpPr>
        <p:spPr/>
        <p:txBody>
          <a:bodyPr/>
          <a:lstStyle/>
          <a:p>
            <a:fld id="{AD526EDF-47C9-4D38-8F23-D55C707CF7DF}" type="slidenum">
              <a:rPr lang="en-US" smtClean="0"/>
              <a:t>14</a:t>
            </a:fld>
            <a:endParaRPr lang="en-US"/>
          </a:p>
        </p:txBody>
      </p:sp>
    </p:spTree>
    <p:extLst>
      <p:ext uri="{BB962C8B-B14F-4D97-AF65-F5344CB8AC3E}">
        <p14:creationId xmlns:p14="http://schemas.microsoft.com/office/powerpoint/2010/main" val="3397948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CEB4-0C1B-4ED2-B0BA-AE00A69AA2D6}"/>
              </a:ext>
            </a:extLst>
          </p:cNvPr>
          <p:cNvSpPr>
            <a:spLocks noGrp="1"/>
          </p:cNvSpPr>
          <p:nvPr>
            <p:ph type="title"/>
          </p:nvPr>
        </p:nvSpPr>
        <p:spPr/>
        <p:txBody>
          <a:bodyPr>
            <a:noAutofit/>
          </a:bodyPr>
          <a:lstStyle/>
          <a:p>
            <a:r>
              <a:rPr lang="en-US" sz="2800" dirty="0">
                <a:latin typeface="Arial" panose="020B0604020202020204" pitchFamily="34" charset="0"/>
                <a:cs typeface="Arial" panose="020B0604020202020204" pitchFamily="34" charset="0"/>
              </a:rPr>
              <a:t>North End Community Space</a:t>
            </a:r>
            <a:endParaRPr lang="en-US" sz="2800" dirty="0"/>
          </a:p>
        </p:txBody>
      </p:sp>
      <p:sp>
        <p:nvSpPr>
          <p:cNvPr id="3" name="Content Placeholder 2"/>
          <p:cNvSpPr>
            <a:spLocks noGrp="1"/>
          </p:cNvSpPr>
          <p:nvPr>
            <p:ph idx="1"/>
          </p:nvPr>
        </p:nvSpPr>
        <p:spPr>
          <a:xfrm>
            <a:off x="838201" y="1489723"/>
            <a:ext cx="5000338" cy="5051036"/>
          </a:xfrm>
        </p:spPr>
        <p:txBody>
          <a:bodyPr>
            <a:normAutofit/>
          </a:bodyPr>
          <a:lstStyle/>
          <a:p>
            <a:pPr>
              <a:lnSpc>
                <a:spcPct val="100000"/>
              </a:lnSpc>
            </a:pPr>
            <a:r>
              <a:rPr lang="en-US" sz="2400" dirty="0">
                <a:latin typeface="Arial" charset="0"/>
              </a:rPr>
              <a:t>Prior County Plan:</a:t>
            </a:r>
          </a:p>
          <a:p>
            <a:pPr lvl="1">
              <a:lnSpc>
                <a:spcPct val="100000"/>
              </a:lnSpc>
            </a:pPr>
            <a:r>
              <a:rPr lang="en-US" sz="2000" dirty="0">
                <a:latin typeface="Arial" charset="0"/>
              </a:rPr>
              <a:t>Whitney Plaza 6,100-s.f. space </a:t>
            </a:r>
          </a:p>
          <a:p>
            <a:pPr lvl="1">
              <a:lnSpc>
                <a:spcPct val="100000"/>
              </a:lnSpc>
            </a:pPr>
            <a:r>
              <a:rPr lang="en-US" sz="2000" dirty="0">
                <a:latin typeface="Arial" charset="0"/>
              </a:rPr>
              <a:t>Lease + Renovation:  </a:t>
            </a:r>
          </a:p>
          <a:p>
            <a:pPr lvl="2">
              <a:lnSpc>
                <a:spcPct val="100000"/>
              </a:lnSpc>
            </a:pPr>
            <a:r>
              <a:rPr lang="en-US" sz="1800" dirty="0">
                <a:latin typeface="Arial" charset="0"/>
              </a:rPr>
              <a:t>$135,080 1</a:t>
            </a:r>
            <a:r>
              <a:rPr lang="en-US" sz="1800" baseline="30000" dirty="0">
                <a:latin typeface="Arial" charset="0"/>
              </a:rPr>
              <a:t>st</a:t>
            </a:r>
            <a:r>
              <a:rPr lang="en-US" sz="1800" dirty="0">
                <a:latin typeface="Arial" charset="0"/>
              </a:rPr>
              <a:t> year + $1.2 million</a:t>
            </a:r>
          </a:p>
          <a:p>
            <a:pPr lvl="1">
              <a:lnSpc>
                <a:spcPct val="150000"/>
              </a:lnSpc>
            </a:pPr>
            <a:r>
              <a:rPr lang="en-US" sz="2000" dirty="0">
                <a:latin typeface="Arial" charset="0"/>
              </a:rPr>
              <a:t>Structure Flooding during Helene</a:t>
            </a:r>
          </a:p>
          <a:p>
            <a:pPr>
              <a:lnSpc>
                <a:spcPct val="150000"/>
              </a:lnSpc>
            </a:pPr>
            <a:r>
              <a:rPr lang="en-US" sz="2400" dirty="0">
                <a:latin typeface="Arial" charset="0"/>
              </a:rPr>
              <a:t>Current status:</a:t>
            </a:r>
          </a:p>
          <a:p>
            <a:pPr lvl="1">
              <a:lnSpc>
                <a:spcPct val="150000"/>
              </a:lnSpc>
            </a:pPr>
            <a:r>
              <a:rPr lang="en-US" sz="2000" dirty="0">
                <a:latin typeface="Arial" charset="0"/>
              </a:rPr>
              <a:t>Ongoing concerns by the County to invest in this structure.</a:t>
            </a:r>
          </a:p>
          <a:p>
            <a:pPr lvl="1">
              <a:lnSpc>
                <a:spcPct val="150000"/>
              </a:lnSpc>
            </a:pPr>
            <a:r>
              <a:rPr lang="en-US" sz="2000" dirty="0">
                <a:latin typeface="Arial" charset="0"/>
              </a:rPr>
              <a:t>Preference to purchase.</a:t>
            </a:r>
          </a:p>
          <a:p>
            <a:pPr>
              <a:lnSpc>
                <a:spcPct val="150000"/>
              </a:lnSpc>
            </a:pPr>
            <a:endParaRPr lang="en-US" dirty="0">
              <a:latin typeface="Arial" charset="0"/>
            </a:endParaRPr>
          </a:p>
        </p:txBody>
      </p:sp>
      <p:pic>
        <p:nvPicPr>
          <p:cNvPr id="5" name="Picture 4">
            <a:extLst>
              <a:ext uri="{FF2B5EF4-FFF2-40B4-BE49-F238E27FC236}">
                <a16:creationId xmlns:a16="http://schemas.microsoft.com/office/drawing/2014/main" id="{061CE36F-9D26-E2B2-B93D-FCFEB61DECEA}"/>
              </a:ext>
            </a:extLst>
          </p:cNvPr>
          <p:cNvPicPr>
            <a:picLocks noChangeAspect="1"/>
          </p:cNvPicPr>
          <p:nvPr/>
        </p:nvPicPr>
        <p:blipFill>
          <a:blip r:embed="rId2"/>
          <a:stretch>
            <a:fillRect/>
          </a:stretch>
        </p:blipFill>
        <p:spPr>
          <a:xfrm>
            <a:off x="6096000" y="2068270"/>
            <a:ext cx="5654087" cy="3175583"/>
          </a:xfrm>
          <a:prstGeom prst="rect">
            <a:avLst/>
          </a:prstGeom>
          <a:effectLst>
            <a:glow rad="63500">
              <a:schemeClr val="accent1">
                <a:alpha val="40000"/>
              </a:schemeClr>
            </a:glow>
          </a:effectLst>
        </p:spPr>
      </p:pic>
      <p:sp>
        <p:nvSpPr>
          <p:cNvPr id="8" name="Slide Number Placeholder 7">
            <a:extLst>
              <a:ext uri="{FF2B5EF4-FFF2-40B4-BE49-F238E27FC236}">
                <a16:creationId xmlns:a16="http://schemas.microsoft.com/office/drawing/2014/main" id="{F149148A-C48D-93C1-BDB6-22819C795403}"/>
              </a:ext>
            </a:extLst>
          </p:cNvPr>
          <p:cNvSpPr>
            <a:spLocks noGrp="1"/>
          </p:cNvSpPr>
          <p:nvPr>
            <p:ph type="sldNum" sz="quarter" idx="12"/>
          </p:nvPr>
        </p:nvSpPr>
        <p:spPr/>
        <p:txBody>
          <a:bodyPr/>
          <a:lstStyle/>
          <a:p>
            <a:fld id="{AD526EDF-47C9-4D38-8F23-D55C707CF7DF}" type="slidenum">
              <a:rPr lang="en-US" smtClean="0"/>
              <a:t>15</a:t>
            </a:fld>
            <a:endParaRPr lang="en-US"/>
          </a:p>
        </p:txBody>
      </p:sp>
    </p:spTree>
    <p:extLst>
      <p:ext uri="{BB962C8B-B14F-4D97-AF65-F5344CB8AC3E}">
        <p14:creationId xmlns:p14="http://schemas.microsoft.com/office/powerpoint/2010/main" val="99683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01038-60EB-F289-7D3F-599B546D7D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AC363-CDCB-C14D-0B5B-2751BB382BA7}"/>
              </a:ext>
            </a:extLst>
          </p:cNvPr>
          <p:cNvSpPr>
            <a:spLocks noGrp="1"/>
          </p:cNvSpPr>
          <p:nvPr>
            <p:ph type="title"/>
          </p:nvPr>
        </p:nvSpPr>
        <p:spPr/>
        <p:txBody>
          <a:bodyPr>
            <a:noAutofit/>
          </a:bodyPr>
          <a:lstStyle/>
          <a:p>
            <a:r>
              <a:rPr lang="en-US" sz="2800" dirty="0">
                <a:latin typeface="Arial" panose="020B0604020202020204" pitchFamily="34" charset="0"/>
                <a:cs typeface="Arial" panose="020B0604020202020204" pitchFamily="34" charset="0"/>
              </a:rPr>
              <a:t>North End Community Space</a:t>
            </a:r>
            <a:endParaRPr lang="en-US" sz="2800" dirty="0"/>
          </a:p>
        </p:txBody>
      </p:sp>
      <p:sp>
        <p:nvSpPr>
          <p:cNvPr id="3" name="Content Placeholder 2">
            <a:extLst>
              <a:ext uri="{FF2B5EF4-FFF2-40B4-BE49-F238E27FC236}">
                <a16:creationId xmlns:a16="http://schemas.microsoft.com/office/drawing/2014/main" id="{D14CAAE0-1742-1E85-F95D-995E86F07096}"/>
              </a:ext>
            </a:extLst>
          </p:cNvPr>
          <p:cNvSpPr>
            <a:spLocks noGrp="1"/>
          </p:cNvSpPr>
          <p:nvPr>
            <p:ph idx="1"/>
          </p:nvPr>
        </p:nvSpPr>
        <p:spPr>
          <a:xfrm>
            <a:off x="281628" y="1489723"/>
            <a:ext cx="5354062" cy="4351338"/>
          </a:xfrm>
        </p:spPr>
        <p:txBody>
          <a:bodyPr>
            <a:normAutofit fontScale="85000" lnSpcReduction="10000"/>
          </a:bodyPr>
          <a:lstStyle/>
          <a:p>
            <a:pPr>
              <a:lnSpc>
                <a:spcPct val="150000"/>
              </a:lnSpc>
            </a:pPr>
            <a:r>
              <a:rPr lang="en-US" dirty="0">
                <a:latin typeface="Arial" charset="0"/>
              </a:rPr>
              <a:t>Another Alternative?</a:t>
            </a:r>
          </a:p>
          <a:p>
            <a:pPr lvl="1">
              <a:lnSpc>
                <a:spcPct val="110000"/>
              </a:lnSpc>
            </a:pPr>
            <a:r>
              <a:rPr lang="en-US" dirty="0">
                <a:latin typeface="Arial" charset="0"/>
              </a:rPr>
              <a:t>Chiles Group property.</a:t>
            </a:r>
          </a:p>
          <a:p>
            <a:pPr lvl="1">
              <a:lnSpc>
                <a:spcPct val="110000"/>
              </a:lnSpc>
            </a:pPr>
            <a:r>
              <a:rPr lang="en-US" dirty="0">
                <a:latin typeface="Arial" charset="0"/>
              </a:rPr>
              <a:t>Historic Whitney Cottage</a:t>
            </a:r>
          </a:p>
          <a:p>
            <a:pPr lvl="1">
              <a:lnSpc>
                <a:spcPct val="110000"/>
              </a:lnSpc>
            </a:pPr>
            <a:r>
              <a:rPr lang="en-US" dirty="0">
                <a:latin typeface="Arial" charset="0"/>
              </a:rPr>
              <a:t>1,300-s.f. multi-room space</a:t>
            </a:r>
          </a:p>
          <a:p>
            <a:pPr lvl="1">
              <a:lnSpc>
                <a:spcPct val="110000"/>
              </a:lnSpc>
            </a:pPr>
            <a:r>
              <a:rPr lang="en-US" dirty="0">
                <a:latin typeface="Arial" charset="0"/>
              </a:rPr>
              <a:t>Two bathrooms</a:t>
            </a:r>
          </a:p>
          <a:p>
            <a:pPr lvl="1">
              <a:lnSpc>
                <a:spcPct val="110000"/>
              </a:lnSpc>
            </a:pPr>
            <a:r>
              <a:rPr lang="en-US" dirty="0">
                <a:latin typeface="Arial" charset="0"/>
              </a:rPr>
              <a:t>Covered deck area</a:t>
            </a:r>
          </a:p>
          <a:p>
            <a:pPr lvl="1">
              <a:lnSpc>
                <a:spcPct val="110000"/>
              </a:lnSpc>
            </a:pPr>
            <a:r>
              <a:rPr lang="en-US" dirty="0">
                <a:latin typeface="Arial" charset="0"/>
              </a:rPr>
              <a:t>88 graded aggregate parking spaces with runoff infiltration underneath</a:t>
            </a:r>
          </a:p>
          <a:p>
            <a:pPr lvl="1">
              <a:lnSpc>
                <a:spcPct val="110000"/>
              </a:lnSpc>
            </a:pPr>
            <a:r>
              <a:rPr lang="en-US" dirty="0">
                <a:latin typeface="Arial" charset="0"/>
              </a:rPr>
              <a:t>Purchase only - No lease option.</a:t>
            </a:r>
          </a:p>
          <a:p>
            <a:pPr lvl="2">
              <a:lnSpc>
                <a:spcPct val="110000"/>
              </a:lnSpc>
            </a:pPr>
            <a:r>
              <a:rPr lang="en-US" dirty="0">
                <a:latin typeface="Arial" charset="0"/>
              </a:rPr>
              <a:t>Primary considerations:</a:t>
            </a:r>
          </a:p>
          <a:p>
            <a:pPr lvl="2">
              <a:lnSpc>
                <a:spcPct val="110000"/>
              </a:lnSpc>
            </a:pPr>
            <a:r>
              <a:rPr lang="en-US" dirty="0">
                <a:latin typeface="Arial" charset="0"/>
              </a:rPr>
              <a:t>Cost:  FY 26 Budget(s).  Reserves.</a:t>
            </a:r>
          </a:p>
          <a:p>
            <a:pPr lvl="1">
              <a:lnSpc>
                <a:spcPct val="150000"/>
              </a:lnSpc>
            </a:pPr>
            <a:endParaRPr lang="en-US" dirty="0">
              <a:latin typeface="Arial" charset="0"/>
            </a:endParaRPr>
          </a:p>
          <a:p>
            <a:pPr lvl="1">
              <a:lnSpc>
                <a:spcPct val="150000"/>
              </a:lnSpc>
            </a:pPr>
            <a:endParaRPr lang="en-US" dirty="0">
              <a:latin typeface="Arial" charset="0"/>
            </a:endParaRPr>
          </a:p>
        </p:txBody>
      </p:sp>
      <p:pic>
        <p:nvPicPr>
          <p:cNvPr id="7" name="Picture 6">
            <a:extLst>
              <a:ext uri="{FF2B5EF4-FFF2-40B4-BE49-F238E27FC236}">
                <a16:creationId xmlns:a16="http://schemas.microsoft.com/office/drawing/2014/main" id="{63F31B36-E758-DF1C-EBC7-7DED880845A3}"/>
              </a:ext>
            </a:extLst>
          </p:cNvPr>
          <p:cNvPicPr>
            <a:picLocks noChangeAspect="1"/>
          </p:cNvPicPr>
          <p:nvPr/>
        </p:nvPicPr>
        <p:blipFill>
          <a:blip r:embed="rId2"/>
          <a:stretch>
            <a:fillRect/>
          </a:stretch>
        </p:blipFill>
        <p:spPr>
          <a:xfrm>
            <a:off x="5309118" y="1016939"/>
            <a:ext cx="6601254" cy="2918767"/>
          </a:xfrm>
          <a:prstGeom prst="rect">
            <a:avLst/>
          </a:prstGeom>
          <a:effectLst>
            <a:glow rad="63500">
              <a:schemeClr val="accent1">
                <a:alpha val="40000"/>
              </a:schemeClr>
            </a:glow>
          </a:effectLst>
        </p:spPr>
      </p:pic>
      <p:pic>
        <p:nvPicPr>
          <p:cNvPr id="6" name="Picture 5">
            <a:extLst>
              <a:ext uri="{FF2B5EF4-FFF2-40B4-BE49-F238E27FC236}">
                <a16:creationId xmlns:a16="http://schemas.microsoft.com/office/drawing/2014/main" id="{4526CE0B-2B48-92B2-BBAA-CB93CF2B7467}"/>
              </a:ext>
            </a:extLst>
          </p:cNvPr>
          <p:cNvPicPr>
            <a:picLocks noChangeAspect="1"/>
          </p:cNvPicPr>
          <p:nvPr/>
        </p:nvPicPr>
        <p:blipFill>
          <a:blip r:embed="rId3"/>
          <a:stretch>
            <a:fillRect/>
          </a:stretch>
        </p:blipFill>
        <p:spPr>
          <a:xfrm>
            <a:off x="6240108" y="3665392"/>
            <a:ext cx="4739274" cy="2918767"/>
          </a:xfrm>
          <a:prstGeom prst="rect">
            <a:avLst/>
          </a:prstGeom>
          <a:effectLst>
            <a:glow rad="63500">
              <a:schemeClr val="accent1">
                <a:alpha val="40000"/>
              </a:schemeClr>
            </a:glow>
          </a:effectLst>
        </p:spPr>
      </p:pic>
      <p:sp>
        <p:nvSpPr>
          <p:cNvPr id="8" name="Slide Number Placeholder 7">
            <a:extLst>
              <a:ext uri="{FF2B5EF4-FFF2-40B4-BE49-F238E27FC236}">
                <a16:creationId xmlns:a16="http://schemas.microsoft.com/office/drawing/2014/main" id="{E9525F26-A7FF-AAC4-8991-E6BA9CFD5EDB}"/>
              </a:ext>
            </a:extLst>
          </p:cNvPr>
          <p:cNvSpPr>
            <a:spLocks noGrp="1"/>
          </p:cNvSpPr>
          <p:nvPr>
            <p:ph type="sldNum" sz="quarter" idx="12"/>
          </p:nvPr>
        </p:nvSpPr>
        <p:spPr/>
        <p:txBody>
          <a:bodyPr/>
          <a:lstStyle/>
          <a:p>
            <a:fld id="{AD526EDF-47C9-4D38-8F23-D55C707CF7DF}" type="slidenum">
              <a:rPr lang="en-US" smtClean="0"/>
              <a:t>16</a:t>
            </a:fld>
            <a:endParaRPr lang="en-US"/>
          </a:p>
        </p:txBody>
      </p:sp>
    </p:spTree>
    <p:extLst>
      <p:ext uri="{BB962C8B-B14F-4D97-AF65-F5344CB8AC3E}">
        <p14:creationId xmlns:p14="http://schemas.microsoft.com/office/powerpoint/2010/main" val="19665566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49830-BE0F-D4B0-BA1B-C446FC4C95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209107-A27F-9905-0815-D22FD7950E67}"/>
              </a:ext>
            </a:extLst>
          </p:cNvPr>
          <p:cNvSpPr>
            <a:spLocks noGrp="1"/>
          </p:cNvSpPr>
          <p:nvPr>
            <p:ph type="title"/>
          </p:nvPr>
        </p:nvSpPr>
        <p:spPr/>
        <p:txBody>
          <a:bodyPr>
            <a:normAutofit/>
          </a:bodyPr>
          <a:lstStyle/>
          <a:p>
            <a:r>
              <a:rPr lang="en-US" dirty="0"/>
              <a:t>Infrastructure</a:t>
            </a:r>
          </a:p>
        </p:txBody>
      </p:sp>
      <p:sp>
        <p:nvSpPr>
          <p:cNvPr id="6" name="TextBox 5">
            <a:extLst>
              <a:ext uri="{FF2B5EF4-FFF2-40B4-BE49-F238E27FC236}">
                <a16:creationId xmlns:a16="http://schemas.microsoft.com/office/drawing/2014/main" id="{26B6443D-13D9-B1E7-09ED-A880501E0EF4}"/>
              </a:ext>
            </a:extLst>
          </p:cNvPr>
          <p:cNvSpPr txBox="1"/>
          <p:nvPr/>
        </p:nvSpPr>
        <p:spPr>
          <a:xfrm>
            <a:off x="3262309" y="3640027"/>
            <a:ext cx="5667382" cy="830997"/>
          </a:xfrm>
          <a:prstGeom prst="rect">
            <a:avLst/>
          </a:prstGeom>
          <a:noFill/>
        </p:spPr>
        <p:txBody>
          <a:bodyPr wrap="square" rtlCol="0">
            <a:spAutoFit/>
          </a:bodyPr>
          <a:lstStyle/>
          <a:p>
            <a:pPr algn="ctr"/>
            <a:r>
              <a:rPr lang="en-US" sz="4800" b="1" i="1" dirty="0"/>
              <a:t>Thank you!!</a:t>
            </a:r>
          </a:p>
        </p:txBody>
      </p:sp>
      <p:sp>
        <p:nvSpPr>
          <p:cNvPr id="9" name="Slide Number Placeholder 8">
            <a:extLst>
              <a:ext uri="{FF2B5EF4-FFF2-40B4-BE49-F238E27FC236}">
                <a16:creationId xmlns:a16="http://schemas.microsoft.com/office/drawing/2014/main" id="{47642896-EBE9-89DD-71BC-658120D99A47}"/>
              </a:ext>
            </a:extLst>
          </p:cNvPr>
          <p:cNvSpPr>
            <a:spLocks noGrp="1"/>
          </p:cNvSpPr>
          <p:nvPr>
            <p:ph type="sldNum" sz="quarter" idx="12"/>
          </p:nvPr>
        </p:nvSpPr>
        <p:spPr/>
        <p:txBody>
          <a:bodyPr/>
          <a:lstStyle/>
          <a:p>
            <a:fld id="{AD526EDF-47C9-4D38-8F23-D55C707CF7DF}" type="slidenum">
              <a:rPr lang="en-US" smtClean="0"/>
              <a:t>17</a:t>
            </a:fld>
            <a:endParaRPr lang="en-US" dirty="0"/>
          </a:p>
        </p:txBody>
      </p:sp>
    </p:spTree>
    <p:extLst>
      <p:ext uri="{BB962C8B-B14F-4D97-AF65-F5344CB8AC3E}">
        <p14:creationId xmlns:p14="http://schemas.microsoft.com/office/powerpoint/2010/main" val="3615946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01B77-09E7-8D98-853B-ABD3E47D55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4C563B-F65B-C50D-B0DC-F9963F924921}"/>
              </a:ext>
            </a:extLst>
          </p:cNvPr>
          <p:cNvSpPr>
            <a:spLocks noGrp="1"/>
          </p:cNvSpPr>
          <p:nvPr>
            <p:ph type="title"/>
          </p:nvPr>
        </p:nvSpPr>
        <p:spPr/>
        <p:txBody>
          <a:bodyPr>
            <a:normAutofit/>
          </a:bodyPr>
          <a:lstStyle/>
          <a:p>
            <a:r>
              <a:rPr lang="en-US" dirty="0"/>
              <a:t>Infrastructure</a:t>
            </a:r>
          </a:p>
        </p:txBody>
      </p:sp>
      <p:sp>
        <p:nvSpPr>
          <p:cNvPr id="6" name="TextBox 5">
            <a:extLst>
              <a:ext uri="{FF2B5EF4-FFF2-40B4-BE49-F238E27FC236}">
                <a16:creationId xmlns:a16="http://schemas.microsoft.com/office/drawing/2014/main" id="{E1152869-7634-D2F7-2D0F-77609693C3CB}"/>
              </a:ext>
            </a:extLst>
          </p:cNvPr>
          <p:cNvSpPr txBox="1"/>
          <p:nvPr/>
        </p:nvSpPr>
        <p:spPr>
          <a:xfrm>
            <a:off x="294110" y="1367331"/>
            <a:ext cx="6087419" cy="4585871"/>
          </a:xfrm>
          <a:prstGeom prst="rect">
            <a:avLst/>
          </a:prstGeom>
          <a:noFill/>
        </p:spPr>
        <p:txBody>
          <a:bodyPr wrap="square" rtlCol="0">
            <a:spAutoFit/>
          </a:bodyPr>
          <a:lstStyle/>
          <a:p>
            <a:r>
              <a:rPr lang="en-US" sz="2000" b="1" dirty="0"/>
              <a:t>Broadway St. at Gulf of Mexico Dr. Roundabout and Complete Street Improvement Project</a:t>
            </a:r>
            <a:endParaRPr lang="en-US" b="1" dirty="0"/>
          </a:p>
          <a:p>
            <a:endParaRPr lang="en-US" b="1" dirty="0"/>
          </a:p>
          <a:p>
            <a:r>
              <a:rPr lang="en-US" b="1" dirty="0"/>
              <a:t>Town working with FDOT:</a:t>
            </a:r>
          </a:p>
          <a:p>
            <a:pPr marL="285750" indent="-285750">
              <a:buFont typeface="Arial" panose="020B0604020202020204" pitchFamily="34" charset="0"/>
              <a:buChar char="•"/>
            </a:pPr>
            <a:r>
              <a:rPr lang="en-US" dirty="0"/>
              <a:t>FDOT agreed to fund over $5 million for roadway-related improvements and administer construction.</a:t>
            </a:r>
          </a:p>
          <a:p>
            <a:pPr marL="285750" indent="-285750">
              <a:buFont typeface="Arial" panose="020B0604020202020204" pitchFamily="34" charset="0"/>
              <a:buChar char="•"/>
            </a:pPr>
            <a:r>
              <a:rPr lang="en-US" dirty="0"/>
              <a:t>Amended design, permitting, coordination, and review underway with FDOT and Kimley-Horn &amp; Associates.</a:t>
            </a:r>
          </a:p>
          <a:p>
            <a:pPr marL="285750" indent="-285750">
              <a:buFont typeface="Arial" panose="020B0604020202020204" pitchFamily="34" charset="0"/>
              <a:buChar char="•"/>
            </a:pPr>
            <a:r>
              <a:rPr lang="en-US" dirty="0"/>
              <a:t>Town covering new design cost.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Other Town costs:</a:t>
            </a:r>
          </a:p>
          <a:p>
            <a:pPr marL="742950" lvl="1" indent="-285750">
              <a:buFont typeface="Arial" panose="020B0604020202020204" pitchFamily="34" charset="0"/>
              <a:buChar char="•"/>
            </a:pPr>
            <a:r>
              <a:rPr lang="en-US" dirty="0"/>
              <a:t>Landscaping</a:t>
            </a:r>
          </a:p>
          <a:p>
            <a:pPr marL="742950" lvl="1" indent="-285750">
              <a:buFont typeface="Arial" panose="020B0604020202020204" pitchFamily="34" charset="0"/>
              <a:buChar char="•"/>
            </a:pPr>
            <a:r>
              <a:rPr lang="en-US" dirty="0"/>
              <a:t>Brick Pavers</a:t>
            </a:r>
          </a:p>
          <a:p>
            <a:pPr marL="742950" lvl="1" indent="-285750">
              <a:buFont typeface="Arial" panose="020B0604020202020204" pitchFamily="34" charset="0"/>
              <a:buChar char="•"/>
            </a:pPr>
            <a:r>
              <a:rPr lang="en-US" dirty="0"/>
              <a:t>Utility Relocations</a:t>
            </a:r>
          </a:p>
          <a:p>
            <a:endParaRPr lang="en-US" dirty="0"/>
          </a:p>
          <a:p>
            <a:r>
              <a:rPr lang="en-US" dirty="0"/>
              <a:t>Letting Aug 2026.</a:t>
            </a:r>
          </a:p>
        </p:txBody>
      </p:sp>
      <p:pic>
        <p:nvPicPr>
          <p:cNvPr id="5" name="Picture 4">
            <a:extLst>
              <a:ext uri="{FF2B5EF4-FFF2-40B4-BE49-F238E27FC236}">
                <a16:creationId xmlns:a16="http://schemas.microsoft.com/office/drawing/2014/main" id="{AE7F2313-B2DB-C32A-8088-52ABAE8685F2}"/>
              </a:ext>
            </a:extLst>
          </p:cNvPr>
          <p:cNvPicPr>
            <a:picLocks noChangeAspect="1"/>
          </p:cNvPicPr>
          <p:nvPr/>
        </p:nvPicPr>
        <p:blipFill>
          <a:blip r:embed="rId2"/>
          <a:stretch>
            <a:fillRect/>
          </a:stretch>
        </p:blipFill>
        <p:spPr>
          <a:xfrm>
            <a:off x="3986172" y="3809065"/>
            <a:ext cx="8122419" cy="2912410"/>
          </a:xfrm>
          <a:prstGeom prst="rect">
            <a:avLst/>
          </a:prstGeom>
          <a:effectLst>
            <a:glow rad="63500">
              <a:schemeClr val="accent1">
                <a:alpha val="40000"/>
              </a:schemeClr>
            </a:glow>
          </a:effectLst>
        </p:spPr>
      </p:pic>
      <p:pic>
        <p:nvPicPr>
          <p:cNvPr id="7" name="Picture 6">
            <a:extLst>
              <a:ext uri="{FF2B5EF4-FFF2-40B4-BE49-F238E27FC236}">
                <a16:creationId xmlns:a16="http://schemas.microsoft.com/office/drawing/2014/main" id="{2695ED45-D65A-A1FB-E821-0BDD4113BF24}"/>
              </a:ext>
            </a:extLst>
          </p:cNvPr>
          <p:cNvPicPr>
            <a:picLocks noChangeAspect="1"/>
          </p:cNvPicPr>
          <p:nvPr/>
        </p:nvPicPr>
        <p:blipFill>
          <a:blip r:embed="rId3"/>
          <a:stretch>
            <a:fillRect/>
          </a:stretch>
        </p:blipFill>
        <p:spPr>
          <a:xfrm>
            <a:off x="7296853" y="1022587"/>
            <a:ext cx="3913413" cy="2719768"/>
          </a:xfrm>
          <a:prstGeom prst="rect">
            <a:avLst/>
          </a:prstGeom>
          <a:effectLst>
            <a:glow rad="63500">
              <a:schemeClr val="accent1">
                <a:alpha val="40000"/>
              </a:schemeClr>
            </a:glow>
          </a:effectLst>
        </p:spPr>
      </p:pic>
      <p:sp>
        <p:nvSpPr>
          <p:cNvPr id="9" name="Slide Number Placeholder 8">
            <a:extLst>
              <a:ext uri="{FF2B5EF4-FFF2-40B4-BE49-F238E27FC236}">
                <a16:creationId xmlns:a16="http://schemas.microsoft.com/office/drawing/2014/main" id="{8C1B2FDE-1DEE-B0C9-AD94-F0C528696409}"/>
              </a:ext>
            </a:extLst>
          </p:cNvPr>
          <p:cNvSpPr>
            <a:spLocks noGrp="1"/>
          </p:cNvSpPr>
          <p:nvPr>
            <p:ph type="sldNum" sz="quarter" idx="12"/>
          </p:nvPr>
        </p:nvSpPr>
        <p:spPr/>
        <p:txBody>
          <a:bodyPr/>
          <a:lstStyle/>
          <a:p>
            <a:fld id="{AD526EDF-47C9-4D38-8F23-D55C707CF7DF}" type="slidenum">
              <a:rPr lang="en-US" smtClean="0"/>
              <a:t>2</a:t>
            </a:fld>
            <a:endParaRPr lang="en-US"/>
          </a:p>
        </p:txBody>
      </p:sp>
    </p:spTree>
    <p:extLst>
      <p:ext uri="{BB962C8B-B14F-4D97-AF65-F5344CB8AC3E}">
        <p14:creationId xmlns:p14="http://schemas.microsoft.com/office/powerpoint/2010/main" val="2568177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DAF60-D8F8-27F3-8903-7EF9F2132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3D4A6-B024-32BB-8164-B713D1BC49BD}"/>
              </a:ext>
            </a:extLst>
          </p:cNvPr>
          <p:cNvSpPr>
            <a:spLocks noGrp="1"/>
          </p:cNvSpPr>
          <p:nvPr>
            <p:ph type="title"/>
          </p:nvPr>
        </p:nvSpPr>
        <p:spPr/>
        <p:txBody>
          <a:bodyPr>
            <a:normAutofit/>
          </a:bodyPr>
          <a:lstStyle/>
          <a:p>
            <a:r>
              <a:rPr lang="en-US" dirty="0"/>
              <a:t>Infrastructure</a:t>
            </a:r>
          </a:p>
        </p:txBody>
      </p:sp>
      <p:sp>
        <p:nvSpPr>
          <p:cNvPr id="6" name="TextBox 5">
            <a:extLst>
              <a:ext uri="{FF2B5EF4-FFF2-40B4-BE49-F238E27FC236}">
                <a16:creationId xmlns:a16="http://schemas.microsoft.com/office/drawing/2014/main" id="{B94B466F-22CC-1E40-4D18-9DED1208D5EF}"/>
              </a:ext>
            </a:extLst>
          </p:cNvPr>
          <p:cNvSpPr txBox="1"/>
          <p:nvPr/>
        </p:nvSpPr>
        <p:spPr>
          <a:xfrm>
            <a:off x="294110" y="1367331"/>
            <a:ext cx="6087419" cy="2339102"/>
          </a:xfrm>
          <a:prstGeom prst="rect">
            <a:avLst/>
          </a:prstGeom>
          <a:noFill/>
        </p:spPr>
        <p:txBody>
          <a:bodyPr wrap="square" rtlCol="0">
            <a:spAutoFit/>
          </a:bodyPr>
          <a:lstStyle/>
          <a:p>
            <a:r>
              <a:rPr lang="en-US" sz="2000" b="1" dirty="0"/>
              <a:t>Longboat Pass Bridge Options</a:t>
            </a:r>
            <a:endParaRPr lang="en-US" b="1" dirty="0"/>
          </a:p>
          <a:p>
            <a:endParaRPr lang="en-US" b="1" dirty="0"/>
          </a:p>
          <a:p>
            <a:r>
              <a:rPr lang="en-US" b="1" dirty="0"/>
              <a:t>Alternatives:</a:t>
            </a:r>
          </a:p>
          <a:p>
            <a:pPr marL="342900" indent="-342900">
              <a:buFont typeface="+mj-lt"/>
              <a:buAutoNum type="arabicPeriod"/>
            </a:pPr>
            <a:r>
              <a:rPr lang="en-US" dirty="0"/>
              <a:t>Low Level Bascule Bridge</a:t>
            </a:r>
          </a:p>
          <a:p>
            <a:pPr marL="342900" indent="-342900">
              <a:buFont typeface="+mj-lt"/>
              <a:buAutoNum type="arabicPeriod"/>
            </a:pPr>
            <a:r>
              <a:rPr lang="en-US" dirty="0"/>
              <a:t>Mid Level Bascule Bridge</a:t>
            </a:r>
          </a:p>
          <a:p>
            <a:pPr marL="342900" indent="-342900">
              <a:buFont typeface="+mj-lt"/>
              <a:buAutoNum type="arabicPeriod"/>
            </a:pPr>
            <a:r>
              <a:rPr lang="en-US" dirty="0"/>
              <a:t>High Level Fixed Bridge</a:t>
            </a:r>
          </a:p>
          <a:p>
            <a:pPr marL="342900" indent="-342900">
              <a:buFont typeface="+mj-lt"/>
              <a:buAutoNum type="arabicPeriod"/>
            </a:pPr>
            <a:r>
              <a:rPr lang="en-US" dirty="0"/>
              <a:t>Repair in-place </a:t>
            </a:r>
            <a:r>
              <a:rPr lang="en-US" b="1" dirty="0"/>
              <a:t>(New)</a:t>
            </a:r>
          </a:p>
          <a:p>
            <a:endParaRPr lang="en-US" b="1" dirty="0"/>
          </a:p>
        </p:txBody>
      </p:sp>
      <p:sp>
        <p:nvSpPr>
          <p:cNvPr id="9" name="Slide Number Placeholder 8">
            <a:extLst>
              <a:ext uri="{FF2B5EF4-FFF2-40B4-BE49-F238E27FC236}">
                <a16:creationId xmlns:a16="http://schemas.microsoft.com/office/drawing/2014/main" id="{6ACD05E5-C5E1-058F-4FD1-CD88FD7B772F}"/>
              </a:ext>
            </a:extLst>
          </p:cNvPr>
          <p:cNvSpPr>
            <a:spLocks noGrp="1"/>
          </p:cNvSpPr>
          <p:nvPr>
            <p:ph type="sldNum" sz="quarter" idx="12"/>
          </p:nvPr>
        </p:nvSpPr>
        <p:spPr/>
        <p:txBody>
          <a:bodyPr/>
          <a:lstStyle/>
          <a:p>
            <a:fld id="{AD526EDF-47C9-4D38-8F23-D55C707CF7DF}" type="slidenum">
              <a:rPr lang="en-US" smtClean="0"/>
              <a:t>3</a:t>
            </a:fld>
            <a:endParaRPr lang="en-US"/>
          </a:p>
        </p:txBody>
      </p:sp>
      <p:pic>
        <p:nvPicPr>
          <p:cNvPr id="3" name="Picture 2">
            <a:extLst>
              <a:ext uri="{FF2B5EF4-FFF2-40B4-BE49-F238E27FC236}">
                <a16:creationId xmlns:a16="http://schemas.microsoft.com/office/drawing/2014/main" id="{EFE4EB72-A319-393F-3ACE-4BCA3A677392}"/>
              </a:ext>
            </a:extLst>
          </p:cNvPr>
          <p:cNvPicPr>
            <a:picLocks noChangeAspect="1"/>
          </p:cNvPicPr>
          <p:nvPr/>
        </p:nvPicPr>
        <p:blipFill>
          <a:blip r:embed="rId2"/>
          <a:stretch>
            <a:fillRect/>
          </a:stretch>
        </p:blipFill>
        <p:spPr>
          <a:xfrm>
            <a:off x="5180253" y="1029071"/>
            <a:ext cx="4806603" cy="2677362"/>
          </a:xfrm>
          <a:prstGeom prst="rect">
            <a:avLst/>
          </a:prstGeom>
        </p:spPr>
      </p:pic>
      <p:pic>
        <p:nvPicPr>
          <p:cNvPr id="4" name="Picture 3">
            <a:extLst>
              <a:ext uri="{FF2B5EF4-FFF2-40B4-BE49-F238E27FC236}">
                <a16:creationId xmlns:a16="http://schemas.microsoft.com/office/drawing/2014/main" id="{E7AA381C-2888-4829-7C26-DDA3280CA4C2}"/>
              </a:ext>
            </a:extLst>
          </p:cNvPr>
          <p:cNvPicPr>
            <a:picLocks noChangeAspect="1"/>
          </p:cNvPicPr>
          <p:nvPr/>
        </p:nvPicPr>
        <p:blipFill>
          <a:blip r:embed="rId3"/>
          <a:stretch>
            <a:fillRect/>
          </a:stretch>
        </p:blipFill>
        <p:spPr>
          <a:xfrm>
            <a:off x="401872" y="3852738"/>
            <a:ext cx="5032769" cy="2808464"/>
          </a:xfrm>
          <a:prstGeom prst="rect">
            <a:avLst/>
          </a:prstGeom>
        </p:spPr>
      </p:pic>
      <p:pic>
        <p:nvPicPr>
          <p:cNvPr id="8" name="Picture 7">
            <a:extLst>
              <a:ext uri="{FF2B5EF4-FFF2-40B4-BE49-F238E27FC236}">
                <a16:creationId xmlns:a16="http://schemas.microsoft.com/office/drawing/2014/main" id="{0114E3FD-E1A7-20FD-E9C3-96291000B736}"/>
              </a:ext>
            </a:extLst>
          </p:cNvPr>
          <p:cNvPicPr>
            <a:picLocks noChangeAspect="1"/>
          </p:cNvPicPr>
          <p:nvPr/>
        </p:nvPicPr>
        <p:blipFill>
          <a:blip r:embed="rId4"/>
          <a:stretch>
            <a:fillRect/>
          </a:stretch>
        </p:blipFill>
        <p:spPr>
          <a:xfrm>
            <a:off x="6096000" y="3862974"/>
            <a:ext cx="4971827" cy="2787992"/>
          </a:xfrm>
          <a:prstGeom prst="rect">
            <a:avLst/>
          </a:prstGeom>
        </p:spPr>
      </p:pic>
    </p:spTree>
    <p:extLst>
      <p:ext uri="{BB962C8B-B14F-4D97-AF65-F5344CB8AC3E}">
        <p14:creationId xmlns:p14="http://schemas.microsoft.com/office/powerpoint/2010/main" val="2568949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27241-195F-5690-BD9B-1EB4C99254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73C2DF-8362-F524-12CD-22496645230D}"/>
              </a:ext>
            </a:extLst>
          </p:cNvPr>
          <p:cNvSpPr>
            <a:spLocks noGrp="1"/>
          </p:cNvSpPr>
          <p:nvPr>
            <p:ph type="title"/>
          </p:nvPr>
        </p:nvSpPr>
        <p:spPr/>
        <p:txBody>
          <a:bodyPr>
            <a:normAutofit/>
          </a:bodyPr>
          <a:lstStyle/>
          <a:p>
            <a:r>
              <a:rPr lang="en-US" dirty="0"/>
              <a:t>Infrastructure</a:t>
            </a:r>
          </a:p>
        </p:txBody>
      </p:sp>
      <p:sp>
        <p:nvSpPr>
          <p:cNvPr id="6" name="TextBox 5">
            <a:extLst>
              <a:ext uri="{FF2B5EF4-FFF2-40B4-BE49-F238E27FC236}">
                <a16:creationId xmlns:a16="http://schemas.microsoft.com/office/drawing/2014/main" id="{17C2EB16-F85A-878E-299E-5C62B310F404}"/>
              </a:ext>
            </a:extLst>
          </p:cNvPr>
          <p:cNvSpPr txBox="1"/>
          <p:nvPr/>
        </p:nvSpPr>
        <p:spPr>
          <a:xfrm>
            <a:off x="294110" y="1367331"/>
            <a:ext cx="6087419" cy="2339102"/>
          </a:xfrm>
          <a:prstGeom prst="rect">
            <a:avLst/>
          </a:prstGeom>
          <a:noFill/>
        </p:spPr>
        <p:txBody>
          <a:bodyPr wrap="square" rtlCol="0">
            <a:spAutoFit/>
          </a:bodyPr>
          <a:lstStyle/>
          <a:p>
            <a:r>
              <a:rPr lang="en-US" sz="2000" b="1" dirty="0"/>
              <a:t>Longboat Pass Bridge Options</a:t>
            </a:r>
            <a:endParaRPr lang="en-US" b="1" dirty="0"/>
          </a:p>
          <a:p>
            <a:endParaRPr lang="en-US" b="1" dirty="0"/>
          </a:p>
          <a:p>
            <a:r>
              <a:rPr lang="en-US" b="1" dirty="0"/>
              <a:t>Alternatives:</a:t>
            </a:r>
          </a:p>
          <a:p>
            <a:pPr marL="342900" indent="-342900">
              <a:buFont typeface="+mj-lt"/>
              <a:buAutoNum type="arabicPeriod"/>
            </a:pPr>
            <a:r>
              <a:rPr lang="en-US" dirty="0"/>
              <a:t>Low Level Bascule Bridge</a:t>
            </a:r>
          </a:p>
          <a:p>
            <a:pPr marL="342900" indent="-342900">
              <a:buFont typeface="+mj-lt"/>
              <a:buAutoNum type="arabicPeriod"/>
            </a:pPr>
            <a:r>
              <a:rPr lang="en-US" dirty="0"/>
              <a:t>Mid Level Bascule Bridge</a:t>
            </a:r>
          </a:p>
          <a:p>
            <a:pPr marL="342900" indent="-342900">
              <a:buFont typeface="+mj-lt"/>
              <a:buAutoNum type="arabicPeriod"/>
            </a:pPr>
            <a:r>
              <a:rPr lang="en-US" dirty="0"/>
              <a:t>High Level Fixed Bridge</a:t>
            </a:r>
          </a:p>
          <a:p>
            <a:pPr marL="342900" indent="-342900">
              <a:buFont typeface="+mj-lt"/>
              <a:buAutoNum type="arabicPeriod"/>
            </a:pPr>
            <a:r>
              <a:rPr lang="en-US" dirty="0"/>
              <a:t>Repair in-place </a:t>
            </a:r>
            <a:r>
              <a:rPr lang="en-US" b="1" dirty="0"/>
              <a:t>(New)</a:t>
            </a:r>
          </a:p>
          <a:p>
            <a:endParaRPr lang="en-US" b="1" dirty="0"/>
          </a:p>
        </p:txBody>
      </p:sp>
      <p:sp>
        <p:nvSpPr>
          <p:cNvPr id="9" name="Slide Number Placeholder 8">
            <a:extLst>
              <a:ext uri="{FF2B5EF4-FFF2-40B4-BE49-F238E27FC236}">
                <a16:creationId xmlns:a16="http://schemas.microsoft.com/office/drawing/2014/main" id="{7EDDBDA0-8FE3-1CE9-BB4D-31137CF9E4D5}"/>
              </a:ext>
            </a:extLst>
          </p:cNvPr>
          <p:cNvSpPr>
            <a:spLocks noGrp="1"/>
          </p:cNvSpPr>
          <p:nvPr>
            <p:ph type="sldNum" sz="quarter" idx="12"/>
          </p:nvPr>
        </p:nvSpPr>
        <p:spPr/>
        <p:txBody>
          <a:bodyPr/>
          <a:lstStyle/>
          <a:p>
            <a:fld id="{AD526EDF-47C9-4D38-8F23-D55C707CF7DF}" type="slidenum">
              <a:rPr lang="en-US" smtClean="0"/>
              <a:t>4</a:t>
            </a:fld>
            <a:endParaRPr lang="en-US"/>
          </a:p>
        </p:txBody>
      </p:sp>
      <p:pic>
        <p:nvPicPr>
          <p:cNvPr id="5" name="Picture 4">
            <a:extLst>
              <a:ext uri="{FF2B5EF4-FFF2-40B4-BE49-F238E27FC236}">
                <a16:creationId xmlns:a16="http://schemas.microsoft.com/office/drawing/2014/main" id="{87594CDA-2F0F-14B4-6878-7F3BDA851C52}"/>
              </a:ext>
            </a:extLst>
          </p:cNvPr>
          <p:cNvPicPr>
            <a:picLocks noChangeAspect="1"/>
          </p:cNvPicPr>
          <p:nvPr/>
        </p:nvPicPr>
        <p:blipFill>
          <a:blip r:embed="rId2"/>
          <a:stretch>
            <a:fillRect/>
          </a:stretch>
        </p:blipFill>
        <p:spPr>
          <a:xfrm>
            <a:off x="7291116" y="1539212"/>
            <a:ext cx="4717174" cy="2167221"/>
          </a:xfrm>
          <a:prstGeom prst="rect">
            <a:avLst/>
          </a:prstGeom>
          <a:effectLst>
            <a:softEdge rad="38100"/>
          </a:effectLst>
        </p:spPr>
      </p:pic>
      <p:pic>
        <p:nvPicPr>
          <p:cNvPr id="7" name="Picture 6">
            <a:extLst>
              <a:ext uri="{FF2B5EF4-FFF2-40B4-BE49-F238E27FC236}">
                <a16:creationId xmlns:a16="http://schemas.microsoft.com/office/drawing/2014/main" id="{9B2150E9-D81B-85A5-F78F-995F0E122CFF}"/>
              </a:ext>
            </a:extLst>
          </p:cNvPr>
          <p:cNvPicPr>
            <a:picLocks noChangeAspect="1"/>
          </p:cNvPicPr>
          <p:nvPr/>
        </p:nvPicPr>
        <p:blipFill>
          <a:blip r:embed="rId3"/>
          <a:stretch>
            <a:fillRect/>
          </a:stretch>
        </p:blipFill>
        <p:spPr>
          <a:xfrm>
            <a:off x="4372695" y="1800556"/>
            <a:ext cx="2815950" cy="1472652"/>
          </a:xfrm>
          <a:prstGeom prst="rect">
            <a:avLst/>
          </a:prstGeom>
          <a:effectLst>
            <a:softEdge rad="63500"/>
          </a:effectLst>
        </p:spPr>
      </p:pic>
      <p:pic>
        <p:nvPicPr>
          <p:cNvPr id="10" name="Picture 9">
            <a:extLst>
              <a:ext uri="{FF2B5EF4-FFF2-40B4-BE49-F238E27FC236}">
                <a16:creationId xmlns:a16="http://schemas.microsoft.com/office/drawing/2014/main" id="{556F4E34-31E0-3289-0DAC-9EB037B44FCC}"/>
              </a:ext>
            </a:extLst>
          </p:cNvPr>
          <p:cNvPicPr>
            <a:picLocks noChangeAspect="1"/>
          </p:cNvPicPr>
          <p:nvPr/>
        </p:nvPicPr>
        <p:blipFill>
          <a:blip r:embed="rId4"/>
          <a:stretch>
            <a:fillRect/>
          </a:stretch>
        </p:blipFill>
        <p:spPr>
          <a:xfrm>
            <a:off x="294110" y="3603079"/>
            <a:ext cx="6894535" cy="2935833"/>
          </a:xfrm>
          <a:prstGeom prst="rect">
            <a:avLst/>
          </a:prstGeom>
        </p:spPr>
      </p:pic>
      <p:sp>
        <p:nvSpPr>
          <p:cNvPr id="11" name="TextBox 10">
            <a:extLst>
              <a:ext uri="{FF2B5EF4-FFF2-40B4-BE49-F238E27FC236}">
                <a16:creationId xmlns:a16="http://schemas.microsoft.com/office/drawing/2014/main" id="{3C442CBE-0285-E7CA-DFB2-3BBC0CF56C83}"/>
              </a:ext>
            </a:extLst>
          </p:cNvPr>
          <p:cNvSpPr txBox="1"/>
          <p:nvPr/>
        </p:nvSpPr>
        <p:spPr>
          <a:xfrm>
            <a:off x="7755146" y="3905181"/>
            <a:ext cx="3459193" cy="2862322"/>
          </a:xfrm>
          <a:prstGeom prst="rect">
            <a:avLst/>
          </a:prstGeom>
          <a:noFill/>
        </p:spPr>
        <p:txBody>
          <a:bodyPr wrap="square" rtlCol="0">
            <a:spAutoFit/>
          </a:bodyPr>
          <a:lstStyle/>
          <a:p>
            <a:r>
              <a:rPr lang="en-US" dirty="0"/>
              <a:t>At 78-feet of Vertical Clearance, Town believes the fixed span bridge is too large and out of scale with the character of the surrounding area.</a:t>
            </a:r>
          </a:p>
          <a:p>
            <a:endParaRPr lang="en-US" dirty="0"/>
          </a:p>
          <a:p>
            <a:r>
              <a:rPr lang="en-US" dirty="0"/>
              <a:t>At 23-feet and 36-feet respectively, the Town prefers the Low option as #1, then Mid as needed.</a:t>
            </a:r>
          </a:p>
        </p:txBody>
      </p:sp>
    </p:spTree>
    <p:extLst>
      <p:ext uri="{BB962C8B-B14F-4D97-AF65-F5344CB8AC3E}">
        <p14:creationId xmlns:p14="http://schemas.microsoft.com/office/powerpoint/2010/main" val="1416401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CEB4-0C1B-4ED2-B0BA-AE00A69AA2D6}"/>
              </a:ext>
            </a:extLst>
          </p:cNvPr>
          <p:cNvSpPr>
            <a:spLocks noGrp="1"/>
          </p:cNvSpPr>
          <p:nvPr>
            <p:ph type="title"/>
          </p:nvPr>
        </p:nvSpPr>
        <p:spPr/>
        <p:txBody>
          <a:bodyPr>
            <a:normAutofit/>
          </a:bodyPr>
          <a:lstStyle/>
          <a:p>
            <a:r>
              <a:rPr lang="en-US" dirty="0"/>
              <a:t>Infrastructure</a:t>
            </a:r>
          </a:p>
        </p:txBody>
      </p:sp>
      <p:sp>
        <p:nvSpPr>
          <p:cNvPr id="3" name="Content Placeholder 2">
            <a:extLst>
              <a:ext uri="{FF2B5EF4-FFF2-40B4-BE49-F238E27FC236}">
                <a16:creationId xmlns:a16="http://schemas.microsoft.com/office/drawing/2014/main" id="{E96CA898-90FD-4A6C-972E-22376F2567F2}"/>
              </a:ext>
            </a:extLst>
          </p:cNvPr>
          <p:cNvSpPr>
            <a:spLocks noGrp="1"/>
          </p:cNvSpPr>
          <p:nvPr>
            <p:ph idx="1"/>
          </p:nvPr>
        </p:nvSpPr>
        <p:spPr/>
        <p:txBody>
          <a:bodyPr>
            <a:normAutofit/>
          </a:bodyPr>
          <a:lstStyle/>
          <a:p>
            <a:pPr marL="0" indent="0">
              <a:lnSpc>
                <a:spcPct val="120000"/>
              </a:lnSpc>
              <a:buNone/>
            </a:pPr>
            <a:r>
              <a:rPr lang="en-US" sz="2400" b="1" dirty="0">
                <a:latin typeface="Arial" charset="0"/>
              </a:rPr>
              <a:t>Peak Season Traffic Congestion:  #1 Town Issue</a:t>
            </a:r>
          </a:p>
          <a:p>
            <a:pPr marL="457200" indent="-457200">
              <a:lnSpc>
                <a:spcPct val="120000"/>
              </a:lnSpc>
              <a:buFont typeface="+mj-lt"/>
              <a:buAutoNum type="arabicPeriod"/>
            </a:pPr>
            <a:r>
              <a:rPr lang="en-US" sz="2400" b="1" dirty="0">
                <a:latin typeface="Arial" charset="0"/>
              </a:rPr>
              <a:t>Gulf Drive (SR 789)</a:t>
            </a:r>
            <a:r>
              <a:rPr lang="en-US" sz="2400" dirty="0">
                <a:latin typeface="Arial" charset="0"/>
              </a:rPr>
              <a:t> corridor from Cortez Bridge to Longboat Key</a:t>
            </a:r>
          </a:p>
          <a:p>
            <a:pPr lvl="1">
              <a:lnSpc>
                <a:spcPct val="120000"/>
              </a:lnSpc>
            </a:pPr>
            <a:r>
              <a:rPr lang="en-US" sz="2000" dirty="0">
                <a:latin typeface="Arial" charset="0"/>
              </a:rPr>
              <a:t>Major Positive Development:</a:t>
            </a:r>
          </a:p>
          <a:p>
            <a:pPr lvl="2">
              <a:lnSpc>
                <a:spcPct val="120000"/>
              </a:lnSpc>
            </a:pPr>
            <a:r>
              <a:rPr lang="en-US" sz="1800" dirty="0">
                <a:latin typeface="Arial" charset="0"/>
              </a:rPr>
              <a:t>FDOT Funding Construction of Cortez Bridge Replacement (SR 684):  </a:t>
            </a:r>
            <a:r>
              <a:rPr lang="en-US" sz="1800" b="1" u="sng" dirty="0">
                <a:latin typeface="Arial" charset="0"/>
              </a:rPr>
              <a:t>Fixed Bridge</a:t>
            </a:r>
          </a:p>
          <a:p>
            <a:pPr lvl="2">
              <a:lnSpc>
                <a:spcPct val="120000"/>
              </a:lnSpc>
            </a:pPr>
            <a:r>
              <a:rPr lang="en-US" sz="1800" dirty="0">
                <a:latin typeface="Arial" charset="0"/>
              </a:rPr>
              <a:t>Fixed span will eliminate long, congestion exacerbating draw bridge openings during peak season.</a:t>
            </a:r>
          </a:p>
          <a:p>
            <a:pPr lvl="2">
              <a:lnSpc>
                <a:spcPct val="120000"/>
              </a:lnSpc>
            </a:pPr>
            <a:r>
              <a:rPr lang="en-US" sz="1800" dirty="0">
                <a:latin typeface="Arial" charset="0"/>
              </a:rPr>
              <a:t>Construction estimated at $115 million to start Spring/Summer 2026 and last 3-years.</a:t>
            </a:r>
          </a:p>
          <a:p>
            <a:pPr lvl="1">
              <a:lnSpc>
                <a:spcPct val="120000"/>
              </a:lnSpc>
            </a:pPr>
            <a:endParaRPr lang="en-US" sz="2000" dirty="0">
              <a:latin typeface="Arial" charset="0"/>
            </a:endParaRPr>
          </a:p>
          <a:p>
            <a:pPr lvl="1">
              <a:lnSpc>
                <a:spcPct val="120000"/>
              </a:lnSpc>
            </a:pPr>
            <a:r>
              <a:rPr lang="en-US" sz="2000" dirty="0">
                <a:latin typeface="Arial" charset="0"/>
              </a:rPr>
              <a:t>However:</a:t>
            </a:r>
          </a:p>
          <a:p>
            <a:pPr lvl="2">
              <a:lnSpc>
                <a:spcPct val="120000"/>
              </a:lnSpc>
            </a:pPr>
            <a:r>
              <a:rPr lang="en-US" sz="1800" dirty="0">
                <a:latin typeface="Arial" charset="0"/>
              </a:rPr>
              <a:t>No improvement to Cortez Road (SR 684) at Gulf Drive (SR 789) intersection.</a:t>
            </a:r>
          </a:p>
          <a:p>
            <a:pPr>
              <a:lnSpc>
                <a:spcPct val="120000"/>
              </a:lnSpc>
            </a:pPr>
            <a:endParaRPr lang="en-US" sz="2400" dirty="0">
              <a:latin typeface="Arial" charset="0"/>
            </a:endParaRPr>
          </a:p>
        </p:txBody>
      </p:sp>
      <p:sp>
        <p:nvSpPr>
          <p:cNvPr id="4" name="Slide Number Placeholder 3">
            <a:extLst>
              <a:ext uri="{FF2B5EF4-FFF2-40B4-BE49-F238E27FC236}">
                <a16:creationId xmlns:a16="http://schemas.microsoft.com/office/drawing/2014/main" id="{90CF9E0A-AD3C-1234-3D25-F7457BE8864A}"/>
              </a:ext>
            </a:extLst>
          </p:cNvPr>
          <p:cNvSpPr>
            <a:spLocks noGrp="1"/>
          </p:cNvSpPr>
          <p:nvPr>
            <p:ph type="sldNum" sz="quarter" idx="12"/>
          </p:nvPr>
        </p:nvSpPr>
        <p:spPr/>
        <p:txBody>
          <a:bodyPr/>
          <a:lstStyle/>
          <a:p>
            <a:fld id="{AD526EDF-47C9-4D38-8F23-D55C707CF7DF}" type="slidenum">
              <a:rPr lang="en-US" smtClean="0"/>
              <a:t>5</a:t>
            </a:fld>
            <a:endParaRPr lang="en-US"/>
          </a:p>
        </p:txBody>
      </p:sp>
    </p:spTree>
    <p:extLst>
      <p:ext uri="{BB962C8B-B14F-4D97-AF65-F5344CB8AC3E}">
        <p14:creationId xmlns:p14="http://schemas.microsoft.com/office/powerpoint/2010/main" val="1665489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CB9F-4061-A5DB-5CF3-5DA76CE5BF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65301-1D8D-05E4-9576-90CBD84002F5}"/>
              </a:ext>
            </a:extLst>
          </p:cNvPr>
          <p:cNvSpPr>
            <a:spLocks noGrp="1"/>
          </p:cNvSpPr>
          <p:nvPr>
            <p:ph type="title"/>
          </p:nvPr>
        </p:nvSpPr>
        <p:spPr/>
        <p:txBody>
          <a:bodyPr>
            <a:normAutofit/>
          </a:bodyPr>
          <a:lstStyle/>
          <a:p>
            <a:r>
              <a:rPr lang="en-US" dirty="0"/>
              <a:t>Infrastructure</a:t>
            </a:r>
          </a:p>
        </p:txBody>
      </p:sp>
      <p:pic>
        <p:nvPicPr>
          <p:cNvPr id="5" name="Content Placeholder 4">
            <a:extLst>
              <a:ext uri="{FF2B5EF4-FFF2-40B4-BE49-F238E27FC236}">
                <a16:creationId xmlns:a16="http://schemas.microsoft.com/office/drawing/2014/main" id="{5D103011-7643-4F25-3668-9FDC6D6C91D2}"/>
              </a:ext>
            </a:extLst>
          </p:cNvPr>
          <p:cNvPicPr>
            <a:picLocks noGrp="1" noChangeAspect="1"/>
          </p:cNvPicPr>
          <p:nvPr>
            <p:ph idx="1"/>
          </p:nvPr>
        </p:nvPicPr>
        <p:blipFill>
          <a:blip r:embed="rId2"/>
          <a:stretch>
            <a:fillRect/>
          </a:stretch>
        </p:blipFill>
        <p:spPr>
          <a:xfrm>
            <a:off x="495950" y="1834387"/>
            <a:ext cx="6417188" cy="4887088"/>
          </a:xfrm>
          <a:effectLst>
            <a:glow rad="63500">
              <a:schemeClr val="accent1">
                <a:alpha val="40000"/>
              </a:schemeClr>
            </a:glow>
          </a:effectLst>
        </p:spPr>
      </p:pic>
      <p:pic>
        <p:nvPicPr>
          <p:cNvPr id="6" name="Content Placeholder 3">
            <a:extLst>
              <a:ext uri="{FF2B5EF4-FFF2-40B4-BE49-F238E27FC236}">
                <a16:creationId xmlns:a16="http://schemas.microsoft.com/office/drawing/2014/main" id="{1809D3C7-DF1F-5783-F728-4221D9B372F0}"/>
              </a:ext>
            </a:extLst>
          </p:cNvPr>
          <p:cNvPicPr>
            <a:picLocks noChangeAspect="1"/>
          </p:cNvPicPr>
          <p:nvPr/>
        </p:nvPicPr>
        <p:blipFill>
          <a:blip r:embed="rId3"/>
          <a:stretch>
            <a:fillRect/>
          </a:stretch>
        </p:blipFill>
        <p:spPr>
          <a:xfrm>
            <a:off x="7361250" y="1609965"/>
            <a:ext cx="4334800" cy="3178596"/>
          </a:xfrm>
          <a:prstGeom prst="rect">
            <a:avLst/>
          </a:prstGeom>
          <a:effectLst>
            <a:glow rad="63500">
              <a:schemeClr val="accent1">
                <a:alpha val="40000"/>
              </a:schemeClr>
            </a:glow>
          </a:effectLst>
        </p:spPr>
      </p:pic>
      <p:sp>
        <p:nvSpPr>
          <p:cNvPr id="7" name="TextBox 6">
            <a:extLst>
              <a:ext uri="{FF2B5EF4-FFF2-40B4-BE49-F238E27FC236}">
                <a16:creationId xmlns:a16="http://schemas.microsoft.com/office/drawing/2014/main" id="{E1024751-7294-3C5C-433D-A5BD9F11B27C}"/>
              </a:ext>
            </a:extLst>
          </p:cNvPr>
          <p:cNvSpPr txBox="1"/>
          <p:nvPr/>
        </p:nvSpPr>
        <p:spPr>
          <a:xfrm>
            <a:off x="7101298" y="4967149"/>
            <a:ext cx="509070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NB to EB right-turn lane queue extension?</a:t>
            </a:r>
          </a:p>
          <a:p>
            <a:pPr marL="285750" indent="-285750">
              <a:buFont typeface="Arial" panose="020B0604020202020204" pitchFamily="34" charset="0"/>
              <a:buChar char="•"/>
            </a:pPr>
            <a:r>
              <a:rPr lang="en-US" dirty="0"/>
              <a:t>Intersection control improvements?</a:t>
            </a:r>
          </a:p>
          <a:p>
            <a:pPr marL="742950" lvl="1" indent="-285750">
              <a:buFont typeface="Arial" panose="020B0604020202020204" pitchFamily="34" charset="0"/>
              <a:buChar char="•"/>
            </a:pPr>
            <a:r>
              <a:rPr lang="en-US" dirty="0">
                <a:solidFill>
                  <a:srgbClr val="FF0000"/>
                </a:solidFill>
              </a:rPr>
              <a:t>Roundabout (N/A)</a:t>
            </a:r>
          </a:p>
          <a:p>
            <a:pPr marL="742950" lvl="1" indent="-285750">
              <a:buFont typeface="Arial" panose="020B0604020202020204" pitchFamily="34" charset="0"/>
              <a:buChar char="•"/>
            </a:pPr>
            <a:r>
              <a:rPr lang="en-US" dirty="0"/>
              <a:t>Other Lane Capacity increases</a:t>
            </a:r>
          </a:p>
          <a:p>
            <a:pPr marL="742950" lvl="1" indent="-285750">
              <a:buFont typeface="Arial" panose="020B0604020202020204" pitchFamily="34" charset="0"/>
              <a:buChar char="•"/>
            </a:pPr>
            <a:r>
              <a:rPr lang="en-US" dirty="0"/>
              <a:t>A.M and P.M. Green Times with new Free Flow Bridge</a:t>
            </a:r>
          </a:p>
        </p:txBody>
      </p:sp>
      <p:sp>
        <p:nvSpPr>
          <p:cNvPr id="8" name="TextBox 7">
            <a:extLst>
              <a:ext uri="{FF2B5EF4-FFF2-40B4-BE49-F238E27FC236}">
                <a16:creationId xmlns:a16="http://schemas.microsoft.com/office/drawing/2014/main" id="{06E438F8-4D9C-C783-473A-8F7F48759374}"/>
              </a:ext>
            </a:extLst>
          </p:cNvPr>
          <p:cNvSpPr txBox="1"/>
          <p:nvPr/>
        </p:nvSpPr>
        <p:spPr>
          <a:xfrm>
            <a:off x="495949" y="1425299"/>
            <a:ext cx="6744605" cy="369332"/>
          </a:xfrm>
          <a:prstGeom prst="rect">
            <a:avLst/>
          </a:prstGeom>
          <a:noFill/>
        </p:spPr>
        <p:txBody>
          <a:bodyPr wrap="square" rtlCol="0">
            <a:spAutoFit/>
          </a:bodyPr>
          <a:lstStyle/>
          <a:p>
            <a:r>
              <a:rPr lang="en-US" b="1" dirty="0"/>
              <a:t>Cortez Road (SR 684) at Gulf Drive (SR 789) Intersection:</a:t>
            </a:r>
          </a:p>
        </p:txBody>
      </p:sp>
      <p:sp>
        <p:nvSpPr>
          <p:cNvPr id="10" name="TextBox 9">
            <a:extLst>
              <a:ext uri="{FF2B5EF4-FFF2-40B4-BE49-F238E27FC236}">
                <a16:creationId xmlns:a16="http://schemas.microsoft.com/office/drawing/2014/main" id="{48F4D0A2-26F7-A1BB-BFB7-9189CAC55895}"/>
              </a:ext>
            </a:extLst>
          </p:cNvPr>
          <p:cNvSpPr txBox="1"/>
          <p:nvPr/>
        </p:nvSpPr>
        <p:spPr>
          <a:xfrm>
            <a:off x="5075853" y="2097182"/>
            <a:ext cx="1715987" cy="307777"/>
          </a:xfrm>
          <a:prstGeom prst="rect">
            <a:avLst/>
          </a:prstGeom>
          <a:noFill/>
        </p:spPr>
        <p:txBody>
          <a:bodyPr wrap="square" rtlCol="0">
            <a:spAutoFit/>
          </a:bodyPr>
          <a:lstStyle/>
          <a:p>
            <a:r>
              <a:rPr lang="en-US" sz="1400" dirty="0">
                <a:solidFill>
                  <a:schemeClr val="bg1"/>
                </a:solidFill>
              </a:rPr>
              <a:t>Cortez Rd. SR 684</a:t>
            </a:r>
          </a:p>
        </p:txBody>
      </p:sp>
      <p:sp>
        <p:nvSpPr>
          <p:cNvPr id="11" name="TextBox 10">
            <a:extLst>
              <a:ext uri="{FF2B5EF4-FFF2-40B4-BE49-F238E27FC236}">
                <a16:creationId xmlns:a16="http://schemas.microsoft.com/office/drawing/2014/main" id="{77C6FEFB-BC74-0481-25D4-CCD6903916D4}"/>
              </a:ext>
            </a:extLst>
          </p:cNvPr>
          <p:cNvSpPr txBox="1"/>
          <p:nvPr/>
        </p:nvSpPr>
        <p:spPr>
          <a:xfrm rot="4300265">
            <a:off x="2221821" y="5497532"/>
            <a:ext cx="1715987" cy="307777"/>
          </a:xfrm>
          <a:prstGeom prst="rect">
            <a:avLst/>
          </a:prstGeom>
          <a:noFill/>
        </p:spPr>
        <p:txBody>
          <a:bodyPr wrap="square" rtlCol="0">
            <a:spAutoFit/>
          </a:bodyPr>
          <a:lstStyle/>
          <a:p>
            <a:r>
              <a:rPr lang="en-US" sz="1400" dirty="0">
                <a:solidFill>
                  <a:schemeClr val="bg1"/>
                </a:solidFill>
              </a:rPr>
              <a:t>Gulf Dr. SR 789</a:t>
            </a:r>
          </a:p>
        </p:txBody>
      </p:sp>
      <p:sp>
        <p:nvSpPr>
          <p:cNvPr id="12" name="Slide Number Placeholder 11">
            <a:extLst>
              <a:ext uri="{FF2B5EF4-FFF2-40B4-BE49-F238E27FC236}">
                <a16:creationId xmlns:a16="http://schemas.microsoft.com/office/drawing/2014/main" id="{14068E51-5F9C-56F0-2D27-CD38DF9DB497}"/>
              </a:ext>
            </a:extLst>
          </p:cNvPr>
          <p:cNvSpPr>
            <a:spLocks noGrp="1"/>
          </p:cNvSpPr>
          <p:nvPr>
            <p:ph type="sldNum" sz="quarter" idx="12"/>
          </p:nvPr>
        </p:nvSpPr>
        <p:spPr/>
        <p:txBody>
          <a:bodyPr/>
          <a:lstStyle/>
          <a:p>
            <a:fld id="{AD526EDF-47C9-4D38-8F23-D55C707CF7DF}" type="slidenum">
              <a:rPr lang="en-US" smtClean="0"/>
              <a:t>6</a:t>
            </a:fld>
            <a:endParaRPr lang="en-US"/>
          </a:p>
        </p:txBody>
      </p:sp>
    </p:spTree>
    <p:extLst>
      <p:ext uri="{BB962C8B-B14F-4D97-AF65-F5344CB8AC3E}">
        <p14:creationId xmlns:p14="http://schemas.microsoft.com/office/powerpoint/2010/main" val="3851254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CEB4-0C1B-4ED2-B0BA-AE00A69AA2D6}"/>
              </a:ext>
            </a:extLst>
          </p:cNvPr>
          <p:cNvSpPr>
            <a:spLocks noGrp="1"/>
          </p:cNvSpPr>
          <p:nvPr>
            <p:ph type="title"/>
          </p:nvPr>
        </p:nvSpPr>
        <p:spPr/>
        <p:txBody>
          <a:bodyPr>
            <a:normAutofit/>
          </a:bodyPr>
          <a:lstStyle/>
          <a:p>
            <a:r>
              <a:rPr lang="en-US" dirty="0"/>
              <a:t>Infrastructure</a:t>
            </a:r>
          </a:p>
        </p:txBody>
      </p:sp>
      <p:pic>
        <p:nvPicPr>
          <p:cNvPr id="5" name="Content Placeholder 4">
            <a:extLst>
              <a:ext uri="{FF2B5EF4-FFF2-40B4-BE49-F238E27FC236}">
                <a16:creationId xmlns:a16="http://schemas.microsoft.com/office/drawing/2014/main" id="{DB249875-AC73-6782-5744-FB237E7717A5}"/>
              </a:ext>
            </a:extLst>
          </p:cNvPr>
          <p:cNvPicPr>
            <a:picLocks noGrp="1" noChangeAspect="1"/>
          </p:cNvPicPr>
          <p:nvPr>
            <p:ph idx="1"/>
          </p:nvPr>
        </p:nvPicPr>
        <p:blipFill>
          <a:blip r:embed="rId2"/>
          <a:stretch>
            <a:fillRect/>
          </a:stretch>
        </p:blipFill>
        <p:spPr>
          <a:xfrm>
            <a:off x="785185" y="1464140"/>
            <a:ext cx="3812693" cy="5203620"/>
          </a:xfrm>
          <a:effectLst>
            <a:glow rad="63500">
              <a:schemeClr val="accent1">
                <a:alpha val="40000"/>
              </a:schemeClr>
            </a:glow>
          </a:effectLst>
        </p:spPr>
      </p:pic>
      <p:sp>
        <p:nvSpPr>
          <p:cNvPr id="6" name="TextBox 5">
            <a:extLst>
              <a:ext uri="{FF2B5EF4-FFF2-40B4-BE49-F238E27FC236}">
                <a16:creationId xmlns:a16="http://schemas.microsoft.com/office/drawing/2014/main" id="{0B3AE979-CE46-7D67-B6AB-CDDAE2665391}"/>
              </a:ext>
            </a:extLst>
          </p:cNvPr>
          <p:cNvSpPr txBox="1"/>
          <p:nvPr/>
        </p:nvSpPr>
        <p:spPr>
          <a:xfrm>
            <a:off x="5289046" y="1679310"/>
            <a:ext cx="5777060" cy="4247317"/>
          </a:xfrm>
          <a:prstGeom prst="rect">
            <a:avLst/>
          </a:prstGeom>
          <a:noFill/>
        </p:spPr>
        <p:txBody>
          <a:bodyPr wrap="square" rtlCol="0">
            <a:spAutoFit/>
          </a:bodyPr>
          <a:lstStyle/>
          <a:p>
            <a:r>
              <a:rPr lang="en-US" i="1" dirty="0"/>
              <a:t>Further South on Gulf Drive (SR 789)…</a:t>
            </a:r>
          </a:p>
          <a:p>
            <a:endParaRPr lang="en-US" b="1" dirty="0"/>
          </a:p>
          <a:p>
            <a:r>
              <a:rPr lang="en-US" b="1" dirty="0"/>
              <a:t>Cortez Beach:</a:t>
            </a:r>
          </a:p>
          <a:p>
            <a:pPr marL="285750" indent="-285750">
              <a:buFont typeface="Arial" panose="020B0604020202020204" pitchFamily="34" charset="0"/>
              <a:buChar char="•"/>
            </a:pPr>
            <a:r>
              <a:rPr lang="en-US" dirty="0"/>
              <a:t>Pull-in/Back-out parking free-for-all</a:t>
            </a:r>
          </a:p>
          <a:p>
            <a:pPr marL="285750" indent="-285750">
              <a:buFont typeface="Arial" panose="020B0604020202020204" pitchFamily="34" charset="0"/>
              <a:buChar char="•"/>
            </a:pPr>
            <a:r>
              <a:rPr lang="en-US" dirty="0"/>
              <a:t>Creates random friction throughout the Gulf Drive corridor</a:t>
            </a:r>
          </a:p>
          <a:p>
            <a:endParaRPr lang="en-US" dirty="0"/>
          </a:p>
          <a:p>
            <a:r>
              <a:rPr lang="en-US" b="1" dirty="0"/>
              <a:t>Current Status:</a:t>
            </a:r>
          </a:p>
          <a:p>
            <a:pPr marL="285750" indent="-285750">
              <a:buFont typeface="Arial" panose="020B0604020202020204" pitchFamily="34" charset="0"/>
              <a:buChar char="•"/>
            </a:pPr>
            <a:r>
              <a:rPr lang="en-US" dirty="0"/>
              <a:t>Post-Storm replacement of parking is ongoing.</a:t>
            </a:r>
          </a:p>
          <a:p>
            <a:endParaRPr lang="en-US" dirty="0"/>
          </a:p>
          <a:p>
            <a:r>
              <a:rPr lang="en-US" b="1" dirty="0"/>
              <a:t>Longer-Term Solution:</a:t>
            </a:r>
          </a:p>
          <a:p>
            <a:pPr marL="285750" indent="-285750">
              <a:buFont typeface="Arial" panose="020B0604020202020204" pitchFamily="34" charset="0"/>
              <a:buChar char="•"/>
            </a:pPr>
            <a:r>
              <a:rPr lang="en-US" dirty="0"/>
              <a:t>Single lane with angle parking using post-n-rope?</a:t>
            </a:r>
          </a:p>
          <a:p>
            <a:pPr marL="285750" indent="-285750">
              <a:buFont typeface="Arial" panose="020B0604020202020204" pitchFamily="34" charset="0"/>
              <a:buChar char="•"/>
            </a:pPr>
            <a:r>
              <a:rPr lang="en-US" dirty="0"/>
              <a:t>One-way in and one-way out along discrete segments down Gulf Drive.</a:t>
            </a:r>
          </a:p>
          <a:p>
            <a:pPr marL="285750" indent="-285750">
              <a:buFont typeface="Arial" panose="020B0604020202020204" pitchFamily="34" charset="0"/>
              <a:buChar char="•"/>
            </a:pPr>
            <a:r>
              <a:rPr lang="en-US" dirty="0"/>
              <a:t>Town understands long-term solution in progress.</a:t>
            </a:r>
          </a:p>
        </p:txBody>
      </p:sp>
      <p:sp>
        <p:nvSpPr>
          <p:cNvPr id="7" name="Slide Number Placeholder 6">
            <a:extLst>
              <a:ext uri="{FF2B5EF4-FFF2-40B4-BE49-F238E27FC236}">
                <a16:creationId xmlns:a16="http://schemas.microsoft.com/office/drawing/2014/main" id="{A7D3361E-CD5C-6E07-A5E4-8E5DB6C6ED19}"/>
              </a:ext>
            </a:extLst>
          </p:cNvPr>
          <p:cNvSpPr>
            <a:spLocks noGrp="1"/>
          </p:cNvSpPr>
          <p:nvPr>
            <p:ph type="sldNum" sz="quarter" idx="12"/>
          </p:nvPr>
        </p:nvSpPr>
        <p:spPr/>
        <p:txBody>
          <a:bodyPr/>
          <a:lstStyle/>
          <a:p>
            <a:fld id="{AD526EDF-47C9-4D38-8F23-D55C707CF7DF}" type="slidenum">
              <a:rPr lang="en-US" smtClean="0"/>
              <a:t>7</a:t>
            </a:fld>
            <a:endParaRPr lang="en-US" dirty="0"/>
          </a:p>
        </p:txBody>
      </p:sp>
    </p:spTree>
    <p:extLst>
      <p:ext uri="{BB962C8B-B14F-4D97-AF65-F5344CB8AC3E}">
        <p14:creationId xmlns:p14="http://schemas.microsoft.com/office/powerpoint/2010/main" val="750393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68E11-6D12-4786-D26D-3071A54673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74F76-3EF5-7E17-0F6E-F402D12F3E5D}"/>
              </a:ext>
            </a:extLst>
          </p:cNvPr>
          <p:cNvSpPr>
            <a:spLocks noGrp="1"/>
          </p:cNvSpPr>
          <p:nvPr>
            <p:ph type="title"/>
          </p:nvPr>
        </p:nvSpPr>
        <p:spPr/>
        <p:txBody>
          <a:bodyPr>
            <a:normAutofit/>
          </a:bodyPr>
          <a:lstStyle/>
          <a:p>
            <a:r>
              <a:rPr lang="en-US" dirty="0"/>
              <a:t>Infrastructure</a:t>
            </a:r>
          </a:p>
        </p:txBody>
      </p:sp>
      <p:sp>
        <p:nvSpPr>
          <p:cNvPr id="6" name="TextBox 5">
            <a:extLst>
              <a:ext uri="{FF2B5EF4-FFF2-40B4-BE49-F238E27FC236}">
                <a16:creationId xmlns:a16="http://schemas.microsoft.com/office/drawing/2014/main" id="{B12CC498-29B8-6557-F7B7-2A43CAD8D9CB}"/>
              </a:ext>
            </a:extLst>
          </p:cNvPr>
          <p:cNvSpPr txBox="1"/>
          <p:nvPr/>
        </p:nvSpPr>
        <p:spPr>
          <a:xfrm>
            <a:off x="6597763" y="1319510"/>
            <a:ext cx="5090701" cy="5293757"/>
          </a:xfrm>
          <a:prstGeom prst="rect">
            <a:avLst/>
          </a:prstGeom>
          <a:noFill/>
        </p:spPr>
        <p:txBody>
          <a:bodyPr wrap="square" rtlCol="0">
            <a:spAutoFit/>
          </a:bodyPr>
          <a:lstStyle/>
          <a:p>
            <a:r>
              <a:rPr lang="en-US" i="1" dirty="0"/>
              <a:t>Continuing South on Gulf Drive (SR 789)…</a:t>
            </a:r>
          </a:p>
          <a:p>
            <a:pPr>
              <a:lnSpc>
                <a:spcPts val="1160"/>
              </a:lnSpc>
            </a:pPr>
            <a:endParaRPr lang="en-US" b="1" dirty="0"/>
          </a:p>
          <a:p>
            <a:r>
              <a:rPr lang="en-US" b="1" dirty="0"/>
              <a:t>Coquina Beach Three (3) Access Points:</a:t>
            </a:r>
          </a:p>
          <a:p>
            <a:pPr marL="285750" indent="-285750">
              <a:buFont typeface="Arial" panose="020B0604020202020204" pitchFamily="34" charset="0"/>
              <a:buChar char="•"/>
            </a:pPr>
            <a:r>
              <a:rPr lang="en-US" dirty="0"/>
              <a:t>According to an article, 120 spaces were added to Coquina during recent expansion to reach over 1,000 parking spaces.</a:t>
            </a:r>
          </a:p>
          <a:p>
            <a:pPr marL="285750" indent="-285750">
              <a:lnSpc>
                <a:spcPts val="1160"/>
              </a:lnSpc>
              <a:buFont typeface="Arial" panose="020B0604020202020204" pitchFamily="34" charset="0"/>
              <a:buChar char="•"/>
            </a:pPr>
            <a:endParaRPr lang="en-US" dirty="0"/>
          </a:p>
          <a:p>
            <a:pPr marL="285750" indent="-285750">
              <a:buFont typeface="Arial" panose="020B0604020202020204" pitchFamily="34" charset="0"/>
              <a:buChar char="•"/>
            </a:pPr>
            <a:r>
              <a:rPr lang="en-US" dirty="0"/>
              <a:t>During peak season congestion, center lane staging and “nice” NB drivers at each beach access allow multiples of beach users out for every 1 car that moves forward northward.</a:t>
            </a:r>
          </a:p>
          <a:p>
            <a:pPr>
              <a:lnSpc>
                <a:spcPts val="1160"/>
              </a:lnSpc>
            </a:pPr>
            <a:endParaRPr lang="en-US" dirty="0"/>
          </a:p>
          <a:p>
            <a:pPr marL="742950" lvl="1" indent="-285750">
              <a:buFont typeface="Arial" panose="020B0604020202020204" pitchFamily="34" charset="0"/>
              <a:buChar char="•"/>
            </a:pPr>
            <a:r>
              <a:rPr lang="en-US" b="1" dirty="0"/>
              <a:t>Drone Footage Video</a:t>
            </a:r>
          </a:p>
          <a:p>
            <a:pPr>
              <a:lnSpc>
                <a:spcPts val="1160"/>
              </a:lnSpc>
            </a:pPr>
            <a:endParaRPr lang="en-US" dirty="0"/>
          </a:p>
          <a:p>
            <a:pPr marL="285750" indent="-285750">
              <a:buFont typeface="Arial" panose="020B0604020202020204" pitchFamily="34" charset="0"/>
              <a:buChar char="•"/>
            </a:pPr>
            <a:r>
              <a:rPr lang="en-US" u="sng" dirty="0"/>
              <a:t>Combine that with:</a:t>
            </a:r>
          </a:p>
          <a:p>
            <a:pPr marL="742950" lvl="1" indent="-285750">
              <a:buFont typeface="Arial" panose="020B0604020202020204" pitchFamily="34" charset="0"/>
              <a:buChar char="•"/>
            </a:pPr>
            <a:r>
              <a:rPr lang="en-US" dirty="0"/>
              <a:t>Cortez Beach random parking friction.</a:t>
            </a:r>
          </a:p>
          <a:p>
            <a:pPr marL="742950" lvl="1" indent="-285750">
              <a:buFont typeface="Arial" panose="020B0604020202020204" pitchFamily="34" charset="0"/>
              <a:buChar char="•"/>
            </a:pPr>
            <a:r>
              <a:rPr lang="en-US" dirty="0"/>
              <a:t>Low-Capacity Cortez Road at Gulf Drive intersection capabilities.</a:t>
            </a:r>
          </a:p>
          <a:p>
            <a:pPr marL="742950" lvl="1" indent="-285750">
              <a:buFont typeface="Arial" panose="020B0604020202020204" pitchFamily="34" charset="0"/>
              <a:buChar char="•"/>
            </a:pPr>
            <a:r>
              <a:rPr lang="en-US" dirty="0"/>
              <a:t>Cortez Bridge drawbridge openings.</a:t>
            </a:r>
          </a:p>
          <a:p>
            <a:pPr marL="285750" indent="-285750">
              <a:lnSpc>
                <a:spcPts val="1160"/>
              </a:lnSpc>
              <a:buFont typeface="Arial" panose="020B0604020202020204" pitchFamily="34" charset="0"/>
              <a:buChar char="•"/>
            </a:pPr>
            <a:endParaRPr lang="en-US" dirty="0"/>
          </a:p>
          <a:p>
            <a:pPr algn="ctr"/>
            <a:r>
              <a:rPr lang="en-US" b="1" i="1" dirty="0"/>
              <a:t>Data, analysis, solutions, implementation</a:t>
            </a:r>
          </a:p>
        </p:txBody>
      </p:sp>
      <p:pic>
        <p:nvPicPr>
          <p:cNvPr id="8" name="Picture 7">
            <a:extLst>
              <a:ext uri="{FF2B5EF4-FFF2-40B4-BE49-F238E27FC236}">
                <a16:creationId xmlns:a16="http://schemas.microsoft.com/office/drawing/2014/main" id="{662DCC9D-B943-F391-1670-3B6D42D2ABC5}"/>
              </a:ext>
            </a:extLst>
          </p:cNvPr>
          <p:cNvPicPr>
            <a:picLocks noChangeAspect="1"/>
          </p:cNvPicPr>
          <p:nvPr/>
        </p:nvPicPr>
        <p:blipFill>
          <a:blip r:embed="rId2"/>
          <a:stretch>
            <a:fillRect/>
          </a:stretch>
        </p:blipFill>
        <p:spPr>
          <a:xfrm>
            <a:off x="269951" y="1570383"/>
            <a:ext cx="4873047" cy="4971426"/>
          </a:xfrm>
          <a:prstGeom prst="rect">
            <a:avLst/>
          </a:prstGeom>
          <a:effectLst>
            <a:glow rad="63500">
              <a:schemeClr val="accent1">
                <a:alpha val="40000"/>
              </a:schemeClr>
            </a:glow>
          </a:effectLst>
        </p:spPr>
      </p:pic>
      <p:pic>
        <p:nvPicPr>
          <p:cNvPr id="10" name="Picture 9">
            <a:extLst>
              <a:ext uri="{FF2B5EF4-FFF2-40B4-BE49-F238E27FC236}">
                <a16:creationId xmlns:a16="http://schemas.microsoft.com/office/drawing/2014/main" id="{64701A35-B5FF-F805-06D7-D767FAB0B786}"/>
              </a:ext>
            </a:extLst>
          </p:cNvPr>
          <p:cNvPicPr>
            <a:picLocks noChangeAspect="1"/>
          </p:cNvPicPr>
          <p:nvPr/>
        </p:nvPicPr>
        <p:blipFill>
          <a:blip r:embed="rId3"/>
          <a:stretch>
            <a:fillRect/>
          </a:stretch>
        </p:blipFill>
        <p:spPr>
          <a:xfrm>
            <a:off x="4722585" y="4899402"/>
            <a:ext cx="1875178" cy="1766647"/>
          </a:xfrm>
          <a:prstGeom prst="rect">
            <a:avLst/>
          </a:prstGeom>
          <a:effectLst>
            <a:glow rad="152400">
              <a:schemeClr val="bg1">
                <a:alpha val="40000"/>
              </a:schemeClr>
            </a:glow>
            <a:softEdge rad="38100"/>
          </a:effectLst>
        </p:spPr>
      </p:pic>
      <p:pic>
        <p:nvPicPr>
          <p:cNvPr id="12" name="Picture 11">
            <a:extLst>
              <a:ext uri="{FF2B5EF4-FFF2-40B4-BE49-F238E27FC236}">
                <a16:creationId xmlns:a16="http://schemas.microsoft.com/office/drawing/2014/main" id="{28656294-E916-3422-56F1-AC2BFD697B5B}"/>
              </a:ext>
            </a:extLst>
          </p:cNvPr>
          <p:cNvPicPr>
            <a:picLocks noChangeAspect="1"/>
          </p:cNvPicPr>
          <p:nvPr/>
        </p:nvPicPr>
        <p:blipFill>
          <a:blip r:embed="rId4"/>
          <a:stretch>
            <a:fillRect/>
          </a:stretch>
        </p:blipFill>
        <p:spPr>
          <a:xfrm>
            <a:off x="4402182" y="2661241"/>
            <a:ext cx="1938303" cy="1959257"/>
          </a:xfrm>
          <a:prstGeom prst="rect">
            <a:avLst/>
          </a:prstGeom>
          <a:effectLst>
            <a:glow rad="152400">
              <a:schemeClr val="bg1">
                <a:alpha val="40000"/>
              </a:schemeClr>
            </a:glow>
            <a:softEdge rad="38100"/>
          </a:effectLst>
        </p:spPr>
      </p:pic>
      <p:pic>
        <p:nvPicPr>
          <p:cNvPr id="14" name="Picture 13">
            <a:extLst>
              <a:ext uri="{FF2B5EF4-FFF2-40B4-BE49-F238E27FC236}">
                <a16:creationId xmlns:a16="http://schemas.microsoft.com/office/drawing/2014/main" id="{53385241-7137-E83E-A0EB-60D7C6BCC7E8}"/>
              </a:ext>
            </a:extLst>
          </p:cNvPr>
          <p:cNvPicPr>
            <a:picLocks noChangeAspect="1"/>
          </p:cNvPicPr>
          <p:nvPr/>
        </p:nvPicPr>
        <p:blipFill>
          <a:blip r:embed="rId5"/>
          <a:stretch>
            <a:fillRect/>
          </a:stretch>
        </p:blipFill>
        <p:spPr>
          <a:xfrm>
            <a:off x="2395326" y="684544"/>
            <a:ext cx="1938303" cy="1927099"/>
          </a:xfrm>
          <a:prstGeom prst="rect">
            <a:avLst/>
          </a:prstGeom>
          <a:effectLst>
            <a:glow rad="152400">
              <a:schemeClr val="bg1">
                <a:alpha val="40000"/>
              </a:schemeClr>
            </a:glow>
            <a:softEdge rad="38100"/>
          </a:effectLst>
        </p:spPr>
      </p:pic>
      <p:cxnSp>
        <p:nvCxnSpPr>
          <p:cNvPr id="16" name="Straight Arrow Connector 15">
            <a:extLst>
              <a:ext uri="{FF2B5EF4-FFF2-40B4-BE49-F238E27FC236}">
                <a16:creationId xmlns:a16="http://schemas.microsoft.com/office/drawing/2014/main" id="{41D5D9A7-6C76-F40D-2148-0F940F5A84CB}"/>
              </a:ext>
            </a:extLst>
          </p:cNvPr>
          <p:cNvCxnSpPr>
            <a:cxnSpLocks/>
          </p:cNvCxnSpPr>
          <p:nvPr/>
        </p:nvCxnSpPr>
        <p:spPr>
          <a:xfrm flipV="1">
            <a:off x="1569932" y="1648093"/>
            <a:ext cx="1341219" cy="31133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63D4939-2576-1F73-F0BC-78C69B594D61}"/>
              </a:ext>
            </a:extLst>
          </p:cNvPr>
          <p:cNvCxnSpPr>
            <a:cxnSpLocks/>
          </p:cNvCxnSpPr>
          <p:nvPr/>
        </p:nvCxnSpPr>
        <p:spPr>
          <a:xfrm>
            <a:off x="2534085" y="3444450"/>
            <a:ext cx="2280511" cy="5303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42E4081-5E2A-F2D7-1636-6C8625BACAE5}"/>
              </a:ext>
            </a:extLst>
          </p:cNvPr>
          <p:cNvCxnSpPr>
            <a:cxnSpLocks/>
          </p:cNvCxnSpPr>
          <p:nvPr/>
        </p:nvCxnSpPr>
        <p:spPr>
          <a:xfrm>
            <a:off x="3421655" y="5403707"/>
            <a:ext cx="1949678" cy="3076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Slide Number Placeholder 22">
            <a:extLst>
              <a:ext uri="{FF2B5EF4-FFF2-40B4-BE49-F238E27FC236}">
                <a16:creationId xmlns:a16="http://schemas.microsoft.com/office/drawing/2014/main" id="{E29B16AC-501F-CE5D-CD19-59E6909FE672}"/>
              </a:ext>
            </a:extLst>
          </p:cNvPr>
          <p:cNvSpPr>
            <a:spLocks noGrp="1"/>
          </p:cNvSpPr>
          <p:nvPr>
            <p:ph type="sldNum" sz="quarter" idx="12"/>
          </p:nvPr>
        </p:nvSpPr>
        <p:spPr/>
        <p:txBody>
          <a:bodyPr/>
          <a:lstStyle/>
          <a:p>
            <a:fld id="{AD526EDF-47C9-4D38-8F23-D55C707CF7DF}" type="slidenum">
              <a:rPr lang="en-US" smtClean="0"/>
              <a:t>8</a:t>
            </a:fld>
            <a:endParaRPr lang="en-US"/>
          </a:p>
        </p:txBody>
      </p:sp>
    </p:spTree>
    <p:extLst>
      <p:ext uri="{BB962C8B-B14F-4D97-AF65-F5344CB8AC3E}">
        <p14:creationId xmlns:p14="http://schemas.microsoft.com/office/powerpoint/2010/main" val="294982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72D38-9901-768A-28D4-7CD82BC23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7F7C9-AEC8-92AD-B2A4-3ACDF54817ED}"/>
              </a:ext>
            </a:extLst>
          </p:cNvPr>
          <p:cNvSpPr>
            <a:spLocks noGrp="1"/>
          </p:cNvSpPr>
          <p:nvPr>
            <p:ph type="title"/>
          </p:nvPr>
        </p:nvSpPr>
        <p:spPr/>
        <p:txBody>
          <a:bodyPr>
            <a:normAutofit/>
          </a:bodyPr>
          <a:lstStyle/>
          <a:p>
            <a:r>
              <a:rPr lang="en-US" dirty="0"/>
              <a:t>Infrastructure</a:t>
            </a:r>
          </a:p>
        </p:txBody>
      </p:sp>
      <p:sp>
        <p:nvSpPr>
          <p:cNvPr id="9" name="Slide Number Placeholder 8">
            <a:extLst>
              <a:ext uri="{FF2B5EF4-FFF2-40B4-BE49-F238E27FC236}">
                <a16:creationId xmlns:a16="http://schemas.microsoft.com/office/drawing/2014/main" id="{9F15AA86-316D-766C-8034-5900065F7F2E}"/>
              </a:ext>
            </a:extLst>
          </p:cNvPr>
          <p:cNvSpPr>
            <a:spLocks noGrp="1"/>
          </p:cNvSpPr>
          <p:nvPr>
            <p:ph type="sldNum" sz="quarter" idx="12"/>
          </p:nvPr>
        </p:nvSpPr>
        <p:spPr/>
        <p:txBody>
          <a:bodyPr/>
          <a:lstStyle/>
          <a:p>
            <a:fld id="{AD526EDF-47C9-4D38-8F23-D55C707CF7DF}" type="slidenum">
              <a:rPr lang="en-US" smtClean="0"/>
              <a:t>9</a:t>
            </a:fld>
            <a:endParaRPr lang="en-US"/>
          </a:p>
        </p:txBody>
      </p:sp>
      <p:pic>
        <p:nvPicPr>
          <p:cNvPr id="4" name="Picture 3" descr="A long shot of a road&#10;&#10;AI-generated content may be incorrect.">
            <a:extLst>
              <a:ext uri="{FF2B5EF4-FFF2-40B4-BE49-F238E27FC236}">
                <a16:creationId xmlns:a16="http://schemas.microsoft.com/office/drawing/2014/main" id="{93D7A205-F71D-05DD-4418-91F9C5A158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524" y="1445815"/>
            <a:ext cx="9378951" cy="5275660"/>
          </a:xfrm>
          <a:prstGeom prst="rect">
            <a:avLst/>
          </a:prstGeom>
        </p:spPr>
      </p:pic>
    </p:spTree>
    <p:extLst>
      <p:ext uri="{BB962C8B-B14F-4D97-AF65-F5344CB8AC3E}">
        <p14:creationId xmlns:p14="http://schemas.microsoft.com/office/powerpoint/2010/main" val="14945058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652</TotalTime>
  <Words>1272</Words>
  <Application>Microsoft Office PowerPoint</Application>
  <PresentationFormat>Widescreen</PresentationFormat>
  <Paragraphs>200</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Arial</vt:lpstr>
      <vt:lpstr>Calibri</vt:lpstr>
      <vt:lpstr>Custom Design</vt:lpstr>
      <vt:lpstr>Manatee County and Town of Longboat Key </vt:lpstr>
      <vt:lpstr>Infrastructure</vt:lpstr>
      <vt:lpstr>Infrastructure</vt:lpstr>
      <vt:lpstr>Infrastructure</vt:lpstr>
      <vt:lpstr>Infrastructure</vt:lpstr>
      <vt:lpstr>Infrastructure</vt:lpstr>
      <vt:lpstr>Infrastructure</vt:lpstr>
      <vt:lpstr>Infrastructure</vt:lpstr>
      <vt:lpstr>Infrastructure</vt:lpstr>
      <vt:lpstr>Infrastructure</vt:lpstr>
      <vt:lpstr>Infrastructure</vt:lpstr>
      <vt:lpstr>Beaches &amp; Beach Nourishment</vt:lpstr>
      <vt:lpstr>Beaches &amp; Beach Nourishment</vt:lpstr>
      <vt:lpstr>Beaches &amp; Beach Nourishment</vt:lpstr>
      <vt:lpstr>North End Community Space</vt:lpstr>
      <vt:lpstr>North End Community Space</vt:lpstr>
      <vt:lpstr>Infrastructure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Brown</dc:creator>
  <cp:lastModifiedBy>Isaac Brownman</cp:lastModifiedBy>
  <cp:revision>34</cp:revision>
  <dcterms:created xsi:type="dcterms:W3CDTF">2020-02-05T17:30:53Z</dcterms:created>
  <dcterms:modified xsi:type="dcterms:W3CDTF">2025-04-29T19:31:53Z</dcterms:modified>
</cp:coreProperties>
</file>