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2"/>
  </p:notesMasterIdLst>
  <p:handoutMasterIdLst>
    <p:handoutMasterId r:id="rId33"/>
  </p:handoutMasterIdLst>
  <p:sldIdLst>
    <p:sldId id="256" r:id="rId2"/>
    <p:sldId id="257" r:id="rId3"/>
    <p:sldId id="259" r:id="rId4"/>
    <p:sldId id="262" r:id="rId5"/>
    <p:sldId id="263" r:id="rId6"/>
    <p:sldId id="264" r:id="rId7"/>
    <p:sldId id="265" r:id="rId8"/>
    <p:sldId id="267" r:id="rId9"/>
    <p:sldId id="307" r:id="rId10"/>
    <p:sldId id="308" r:id="rId11"/>
    <p:sldId id="271" r:id="rId12"/>
    <p:sldId id="276" r:id="rId13"/>
    <p:sldId id="273" r:id="rId14"/>
    <p:sldId id="277" r:id="rId15"/>
    <p:sldId id="278" r:id="rId16"/>
    <p:sldId id="279" r:id="rId17"/>
    <p:sldId id="280" r:id="rId18"/>
    <p:sldId id="281" r:id="rId19"/>
    <p:sldId id="282" r:id="rId20"/>
    <p:sldId id="283" r:id="rId21"/>
    <p:sldId id="317" r:id="rId22"/>
    <p:sldId id="315" r:id="rId23"/>
    <p:sldId id="318" r:id="rId24"/>
    <p:sldId id="284" r:id="rId25"/>
    <p:sldId id="287" r:id="rId26"/>
    <p:sldId id="288" r:id="rId27"/>
    <p:sldId id="289" r:id="rId28"/>
    <p:sldId id="290" r:id="rId29"/>
    <p:sldId id="316" r:id="rId30"/>
    <p:sldId id="313" r:id="rId31"/>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6" d="100"/>
          <a:sy n="76" d="100"/>
        </p:scale>
        <p:origin x="1607" y="5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12.xml" Id="rId13" /><Relationship Type="http://schemas.openxmlformats.org/officeDocument/2006/relationships/slide" Target="slides/slide17.xml" Id="rId18" /><Relationship Type="http://schemas.openxmlformats.org/officeDocument/2006/relationships/slide" Target="slides/slide25.xml" Id="rId26" /><Relationship Type="http://schemas.openxmlformats.org/officeDocument/2006/relationships/slide" Target="slides/slide20.xml" Id="rId21" /><Relationship Type="http://schemas.openxmlformats.org/officeDocument/2006/relationships/presProps" Target="presProps.xml" Id="rId34" /><Relationship Type="http://schemas.openxmlformats.org/officeDocument/2006/relationships/slide" Target="slides/slide6.xml" Id="rId7" /><Relationship Type="http://schemas.openxmlformats.org/officeDocument/2006/relationships/slide" Target="slides/slide11.xml" Id="rId12" /><Relationship Type="http://schemas.openxmlformats.org/officeDocument/2006/relationships/slide" Target="slides/slide16.xml" Id="rId17" /><Relationship Type="http://schemas.openxmlformats.org/officeDocument/2006/relationships/slide" Target="slides/slide24.xml" Id="rId25" /><Relationship Type="http://schemas.openxmlformats.org/officeDocument/2006/relationships/handoutMaster" Target="handoutMasters/handoutMaster1.xml" Id="rId33" /><Relationship Type="http://schemas.openxmlformats.org/officeDocument/2006/relationships/slide" Target="slides/slide1.xml" Id="rId2" /><Relationship Type="http://schemas.openxmlformats.org/officeDocument/2006/relationships/slide" Target="slides/slide15.xml" Id="rId16" /><Relationship Type="http://schemas.openxmlformats.org/officeDocument/2006/relationships/slide" Target="slides/slide19.xml" Id="rId20" /><Relationship Type="http://schemas.openxmlformats.org/officeDocument/2006/relationships/slide" Target="slides/slide28.xml" Id="rId29"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slide" Target="slides/slide10.xml" Id="rId11" /><Relationship Type="http://schemas.openxmlformats.org/officeDocument/2006/relationships/slide" Target="slides/slide23.xml" Id="rId24" /><Relationship Type="http://schemas.openxmlformats.org/officeDocument/2006/relationships/notesMaster" Target="notesMasters/notesMaster1.xml" Id="rId32" /><Relationship Type="http://schemas.openxmlformats.org/officeDocument/2006/relationships/tableStyles" Target="tableStyles.xml" Id="rId37" /><Relationship Type="http://schemas.openxmlformats.org/officeDocument/2006/relationships/slide" Target="slides/slide4.xml" Id="rId5" /><Relationship Type="http://schemas.openxmlformats.org/officeDocument/2006/relationships/slide" Target="slides/slide14.xml" Id="rId15" /><Relationship Type="http://schemas.openxmlformats.org/officeDocument/2006/relationships/slide" Target="slides/slide22.xml" Id="rId23" /><Relationship Type="http://schemas.openxmlformats.org/officeDocument/2006/relationships/slide" Target="slides/slide27.xml" Id="rId28" /><Relationship Type="http://schemas.openxmlformats.org/officeDocument/2006/relationships/theme" Target="theme/theme1.xml" Id="rId36" /><Relationship Type="http://schemas.openxmlformats.org/officeDocument/2006/relationships/slide" Target="slides/slide9.xml" Id="rId10" /><Relationship Type="http://schemas.openxmlformats.org/officeDocument/2006/relationships/slide" Target="slides/slide18.xml" Id="rId19" /><Relationship Type="http://schemas.openxmlformats.org/officeDocument/2006/relationships/slide" Target="slides/slide30.xml" Id="rId31"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slide" Target="slides/slide13.xml" Id="rId14" /><Relationship Type="http://schemas.openxmlformats.org/officeDocument/2006/relationships/slide" Target="slides/slide21.xml" Id="rId22" /><Relationship Type="http://schemas.openxmlformats.org/officeDocument/2006/relationships/slide" Target="slides/slide26.xml" Id="rId27" /><Relationship Type="http://schemas.openxmlformats.org/officeDocument/2006/relationships/slide" Target="slides/slide29.xml" Id="rId30" /><Relationship Type="http://schemas.openxmlformats.org/officeDocument/2006/relationships/viewProps" Target="viewProps.xml" Id="rId35" /><Relationship Type="http://schemas.openxmlformats.org/officeDocument/2006/relationships/slide" Target="slides/slide7.xml" Id="rId8" /><Relationship Type="http://schemas.openxmlformats.org/officeDocument/2006/relationships/slide" Target="slides/slide2.xml" Id="rId3" /><Relationship Type="http://schemas.openxmlformats.org/officeDocument/2006/relationships/customXml" Target="/customXML/item.xml" Id="imanage.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0" y="0"/>
            <a:ext cx="3037735" cy="464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94" tIns="45647" rIns="91294" bIns="45647" numCol="1" anchor="t" anchorCtr="0" compatLnSpc="1">
            <a:prstTxWarp prst="textNoShape">
              <a:avLst/>
            </a:prstTxWarp>
          </a:bodyPr>
          <a:lstStyle>
            <a:lvl1pPr>
              <a:defRPr sz="1200"/>
            </a:lvl1pPr>
          </a:lstStyle>
          <a:p>
            <a:endParaRPr lang="en-US"/>
          </a:p>
        </p:txBody>
      </p:sp>
      <p:sp>
        <p:nvSpPr>
          <p:cNvPr id="65539" name="Rectangle 3"/>
          <p:cNvSpPr>
            <a:spLocks noGrp="1" noChangeArrowheads="1"/>
          </p:cNvSpPr>
          <p:nvPr>
            <p:ph type="dt" sz="quarter" idx="1"/>
          </p:nvPr>
        </p:nvSpPr>
        <p:spPr bwMode="auto">
          <a:xfrm>
            <a:off x="3971081" y="0"/>
            <a:ext cx="3037735" cy="464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94" tIns="45647" rIns="91294" bIns="45647" numCol="1" anchor="t" anchorCtr="0" compatLnSpc="1">
            <a:prstTxWarp prst="textNoShape">
              <a:avLst/>
            </a:prstTxWarp>
          </a:bodyPr>
          <a:lstStyle>
            <a:lvl1pPr algn="r">
              <a:defRPr sz="1200"/>
            </a:lvl1pPr>
          </a:lstStyle>
          <a:p>
            <a:endParaRPr lang="en-US"/>
          </a:p>
        </p:txBody>
      </p:sp>
      <p:sp>
        <p:nvSpPr>
          <p:cNvPr id="65540" name="Rectangle 4"/>
          <p:cNvSpPr>
            <a:spLocks noGrp="1" noChangeArrowheads="1"/>
          </p:cNvSpPr>
          <p:nvPr>
            <p:ph type="ftr" sz="quarter" idx="2"/>
          </p:nvPr>
        </p:nvSpPr>
        <p:spPr bwMode="auto">
          <a:xfrm>
            <a:off x="0" y="8830312"/>
            <a:ext cx="3037735" cy="464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94" tIns="45647" rIns="91294" bIns="45647" numCol="1" anchor="b" anchorCtr="0" compatLnSpc="1">
            <a:prstTxWarp prst="textNoShape">
              <a:avLst/>
            </a:prstTxWarp>
          </a:bodyPr>
          <a:lstStyle>
            <a:lvl1pPr>
              <a:defRPr sz="1200"/>
            </a:lvl1pPr>
          </a:lstStyle>
          <a:p>
            <a:endParaRPr lang="en-US"/>
          </a:p>
        </p:txBody>
      </p:sp>
      <p:sp>
        <p:nvSpPr>
          <p:cNvPr id="65541" name="Rectangle 5"/>
          <p:cNvSpPr>
            <a:spLocks noGrp="1" noChangeArrowheads="1"/>
          </p:cNvSpPr>
          <p:nvPr>
            <p:ph type="sldNum" sz="quarter" idx="3"/>
          </p:nvPr>
        </p:nvSpPr>
        <p:spPr bwMode="auto">
          <a:xfrm>
            <a:off x="3971081" y="8830312"/>
            <a:ext cx="3037735" cy="464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94" tIns="45647" rIns="91294" bIns="45647" numCol="1" anchor="b" anchorCtr="0" compatLnSpc="1">
            <a:prstTxWarp prst="textNoShape">
              <a:avLst/>
            </a:prstTxWarp>
          </a:bodyPr>
          <a:lstStyle>
            <a:lvl1pPr algn="r">
              <a:defRPr sz="1200"/>
            </a:lvl1pPr>
          </a:lstStyle>
          <a:p>
            <a:fld id="{6AC0364B-E3B3-4C29-A379-67C186561506}" type="slidenum">
              <a:rPr lang="en-US"/>
              <a:pPr/>
              <a:t>‹#›</a:t>
            </a:fld>
            <a:endParaRPr lang="en-US"/>
          </a:p>
        </p:txBody>
      </p:sp>
    </p:spTree>
    <p:extLst>
      <p:ext uri="{BB962C8B-B14F-4D97-AF65-F5344CB8AC3E}">
        <p14:creationId xmlns:p14="http://schemas.microsoft.com/office/powerpoint/2010/main" val="7340922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906C04A9-7384-4834-941E-45D1AED9B66A}" type="datetimeFigureOut">
              <a:rPr lang="en-US" smtClean="0"/>
              <a:t>4/28/2026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888869B8-C540-4657-BD89-2295A995DF18}" type="slidenum">
              <a:rPr lang="en-US" smtClean="0"/>
              <a:t>‹#›</a:t>
            </a:fld>
            <a:endParaRPr lang="en-US"/>
          </a:p>
        </p:txBody>
      </p:sp>
    </p:spTree>
    <p:extLst>
      <p:ext uri="{BB962C8B-B14F-4D97-AF65-F5344CB8AC3E}">
        <p14:creationId xmlns:p14="http://schemas.microsoft.com/office/powerpoint/2010/main" val="1075814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City Policy and Procedure for Voluntary Advisory Boards and Committees indicates that all agendas must include a designated opportunity for public comment</a:t>
            </a:r>
          </a:p>
        </p:txBody>
      </p:sp>
      <p:sp>
        <p:nvSpPr>
          <p:cNvPr id="4" name="Slide Number Placeholder 3"/>
          <p:cNvSpPr>
            <a:spLocks noGrp="1"/>
          </p:cNvSpPr>
          <p:nvPr>
            <p:ph type="sldNum" sz="quarter" idx="5"/>
          </p:nvPr>
        </p:nvSpPr>
        <p:spPr/>
        <p:txBody>
          <a:bodyPr/>
          <a:lstStyle/>
          <a:p>
            <a:fld id="{888869B8-C540-4657-BD89-2295A995DF18}" type="slidenum">
              <a:rPr lang="en-US" smtClean="0"/>
              <a:t>21</a:t>
            </a:fld>
            <a:endParaRPr lang="en-US"/>
          </a:p>
        </p:txBody>
      </p:sp>
    </p:spTree>
    <p:extLst>
      <p:ext uri="{BB962C8B-B14F-4D97-AF65-F5344CB8AC3E}">
        <p14:creationId xmlns:p14="http://schemas.microsoft.com/office/powerpoint/2010/main" val="6001260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3490" name="Group 2"/>
          <p:cNvGrpSpPr>
            <a:grpSpLocks/>
          </p:cNvGrpSpPr>
          <p:nvPr/>
        </p:nvGrpSpPr>
        <p:grpSpPr bwMode="auto">
          <a:xfrm>
            <a:off x="0" y="0"/>
            <a:ext cx="8763000" cy="5943600"/>
            <a:chOff x="0" y="0"/>
            <a:chExt cx="5520" cy="3744"/>
          </a:xfrm>
        </p:grpSpPr>
        <p:sp>
          <p:nvSpPr>
            <p:cNvPr id="63491" name="Rectangle 3"/>
            <p:cNvSpPr>
              <a:spLocks noChangeArrowheads="1"/>
            </p:cNvSpPr>
            <p:nvPr/>
          </p:nvSpPr>
          <p:spPr bwMode="auto">
            <a:xfrm>
              <a:off x="0" y="0"/>
              <a:ext cx="110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latin typeface="Times New Roman" pitchFamily="18" charset="0"/>
              </a:endParaRPr>
            </a:p>
          </p:txBody>
        </p:sp>
        <p:grpSp>
          <p:nvGrpSpPr>
            <p:cNvPr id="63492" name="Group 4"/>
            <p:cNvGrpSpPr>
              <a:grpSpLocks/>
            </p:cNvGrpSpPr>
            <p:nvPr userDrawn="1"/>
          </p:nvGrpSpPr>
          <p:grpSpPr bwMode="auto">
            <a:xfrm>
              <a:off x="0" y="2208"/>
              <a:ext cx="5520" cy="1536"/>
              <a:chOff x="0" y="2208"/>
              <a:chExt cx="5520" cy="1536"/>
            </a:xfrm>
          </p:grpSpPr>
          <p:sp>
            <p:nvSpPr>
              <p:cNvPr id="63493" name="Rectangle 5"/>
              <p:cNvSpPr>
                <a:spLocks noChangeArrowheads="1"/>
              </p:cNvSpPr>
              <p:nvPr/>
            </p:nvSpPr>
            <p:spPr bwMode="ltGray">
              <a:xfrm>
                <a:off x="624" y="2208"/>
                <a:ext cx="4896" cy="1536"/>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latin typeface="Times New Roman" pitchFamily="18" charset="0"/>
                </a:endParaRPr>
              </a:p>
            </p:txBody>
          </p:sp>
          <p:sp>
            <p:nvSpPr>
              <p:cNvPr id="63494" name="Rectangle 6"/>
              <p:cNvSpPr>
                <a:spLocks noChangeArrowheads="1"/>
              </p:cNvSpPr>
              <p:nvPr/>
            </p:nvSpPr>
            <p:spPr bwMode="white">
              <a:xfrm>
                <a:off x="654" y="2352"/>
                <a:ext cx="4818" cy="134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latin typeface="Times New Roman" pitchFamily="18" charset="0"/>
                </a:endParaRPr>
              </a:p>
            </p:txBody>
          </p:sp>
          <p:sp>
            <p:nvSpPr>
              <p:cNvPr id="63495" name="Line 7"/>
              <p:cNvSpPr>
                <a:spLocks noChangeShapeType="1"/>
              </p:cNvSpPr>
              <p:nvPr/>
            </p:nvSpPr>
            <p:spPr bwMode="auto">
              <a:xfrm>
                <a:off x="0" y="3072"/>
                <a:ext cx="624" cy="0"/>
              </a:xfrm>
              <a:prstGeom prst="line">
                <a:avLst/>
              </a:prstGeom>
              <a:noFill/>
              <a:ln w="508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63496" name="Group 8"/>
            <p:cNvGrpSpPr>
              <a:grpSpLocks/>
            </p:cNvGrpSpPr>
            <p:nvPr userDrawn="1"/>
          </p:nvGrpSpPr>
          <p:grpSpPr bwMode="auto">
            <a:xfrm>
              <a:off x="400" y="336"/>
              <a:ext cx="5088" cy="192"/>
              <a:chOff x="400" y="336"/>
              <a:chExt cx="5088" cy="192"/>
            </a:xfrm>
          </p:grpSpPr>
          <p:sp>
            <p:nvSpPr>
              <p:cNvPr id="63497" name="Rectangle 9"/>
              <p:cNvSpPr>
                <a:spLocks noChangeArrowheads="1"/>
              </p:cNvSpPr>
              <p:nvPr/>
            </p:nvSpPr>
            <p:spPr bwMode="auto">
              <a:xfrm>
                <a:off x="3952" y="336"/>
                <a:ext cx="1536" cy="19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latin typeface="Times New Roman" pitchFamily="18" charset="0"/>
                </a:endParaRPr>
              </a:p>
            </p:txBody>
          </p:sp>
          <p:sp>
            <p:nvSpPr>
              <p:cNvPr id="63498" name="Line 10"/>
              <p:cNvSpPr>
                <a:spLocks noChangeShapeType="1"/>
              </p:cNvSpPr>
              <p:nvPr/>
            </p:nvSpPr>
            <p:spPr bwMode="auto">
              <a:xfrm>
                <a:off x="400" y="432"/>
                <a:ext cx="5088"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sp>
        <p:nvSpPr>
          <p:cNvPr id="63499" name="Rectangle 11"/>
          <p:cNvSpPr>
            <a:spLocks noGrp="1" noChangeArrowheads="1"/>
          </p:cNvSpPr>
          <p:nvPr>
            <p:ph type="ctrTitle"/>
          </p:nvPr>
        </p:nvSpPr>
        <p:spPr>
          <a:xfrm>
            <a:off x="2057400" y="1143000"/>
            <a:ext cx="6629400" cy="2209800"/>
          </a:xfrm>
        </p:spPr>
        <p:txBody>
          <a:bodyPr/>
          <a:lstStyle>
            <a:lvl1pPr>
              <a:defRPr sz="4800"/>
            </a:lvl1pPr>
          </a:lstStyle>
          <a:p>
            <a:pPr lvl="0"/>
            <a:r>
              <a:rPr lang="en-US" noProof="0"/>
              <a:t>Click to edit Master title style</a:t>
            </a:r>
          </a:p>
        </p:txBody>
      </p:sp>
      <p:sp>
        <p:nvSpPr>
          <p:cNvPr id="63500"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pPr lvl="0"/>
            <a:r>
              <a:rPr lang="en-US" noProof="0"/>
              <a:t>Click to edit Master subtitle style</a:t>
            </a:r>
          </a:p>
        </p:txBody>
      </p:sp>
      <p:sp>
        <p:nvSpPr>
          <p:cNvPr id="63501" name="Rectangle 13"/>
          <p:cNvSpPr>
            <a:spLocks noGrp="1" noChangeArrowheads="1"/>
          </p:cNvSpPr>
          <p:nvPr>
            <p:ph type="dt" sz="half" idx="2"/>
          </p:nvPr>
        </p:nvSpPr>
        <p:spPr>
          <a:xfrm>
            <a:off x="912813" y="6251575"/>
            <a:ext cx="1905000" cy="457200"/>
          </a:xfrm>
        </p:spPr>
        <p:txBody>
          <a:bodyPr/>
          <a:lstStyle>
            <a:lvl1pPr>
              <a:defRPr/>
            </a:lvl1pPr>
          </a:lstStyle>
          <a:p>
            <a:endParaRPr lang="en-US"/>
          </a:p>
        </p:txBody>
      </p:sp>
      <p:sp>
        <p:nvSpPr>
          <p:cNvPr id="63502" name="Rectangle 14"/>
          <p:cNvSpPr>
            <a:spLocks noGrp="1" noChangeArrowheads="1"/>
          </p:cNvSpPr>
          <p:nvPr>
            <p:ph type="ftr" sz="quarter" idx="3"/>
          </p:nvPr>
        </p:nvSpPr>
        <p:spPr>
          <a:xfrm>
            <a:off x="3354388" y="6248400"/>
            <a:ext cx="2895600" cy="457200"/>
          </a:xfrm>
        </p:spPr>
        <p:txBody>
          <a:bodyPr/>
          <a:lstStyle>
            <a:lvl1pPr>
              <a:defRPr/>
            </a:lvl1pPr>
          </a:lstStyle>
          <a:p>
            <a:endParaRPr lang="en-US"/>
          </a:p>
        </p:txBody>
      </p:sp>
      <p:sp>
        <p:nvSpPr>
          <p:cNvPr id="63503" name="Rectangle 15"/>
          <p:cNvSpPr>
            <a:spLocks noGrp="1" noChangeArrowheads="1"/>
          </p:cNvSpPr>
          <p:nvPr>
            <p:ph type="sldNum" sz="quarter" idx="4"/>
          </p:nvPr>
        </p:nvSpPr>
        <p:spPr/>
        <p:txBody>
          <a:bodyPr/>
          <a:lstStyle>
            <a:lvl1pPr>
              <a:defRPr/>
            </a:lvl1pPr>
          </a:lstStyle>
          <a:p>
            <a:fld id="{3DE18D5E-AFC4-4ADE-A51D-096D186E8CC8}"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1A6624F-4E1B-4A20-A220-BA26843B72FB}" type="slidenum">
              <a:rPr lang="en-US"/>
              <a:pPr/>
              <a:t>‹#›</a:t>
            </a:fld>
            <a:endParaRPr lang="en-US"/>
          </a:p>
        </p:txBody>
      </p:sp>
    </p:spTree>
    <p:extLst>
      <p:ext uri="{BB962C8B-B14F-4D97-AF65-F5344CB8AC3E}">
        <p14:creationId xmlns:p14="http://schemas.microsoft.com/office/powerpoint/2010/main" val="3652924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77813"/>
            <a:ext cx="19431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7813"/>
            <a:ext cx="56769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3D18C58-FD48-4A28-9BBD-DBB0D833E154}" type="slidenum">
              <a:rPr lang="en-US"/>
              <a:pPr/>
              <a:t>‹#›</a:t>
            </a:fld>
            <a:endParaRPr lang="en-US"/>
          </a:p>
        </p:txBody>
      </p:sp>
    </p:spTree>
    <p:extLst>
      <p:ext uri="{BB962C8B-B14F-4D97-AF65-F5344CB8AC3E}">
        <p14:creationId xmlns:p14="http://schemas.microsoft.com/office/powerpoint/2010/main" val="11565215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914400" y="277813"/>
            <a:ext cx="7772400" cy="58531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914400" y="6251575"/>
            <a:ext cx="1981200" cy="457200"/>
          </a:xfrm>
        </p:spPr>
        <p:txBody>
          <a:bodyPr/>
          <a:lstStyle>
            <a:lvl1pPr>
              <a:defRPr/>
            </a:lvl1pPr>
          </a:lstStyle>
          <a:p>
            <a:endParaRPr lang="en-US"/>
          </a:p>
        </p:txBody>
      </p:sp>
      <p:sp>
        <p:nvSpPr>
          <p:cNvPr id="4" name="Footer Placeholder 3"/>
          <p:cNvSpPr>
            <a:spLocks noGrp="1"/>
          </p:cNvSpPr>
          <p:nvPr>
            <p:ph type="ftr" sz="quarter" idx="11"/>
          </p:nvPr>
        </p:nvSpPr>
        <p:spPr>
          <a:xfrm>
            <a:off x="3352800" y="6248400"/>
            <a:ext cx="2971800" cy="457200"/>
          </a:xfrm>
        </p:spPr>
        <p:txBody>
          <a:bodyPr/>
          <a:lstStyle>
            <a:lvl1pPr>
              <a:defRPr/>
            </a:lvl1pPr>
          </a:lstStyle>
          <a:p>
            <a:endParaRPr lang="en-US"/>
          </a:p>
        </p:txBody>
      </p:sp>
      <p:sp>
        <p:nvSpPr>
          <p:cNvPr id="5" name="Slide Number Placeholder 4"/>
          <p:cNvSpPr>
            <a:spLocks noGrp="1"/>
          </p:cNvSpPr>
          <p:nvPr>
            <p:ph type="sldNum" sz="quarter" idx="12"/>
          </p:nvPr>
        </p:nvSpPr>
        <p:spPr>
          <a:xfrm>
            <a:off x="6781800" y="6248400"/>
            <a:ext cx="1905000" cy="457200"/>
          </a:xfrm>
        </p:spPr>
        <p:txBody>
          <a:bodyPr/>
          <a:lstStyle>
            <a:lvl1pPr>
              <a:defRPr/>
            </a:lvl1pPr>
          </a:lstStyle>
          <a:p>
            <a:fld id="{45F37A00-E501-493F-8E11-AAB337FF6702}" type="slidenum">
              <a:rPr lang="en-US"/>
              <a:pPr/>
              <a:t>‹#›</a:t>
            </a:fld>
            <a:endParaRPr lang="en-US"/>
          </a:p>
        </p:txBody>
      </p:sp>
    </p:spTree>
    <p:extLst>
      <p:ext uri="{BB962C8B-B14F-4D97-AF65-F5344CB8AC3E}">
        <p14:creationId xmlns:p14="http://schemas.microsoft.com/office/powerpoint/2010/main" val="3075132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0F6F67A-9476-4672-A8C4-FBE03407482B}" type="slidenum">
              <a:rPr lang="en-US"/>
              <a:pPr/>
              <a:t>‹#›</a:t>
            </a:fld>
            <a:endParaRPr lang="en-US"/>
          </a:p>
        </p:txBody>
      </p:sp>
    </p:spTree>
    <p:extLst>
      <p:ext uri="{BB962C8B-B14F-4D97-AF65-F5344CB8AC3E}">
        <p14:creationId xmlns:p14="http://schemas.microsoft.com/office/powerpoint/2010/main" val="3518280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4E114B0-F3DC-415D-ABC2-C013F7192DEB}" type="slidenum">
              <a:rPr lang="en-US"/>
              <a:pPr/>
              <a:t>‹#›</a:t>
            </a:fld>
            <a:endParaRPr lang="en-US"/>
          </a:p>
        </p:txBody>
      </p:sp>
    </p:spTree>
    <p:extLst>
      <p:ext uri="{BB962C8B-B14F-4D97-AF65-F5344CB8AC3E}">
        <p14:creationId xmlns:p14="http://schemas.microsoft.com/office/powerpoint/2010/main" val="1392068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18E7DA6-94FD-4E0C-9B24-BE5A3D3A58A5}" type="slidenum">
              <a:rPr lang="en-US"/>
              <a:pPr/>
              <a:t>‹#›</a:t>
            </a:fld>
            <a:endParaRPr lang="en-US"/>
          </a:p>
        </p:txBody>
      </p:sp>
    </p:spTree>
    <p:extLst>
      <p:ext uri="{BB962C8B-B14F-4D97-AF65-F5344CB8AC3E}">
        <p14:creationId xmlns:p14="http://schemas.microsoft.com/office/powerpoint/2010/main" val="1102806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6F8624D-9999-4139-B3D9-901F0BBB67DF}" type="slidenum">
              <a:rPr lang="en-US"/>
              <a:pPr/>
              <a:t>‹#›</a:t>
            </a:fld>
            <a:endParaRPr lang="en-US"/>
          </a:p>
        </p:txBody>
      </p:sp>
    </p:spTree>
    <p:extLst>
      <p:ext uri="{BB962C8B-B14F-4D97-AF65-F5344CB8AC3E}">
        <p14:creationId xmlns:p14="http://schemas.microsoft.com/office/powerpoint/2010/main" val="3740769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37914CD-6154-4957-802C-72D42C6447C3}" type="slidenum">
              <a:rPr lang="en-US"/>
              <a:pPr/>
              <a:t>‹#›</a:t>
            </a:fld>
            <a:endParaRPr lang="en-US"/>
          </a:p>
        </p:txBody>
      </p:sp>
    </p:spTree>
    <p:extLst>
      <p:ext uri="{BB962C8B-B14F-4D97-AF65-F5344CB8AC3E}">
        <p14:creationId xmlns:p14="http://schemas.microsoft.com/office/powerpoint/2010/main" val="423222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BE737F75-A50E-4AE3-BE1A-4BB7675F00CD}" type="slidenum">
              <a:rPr lang="en-US"/>
              <a:pPr/>
              <a:t>‹#›</a:t>
            </a:fld>
            <a:endParaRPr lang="en-US"/>
          </a:p>
        </p:txBody>
      </p:sp>
    </p:spTree>
    <p:extLst>
      <p:ext uri="{BB962C8B-B14F-4D97-AF65-F5344CB8AC3E}">
        <p14:creationId xmlns:p14="http://schemas.microsoft.com/office/powerpoint/2010/main" val="2840381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E0DA75F-9AB8-457D-AB48-1CCA84B6D787}" type="slidenum">
              <a:rPr lang="en-US"/>
              <a:pPr/>
              <a:t>‹#›</a:t>
            </a:fld>
            <a:endParaRPr lang="en-US"/>
          </a:p>
        </p:txBody>
      </p:sp>
    </p:spTree>
    <p:extLst>
      <p:ext uri="{BB962C8B-B14F-4D97-AF65-F5344CB8AC3E}">
        <p14:creationId xmlns:p14="http://schemas.microsoft.com/office/powerpoint/2010/main" val="3155309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DF73DCA-2423-4039-ABAD-BC056568388D}" type="slidenum">
              <a:rPr lang="en-US"/>
              <a:pPr/>
              <a:t>‹#›</a:t>
            </a:fld>
            <a:endParaRPr lang="en-US"/>
          </a:p>
        </p:txBody>
      </p:sp>
    </p:spTree>
    <p:extLst>
      <p:ext uri="{BB962C8B-B14F-4D97-AF65-F5344CB8AC3E}">
        <p14:creationId xmlns:p14="http://schemas.microsoft.com/office/powerpoint/2010/main" val="3833368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2466" name="Group 2"/>
          <p:cNvGrpSpPr>
            <a:grpSpLocks/>
          </p:cNvGrpSpPr>
          <p:nvPr/>
        </p:nvGrpSpPr>
        <p:grpSpPr bwMode="auto">
          <a:xfrm>
            <a:off x="0" y="0"/>
            <a:ext cx="8686800" cy="4876800"/>
            <a:chOff x="0" y="0"/>
            <a:chExt cx="5472" cy="3072"/>
          </a:xfrm>
        </p:grpSpPr>
        <p:sp>
          <p:nvSpPr>
            <p:cNvPr id="62467" name="Rectangle 3"/>
            <p:cNvSpPr>
              <a:spLocks noChangeArrowheads="1"/>
            </p:cNvSpPr>
            <p:nvPr/>
          </p:nvSpPr>
          <p:spPr bwMode="auto">
            <a:xfrm>
              <a:off x="0" y="0"/>
              <a:ext cx="38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latin typeface="Times New Roman" pitchFamily="18" charset="0"/>
              </a:endParaRPr>
            </a:p>
          </p:txBody>
        </p:sp>
        <p:grpSp>
          <p:nvGrpSpPr>
            <p:cNvPr id="62468" name="Group 4"/>
            <p:cNvGrpSpPr>
              <a:grpSpLocks/>
            </p:cNvGrpSpPr>
            <p:nvPr/>
          </p:nvGrpSpPr>
          <p:grpSpPr bwMode="auto">
            <a:xfrm>
              <a:off x="240" y="893"/>
              <a:ext cx="5232" cy="115"/>
              <a:chOff x="240" y="893"/>
              <a:chExt cx="5232" cy="115"/>
            </a:xfrm>
          </p:grpSpPr>
          <p:sp>
            <p:nvSpPr>
              <p:cNvPr id="62469" name="Rectangle 5"/>
              <p:cNvSpPr>
                <a:spLocks noChangeArrowheads="1"/>
              </p:cNvSpPr>
              <p:nvPr/>
            </p:nvSpPr>
            <p:spPr bwMode="auto">
              <a:xfrm>
                <a:off x="4320" y="893"/>
                <a:ext cx="1152" cy="115"/>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latin typeface="Times New Roman" pitchFamily="18" charset="0"/>
                </a:endParaRPr>
              </a:p>
            </p:txBody>
          </p:sp>
          <p:sp>
            <p:nvSpPr>
              <p:cNvPr id="62470" name="Line 6"/>
              <p:cNvSpPr>
                <a:spLocks noChangeShapeType="1"/>
              </p:cNvSpPr>
              <p:nvPr/>
            </p:nvSpPr>
            <p:spPr bwMode="auto">
              <a:xfrm>
                <a:off x="240" y="941"/>
                <a:ext cx="5232"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sp>
        <p:nvSpPr>
          <p:cNvPr id="62471" name="Rectangle 7"/>
          <p:cNvSpPr>
            <a:spLocks noGrp="1" noChangeArrowheads="1"/>
          </p:cNvSpPr>
          <p:nvPr>
            <p:ph type="title"/>
          </p:nvPr>
        </p:nvSpPr>
        <p:spPr bwMode="auto">
          <a:xfrm>
            <a:off x="914400" y="277813"/>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2472" name="Rectangle 8"/>
          <p:cNvSpPr>
            <a:spLocks noGrp="1" noChangeArrowheads="1"/>
          </p:cNvSpPr>
          <p:nvPr>
            <p:ph type="body" idx="1"/>
          </p:nvPr>
        </p:nvSpPr>
        <p:spPr bwMode="auto">
          <a:xfrm>
            <a:off x="914400" y="1600200"/>
            <a:ext cx="77724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2473" name="Rectangle 9"/>
          <p:cNvSpPr>
            <a:spLocks noGrp="1" noChangeArrowheads="1"/>
          </p:cNvSpPr>
          <p:nvPr>
            <p:ph type="dt" sz="half" idx="2"/>
          </p:nvPr>
        </p:nvSpPr>
        <p:spPr bwMode="auto">
          <a:xfrm>
            <a:off x="914400" y="6251575"/>
            <a:ext cx="198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en-US"/>
          </a:p>
        </p:txBody>
      </p:sp>
      <p:sp>
        <p:nvSpPr>
          <p:cNvPr id="62474" name="Rectangle 10"/>
          <p:cNvSpPr>
            <a:spLocks noGrp="1" noChangeArrowheads="1"/>
          </p:cNvSpPr>
          <p:nvPr>
            <p:ph type="ftr" sz="quarter" idx="3"/>
          </p:nvPr>
        </p:nvSpPr>
        <p:spPr bwMode="auto">
          <a:xfrm>
            <a:off x="3352800" y="62484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62475" name="Rectangle 11"/>
          <p:cNvSpPr>
            <a:spLocks noGrp="1" noChangeArrowheads="1"/>
          </p:cNvSpPr>
          <p:nvPr>
            <p:ph type="sldNum" sz="quarter" idx="4"/>
          </p:nvPr>
        </p:nvSpPr>
        <p:spPr bwMode="auto">
          <a:xfrm>
            <a:off x="6781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E99852F1-33E6-4141-A037-8B0219C844DF}" type="slidenum">
              <a:rPr lang="en-US"/>
              <a:pPr/>
              <a:t>‹#›</a:t>
            </a:fld>
            <a:endParaRPr lang="en-US"/>
          </a:p>
        </p:txBody>
      </p:sp>
      <p:sp>
        <p:nvSpPr>
          <p:cNvPr id="62476" name="Line 12"/>
          <p:cNvSpPr>
            <a:spLocks noChangeShapeType="1"/>
          </p:cNvSpPr>
          <p:nvPr/>
        </p:nvSpPr>
        <p:spPr bwMode="auto">
          <a:xfrm>
            <a:off x="0" y="4876800"/>
            <a:ext cx="609600"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Times New Roman" pitchFamily="18" charset="0"/>
        </a:defRPr>
      </a:lvl2pPr>
      <a:lvl3pPr algn="l" rtl="0" fontAlgn="base">
        <a:spcBef>
          <a:spcPct val="0"/>
        </a:spcBef>
        <a:spcAft>
          <a:spcPct val="0"/>
        </a:spcAft>
        <a:defRPr sz="4200">
          <a:solidFill>
            <a:schemeClr val="tx2"/>
          </a:solidFill>
          <a:latin typeface="Times New Roman" pitchFamily="18" charset="0"/>
        </a:defRPr>
      </a:lvl3pPr>
      <a:lvl4pPr algn="l" rtl="0" fontAlgn="base">
        <a:spcBef>
          <a:spcPct val="0"/>
        </a:spcBef>
        <a:spcAft>
          <a:spcPct val="0"/>
        </a:spcAft>
        <a:defRPr sz="4200">
          <a:solidFill>
            <a:schemeClr val="tx2"/>
          </a:solidFill>
          <a:latin typeface="Times New Roman" pitchFamily="18" charset="0"/>
        </a:defRPr>
      </a:lvl4pPr>
      <a:lvl5pPr algn="l" rtl="0" fontAlgn="base">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fontAlgn="base">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algn="ctr"/>
            <a:r>
              <a:rPr lang="en-US" sz="4000" dirty="0"/>
              <a:t>Elected Official Training	</a:t>
            </a:r>
          </a:p>
        </p:txBody>
      </p:sp>
      <p:sp>
        <p:nvSpPr>
          <p:cNvPr id="2051" name="Rectangle 3"/>
          <p:cNvSpPr>
            <a:spLocks noGrp="1" noChangeArrowheads="1"/>
          </p:cNvSpPr>
          <p:nvPr>
            <p:ph type="subTitle" idx="1"/>
          </p:nvPr>
        </p:nvSpPr>
        <p:spPr/>
        <p:txBody>
          <a:bodyPr/>
          <a:lstStyle/>
          <a:p>
            <a:r>
              <a:rPr lang="en-US" sz="2400" dirty="0">
                <a:latin typeface="Times New Roman" pitchFamily="18" charset="0"/>
              </a:rPr>
              <a:t>May 1,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sz="3800" dirty="0"/>
              <a:t>Staff Meetings</a:t>
            </a:r>
          </a:p>
        </p:txBody>
      </p:sp>
      <p:sp>
        <p:nvSpPr>
          <p:cNvPr id="55299" name="Rectangle 3"/>
          <p:cNvSpPr>
            <a:spLocks noGrp="1" noChangeArrowheads="1"/>
          </p:cNvSpPr>
          <p:nvPr>
            <p:ph idx="1"/>
          </p:nvPr>
        </p:nvSpPr>
        <p:spPr>
          <a:xfrm>
            <a:off x="609600" y="1600200"/>
            <a:ext cx="7772400" cy="4530725"/>
          </a:xfrm>
        </p:spPr>
        <p:txBody>
          <a:bodyPr/>
          <a:lstStyle/>
          <a:p>
            <a:pPr algn="just">
              <a:buFont typeface="Wingdings" pitchFamily="2" charset="2"/>
              <a:buNone/>
            </a:pPr>
            <a:r>
              <a:rPr lang="en-US" dirty="0"/>
              <a:t>	</a:t>
            </a:r>
            <a:r>
              <a:rPr lang="en-US" sz="2400" dirty="0">
                <a:latin typeface="Times New Roman" pitchFamily="18" charset="0"/>
              </a:rPr>
              <a:t>The Sunshine requirements do not generally apply to staff meetings, unless there has been some delegation of decision-making authority to staff members, or the staff member is acting as a liaison between board members.</a:t>
            </a:r>
          </a:p>
          <a:p>
            <a:pPr algn="just">
              <a:buFont typeface="Wingdings" pitchFamily="2" charset="2"/>
              <a:buNone/>
            </a:pPr>
            <a:endParaRPr lang="en-US" sz="2400" dirty="0">
              <a:latin typeface="Times New Roman" pitchFamily="18" charset="0"/>
            </a:endParaRPr>
          </a:p>
          <a:p>
            <a:pPr indent="398463" algn="just">
              <a:buClrTx/>
              <a:buFont typeface="Arial" panose="020B0604020202020204" pitchFamily="34" charset="0"/>
              <a:buChar char="•"/>
            </a:pPr>
            <a:r>
              <a:rPr lang="en-US" sz="2400" dirty="0">
                <a:latin typeface="Times New Roman" pitchFamily="18" charset="0"/>
              </a:rPr>
              <a:t>Development Review Committees</a:t>
            </a:r>
          </a:p>
          <a:p>
            <a:pPr indent="398463" algn="just">
              <a:buClrTx/>
              <a:buFont typeface="Arial" panose="020B0604020202020204" pitchFamily="34" charset="0"/>
              <a:buChar char="•"/>
            </a:pPr>
            <a:r>
              <a:rPr lang="en-US" sz="2400" dirty="0">
                <a:latin typeface="Times New Roman" pitchFamily="18" charset="0"/>
              </a:rPr>
              <a:t>Purchasing Committees</a:t>
            </a:r>
          </a:p>
          <a:p>
            <a:pPr indent="398463" algn="just">
              <a:buClrTx/>
              <a:buFont typeface="Arial" panose="020B0604020202020204" pitchFamily="34" charset="0"/>
              <a:buChar char="•"/>
            </a:pPr>
            <a:r>
              <a:rPr lang="en-US" sz="2400" dirty="0">
                <a:latin typeface="Times New Roman" pitchFamily="18" charset="0"/>
              </a:rPr>
              <a:t>Selection </a:t>
            </a:r>
            <a:r>
              <a:rPr lang="en-US" sz="2400" dirty="0" err="1">
                <a:latin typeface="Times New Roman" pitchFamily="18" charset="0"/>
              </a:rPr>
              <a:t>Committes</a:t>
            </a:r>
            <a:endParaRPr lang="en-US" sz="2400" dirty="0">
              <a:latin typeface="Times New Roman" pitchFamily="18" charset="0"/>
            </a:endParaRPr>
          </a:p>
          <a:p>
            <a:endParaRPr lang="en-US" sz="2400" dirty="0">
              <a:latin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sz="3800"/>
              <a:t>Email &amp; Internet Activity</a:t>
            </a:r>
          </a:p>
        </p:txBody>
      </p:sp>
      <p:sp>
        <p:nvSpPr>
          <p:cNvPr id="17411" name="Rectangle 3"/>
          <p:cNvSpPr>
            <a:spLocks noGrp="1" noChangeArrowheads="1"/>
          </p:cNvSpPr>
          <p:nvPr>
            <p:ph idx="1"/>
          </p:nvPr>
        </p:nvSpPr>
        <p:spPr>
          <a:xfrm>
            <a:off x="609600" y="1600200"/>
            <a:ext cx="7772400" cy="4530725"/>
          </a:xfrm>
        </p:spPr>
        <p:txBody>
          <a:bodyPr/>
          <a:lstStyle/>
          <a:p>
            <a:pPr algn="just">
              <a:buFont typeface="Wingdings" pitchFamily="2" charset="2"/>
              <a:buNone/>
            </a:pPr>
            <a:r>
              <a:rPr lang="en-US" dirty="0"/>
              <a:t>	</a:t>
            </a:r>
            <a:r>
              <a:rPr lang="en-US" sz="2400" dirty="0">
                <a:latin typeface="Times New Roman" pitchFamily="18" charset="0"/>
              </a:rPr>
              <a:t>The Sunshine Law will also apply even though two board members (or committee members) are not physically present together, such as when they are communicating by telephone, e-mail, web chat, Facebook, text message, Twitter, etc.</a:t>
            </a:r>
          </a:p>
          <a:p>
            <a:pPr>
              <a:buFont typeface="Wingdings" pitchFamily="2" charset="2"/>
              <a:buNone/>
            </a:pPr>
            <a:r>
              <a:rPr lang="en-US" sz="2000" dirty="0"/>
              <a:t>	</a:t>
            </a:r>
          </a:p>
          <a:p>
            <a:pPr>
              <a:buFont typeface="Wingdings" pitchFamily="2" charset="2"/>
              <a:buNone/>
            </a:pPr>
            <a:r>
              <a:rPr lang="en-US" sz="2000" dirty="0"/>
              <a:t>	</a:t>
            </a:r>
          </a:p>
        </p:txBody>
      </p:sp>
      <p:sp>
        <p:nvSpPr>
          <p:cNvPr id="17412" name="Rectangle 4"/>
          <p:cNvSpPr>
            <a:spLocks noGrp="1" noChangeArrowheads="1"/>
          </p:cNvSpPr>
          <p:nvPr>
            <p:ph type="body" idx="4294967295"/>
          </p:nvPr>
        </p:nvSpPr>
        <p:spPr>
          <a:xfrm>
            <a:off x="0" y="1600200"/>
            <a:ext cx="8229600" cy="4525963"/>
          </a:xfrm>
        </p:spPr>
        <p:txBody>
          <a:bodyPr/>
          <a:lstStyle/>
          <a:p>
            <a:pPr>
              <a:buFont typeface="Wingdings" pitchFamily="2" charset="2"/>
              <a:buNone/>
            </a:pPr>
            <a:r>
              <a:rPr lang="en-US"/>
              <a:t>	</a:t>
            </a:r>
          </a:p>
        </p:txBody>
      </p:sp>
      <p:pic>
        <p:nvPicPr>
          <p:cNvPr id="17413" name="Picture 5" descr="MC900312092[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57800" y="4191000"/>
            <a:ext cx="1854200" cy="1809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idx="1"/>
          </p:nvPr>
        </p:nvSpPr>
        <p:spPr/>
        <p:txBody>
          <a:bodyPr/>
          <a:lstStyle/>
          <a:p>
            <a:pPr>
              <a:buFont typeface="Wingdings" pitchFamily="2" charset="2"/>
              <a:buNone/>
            </a:pPr>
            <a:r>
              <a:rPr lang="en-US"/>
              <a:t>	</a:t>
            </a:r>
            <a:endParaRPr lang="en-US" sz="2400"/>
          </a:p>
        </p:txBody>
      </p:sp>
      <p:sp>
        <p:nvSpPr>
          <p:cNvPr id="22531" name="Rectangle 3"/>
          <p:cNvSpPr>
            <a:spLocks noGrp="1" noChangeArrowheads="1"/>
          </p:cNvSpPr>
          <p:nvPr>
            <p:ph type="body" idx="4294967295"/>
          </p:nvPr>
        </p:nvSpPr>
        <p:spPr>
          <a:xfrm>
            <a:off x="609600" y="1600200"/>
            <a:ext cx="8229600" cy="4525963"/>
          </a:xfrm>
        </p:spPr>
        <p:txBody>
          <a:bodyPr/>
          <a:lstStyle/>
          <a:p>
            <a:pPr>
              <a:buFont typeface="Wingdings" pitchFamily="2" charset="2"/>
              <a:buNone/>
            </a:pPr>
            <a:r>
              <a:rPr lang="en-US" sz="2000" dirty="0"/>
              <a:t>	</a:t>
            </a:r>
            <a:endParaRPr lang="en-US" sz="2400" i="1" dirty="0">
              <a:latin typeface="Times New Roman" pitchFamily="18" charset="0"/>
            </a:endParaRPr>
          </a:p>
        </p:txBody>
      </p:sp>
      <p:sp>
        <p:nvSpPr>
          <p:cNvPr id="4" name="Rectangle 3">
            <a:extLst>
              <a:ext uri="{FF2B5EF4-FFF2-40B4-BE49-F238E27FC236}">
                <a16:creationId xmlns:a16="http://schemas.microsoft.com/office/drawing/2014/main" id="{AC85FBB7-36F4-5F9F-3E86-874E0A841167}"/>
              </a:ext>
            </a:extLst>
          </p:cNvPr>
          <p:cNvSpPr txBox="1">
            <a:spLocks noChangeArrowheads="1"/>
          </p:cNvSpPr>
          <p:nvPr/>
        </p:nvSpPr>
        <p:spPr bwMode="auto">
          <a:xfrm>
            <a:off x="762000" y="17526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a:lstStyle>
          <a:p>
            <a:pPr>
              <a:buFont typeface="Wingdings" pitchFamily="2" charset="2"/>
              <a:buNone/>
            </a:pPr>
            <a:r>
              <a:rPr lang="en-US" sz="2400" kern="0" dirty="0">
                <a:latin typeface="Times New Roman" pitchFamily="18" charset="0"/>
              </a:rPr>
              <a:t>	</a:t>
            </a:r>
            <a:r>
              <a:rPr lang="en-US" sz="2400" u="sng" kern="0" dirty="0">
                <a:latin typeface="Times New Roman" pitchFamily="18" charset="0"/>
              </a:rPr>
              <a:t>Example:</a:t>
            </a:r>
          </a:p>
          <a:p>
            <a:pPr>
              <a:buFont typeface="Wingdings" pitchFamily="2" charset="2"/>
              <a:buNone/>
            </a:pPr>
            <a:endParaRPr lang="en-US" sz="2400" u="sng" kern="0" dirty="0">
              <a:latin typeface="Times New Roman" pitchFamily="18" charset="0"/>
            </a:endParaRPr>
          </a:p>
          <a:p>
            <a:pPr algn="just">
              <a:buFont typeface="Wingdings" pitchFamily="2" charset="2"/>
              <a:buNone/>
            </a:pPr>
            <a:r>
              <a:rPr lang="en-US" sz="2400" kern="0" dirty="0">
                <a:latin typeface="Times New Roman" pitchFamily="18" charset="0"/>
              </a:rPr>
              <a:t>	</a:t>
            </a:r>
            <a:r>
              <a:rPr lang="en-US" sz="2400" kern="0" dirty="0">
                <a:latin typeface="+mj-lt"/>
              </a:rPr>
              <a:t>You are a City Commissioner and you post on your Facebook page that the City’s budget is a mess, you are not going to vote for it, and you encourage the public to come out and voice their concerns.</a:t>
            </a:r>
          </a:p>
          <a:p>
            <a:pPr algn="just">
              <a:buFont typeface="Wingdings" pitchFamily="2" charset="2"/>
              <a:buNone/>
            </a:pPr>
            <a:endParaRPr lang="en-US" sz="2400" kern="0" dirty="0">
              <a:latin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idx="1"/>
          </p:nvPr>
        </p:nvSpPr>
        <p:spPr/>
        <p:txBody>
          <a:bodyPr/>
          <a:lstStyle/>
          <a:p>
            <a:pPr>
              <a:buFont typeface="Wingdings" pitchFamily="2" charset="2"/>
              <a:buNone/>
            </a:pPr>
            <a:r>
              <a:rPr lang="en-US"/>
              <a:t>	</a:t>
            </a:r>
            <a:endParaRPr lang="en-US" sz="2400"/>
          </a:p>
        </p:txBody>
      </p:sp>
      <p:sp>
        <p:nvSpPr>
          <p:cNvPr id="19459" name="Rectangle 3"/>
          <p:cNvSpPr>
            <a:spLocks noGrp="1" noChangeArrowheads="1"/>
          </p:cNvSpPr>
          <p:nvPr>
            <p:ph type="body" idx="4294967295"/>
          </p:nvPr>
        </p:nvSpPr>
        <p:spPr>
          <a:xfrm>
            <a:off x="609600" y="1600200"/>
            <a:ext cx="8229600" cy="4525963"/>
          </a:xfrm>
        </p:spPr>
        <p:txBody>
          <a:bodyPr/>
          <a:lstStyle/>
          <a:p>
            <a:pPr>
              <a:buFont typeface="Wingdings" pitchFamily="2" charset="2"/>
              <a:buNone/>
            </a:pPr>
            <a:r>
              <a:rPr lang="en-US" sz="2400" dirty="0">
                <a:latin typeface="Times New Roman" pitchFamily="18" charset="0"/>
              </a:rPr>
              <a:t>	</a:t>
            </a:r>
            <a:r>
              <a:rPr lang="en-US" sz="2400" u="sng" dirty="0">
                <a:latin typeface="Times New Roman" pitchFamily="18" charset="0"/>
              </a:rPr>
              <a:t>Example:</a:t>
            </a:r>
          </a:p>
          <a:p>
            <a:pPr>
              <a:buFont typeface="Wingdings" pitchFamily="2" charset="2"/>
              <a:buNone/>
            </a:pPr>
            <a:endParaRPr lang="en-US" sz="2400" u="sng" dirty="0">
              <a:latin typeface="Times New Roman" pitchFamily="18" charset="0"/>
            </a:endParaRPr>
          </a:p>
          <a:p>
            <a:pPr algn="just">
              <a:buNone/>
            </a:pPr>
            <a:r>
              <a:rPr lang="en-US" sz="2400" dirty="0">
                <a:latin typeface="Times New Roman" pitchFamily="18" charset="0"/>
              </a:rPr>
              <a:t>	</a:t>
            </a:r>
            <a:r>
              <a:rPr lang="en-US" sz="2400" dirty="0">
                <a:latin typeface="+mj-lt"/>
              </a:rPr>
              <a:t>One of your fellow Commissioners replies to your post and says “That’s because you’re a RINO and you want to defund the police!”</a:t>
            </a:r>
          </a:p>
          <a:p>
            <a:pPr algn="just">
              <a:buFont typeface="Wingdings" pitchFamily="2" charset="2"/>
              <a:buNone/>
            </a:pPr>
            <a:endParaRPr lang="en-US" sz="2400" dirty="0">
              <a:latin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sz="3800"/>
              <a:t>Conduits and Delegation of Authority</a:t>
            </a:r>
          </a:p>
        </p:txBody>
      </p:sp>
      <p:sp>
        <p:nvSpPr>
          <p:cNvPr id="23555" name="Rectangle 3"/>
          <p:cNvSpPr>
            <a:spLocks noGrp="1" noChangeArrowheads="1"/>
          </p:cNvSpPr>
          <p:nvPr>
            <p:ph idx="1"/>
          </p:nvPr>
        </p:nvSpPr>
        <p:spPr/>
        <p:txBody>
          <a:bodyPr/>
          <a:lstStyle/>
          <a:p>
            <a:pPr>
              <a:buFont typeface="Wingdings" pitchFamily="2" charset="2"/>
              <a:buNone/>
            </a:pPr>
            <a:r>
              <a:rPr lang="en-US"/>
              <a:t>	</a:t>
            </a:r>
            <a:endParaRPr lang="en-US" sz="2400"/>
          </a:p>
        </p:txBody>
      </p:sp>
      <p:sp>
        <p:nvSpPr>
          <p:cNvPr id="23556" name="Rectangle 4"/>
          <p:cNvSpPr>
            <a:spLocks noGrp="1" noChangeArrowheads="1"/>
          </p:cNvSpPr>
          <p:nvPr>
            <p:ph type="body" idx="4294967295"/>
          </p:nvPr>
        </p:nvSpPr>
        <p:spPr>
          <a:xfrm>
            <a:off x="609600" y="1600200"/>
            <a:ext cx="8229600" cy="4525963"/>
          </a:xfrm>
        </p:spPr>
        <p:txBody>
          <a:bodyPr/>
          <a:lstStyle/>
          <a:p>
            <a:pPr marL="609600" indent="-609600" algn="just">
              <a:lnSpc>
                <a:spcPct val="80000"/>
              </a:lnSpc>
              <a:buFont typeface="Wingdings" pitchFamily="2" charset="2"/>
              <a:buNone/>
            </a:pPr>
            <a:r>
              <a:rPr lang="en-US" dirty="0"/>
              <a:t>	</a:t>
            </a:r>
            <a:r>
              <a:rPr lang="en-US" sz="2400" dirty="0">
                <a:latin typeface="Times New Roman" pitchFamily="18" charset="0"/>
              </a:rPr>
              <a:t>A Sunshine violation can occur even when two board members have no interaction whatsoever.  This can generally happen under two circumstances.  </a:t>
            </a:r>
          </a:p>
          <a:p>
            <a:pPr marL="609600" indent="-609600">
              <a:lnSpc>
                <a:spcPct val="80000"/>
              </a:lnSpc>
              <a:buFont typeface="Wingdings" pitchFamily="2" charset="2"/>
              <a:buNone/>
            </a:pPr>
            <a:endParaRPr lang="en-US" sz="2400" dirty="0">
              <a:latin typeface="Times New Roman" pitchFamily="18" charset="0"/>
            </a:endParaRPr>
          </a:p>
          <a:p>
            <a:pPr marL="609600" indent="-609600" algn="just">
              <a:lnSpc>
                <a:spcPct val="80000"/>
              </a:lnSpc>
              <a:buClr>
                <a:schemeClr val="tx1"/>
              </a:buClr>
              <a:buFontTx/>
              <a:buAutoNum type="arabicPeriod"/>
            </a:pPr>
            <a:r>
              <a:rPr lang="en-US" sz="2400" dirty="0">
                <a:latin typeface="Times New Roman" pitchFamily="18" charset="0"/>
              </a:rPr>
              <a:t>The first situation is where an individual acts as a conduit to convey information between board members that they could not directly convey themselves.</a:t>
            </a:r>
          </a:p>
          <a:p>
            <a:pPr marL="609600" indent="-609600" algn="just">
              <a:lnSpc>
                <a:spcPct val="80000"/>
              </a:lnSpc>
              <a:buClr>
                <a:schemeClr val="tx1"/>
              </a:buClr>
              <a:buFontTx/>
              <a:buAutoNum type="arabicPeriod"/>
            </a:pPr>
            <a:r>
              <a:rPr lang="en-US" sz="2400" dirty="0">
                <a:latin typeface="Times New Roman" pitchFamily="18" charset="0"/>
              </a:rPr>
              <a:t>The second situation is when an individual is delegated the decision-making authority of a public board.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2355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nodeType="clickEffect">
                                  <p:stCondLst>
                                    <p:cond delay="0"/>
                                  </p:stCondLst>
                                  <p:childTnLst>
                                    <p:set>
                                      <p:cBhvr>
                                        <p:cTn id="10" dur="1" fill="hold">
                                          <p:stCondLst>
                                            <p:cond delay="0"/>
                                          </p:stCondLst>
                                        </p:cTn>
                                        <p:tgtEl>
                                          <p:spTgt spid="23556">
                                            <p:txEl>
                                              <p:pRg st="2" end="2"/>
                                            </p:txEl>
                                          </p:spTgt>
                                        </p:tgtEl>
                                        <p:attrNameLst>
                                          <p:attrName>style.visibility</p:attrName>
                                        </p:attrNameLst>
                                      </p:cBhvr>
                                      <p:to>
                                        <p:strVal val="visible"/>
                                      </p:to>
                                    </p:set>
                                    <p:animEffect transition="in" filter="blinds(horizontal)">
                                      <p:cBhvr>
                                        <p:cTn id="11" dur="500"/>
                                        <p:tgtEl>
                                          <p:spTgt spid="23556">
                                            <p:txEl>
                                              <p:pRg st="2" end="2"/>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3" presetClass="entr" presetSubtype="10" fill="hold" nodeType="clickEffect">
                                  <p:stCondLst>
                                    <p:cond delay="0"/>
                                  </p:stCondLst>
                                  <p:childTnLst>
                                    <p:set>
                                      <p:cBhvr>
                                        <p:cTn id="15" dur="1" fill="hold">
                                          <p:stCondLst>
                                            <p:cond delay="0"/>
                                          </p:stCondLst>
                                        </p:cTn>
                                        <p:tgtEl>
                                          <p:spTgt spid="23556">
                                            <p:txEl>
                                              <p:pRg st="3" end="3"/>
                                            </p:txEl>
                                          </p:spTgt>
                                        </p:tgtEl>
                                        <p:attrNameLst>
                                          <p:attrName>style.visibility</p:attrName>
                                        </p:attrNameLst>
                                      </p:cBhvr>
                                      <p:to>
                                        <p:strVal val="visible"/>
                                      </p:to>
                                    </p:set>
                                    <p:animEffect transition="in" filter="blinds(horizontal)">
                                      <p:cBhvr>
                                        <p:cTn id="16" dur="500"/>
                                        <p:tgtEl>
                                          <p:spTgt spid="2355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idx="1"/>
          </p:nvPr>
        </p:nvSpPr>
        <p:spPr/>
        <p:txBody>
          <a:bodyPr/>
          <a:lstStyle/>
          <a:p>
            <a:pPr>
              <a:buFont typeface="Wingdings" pitchFamily="2" charset="2"/>
              <a:buNone/>
            </a:pPr>
            <a:r>
              <a:rPr lang="en-US"/>
              <a:t>	</a:t>
            </a:r>
            <a:endParaRPr lang="en-US" sz="2400"/>
          </a:p>
        </p:txBody>
      </p:sp>
      <p:sp>
        <p:nvSpPr>
          <p:cNvPr id="24579" name="Rectangle 3"/>
          <p:cNvSpPr>
            <a:spLocks noGrp="1" noChangeArrowheads="1"/>
          </p:cNvSpPr>
          <p:nvPr>
            <p:ph type="body" idx="4294967295"/>
          </p:nvPr>
        </p:nvSpPr>
        <p:spPr>
          <a:xfrm>
            <a:off x="609600" y="1600200"/>
            <a:ext cx="8077200" cy="4190999"/>
          </a:xfrm>
        </p:spPr>
        <p:txBody>
          <a:bodyPr/>
          <a:lstStyle/>
          <a:p>
            <a:pPr>
              <a:buFont typeface="Wingdings" pitchFamily="2" charset="2"/>
              <a:buNone/>
            </a:pPr>
            <a:r>
              <a:rPr lang="en-US" sz="2000" dirty="0"/>
              <a:t>	</a:t>
            </a:r>
            <a:r>
              <a:rPr lang="en-US" sz="2400" u="sng" dirty="0">
                <a:latin typeface="Times New Roman" pitchFamily="18" charset="0"/>
              </a:rPr>
              <a:t>Example:</a:t>
            </a:r>
          </a:p>
          <a:p>
            <a:pPr>
              <a:buFont typeface="Wingdings" pitchFamily="2" charset="2"/>
              <a:buNone/>
            </a:pPr>
            <a:endParaRPr lang="en-US" sz="2400" u="sng" dirty="0">
              <a:latin typeface="Times New Roman" pitchFamily="18" charset="0"/>
            </a:endParaRPr>
          </a:p>
          <a:p>
            <a:pPr algn="just">
              <a:buFont typeface="Wingdings" pitchFamily="2" charset="2"/>
              <a:buNone/>
            </a:pPr>
            <a:r>
              <a:rPr lang="en-US" sz="2400" dirty="0">
                <a:latin typeface="Times New Roman" pitchFamily="18" charset="0"/>
              </a:rPr>
              <a:t>	The City Planner meets individually with all of the City Commissioners to discuss the background details of an upcoming land use project and answer questions.</a:t>
            </a:r>
          </a:p>
          <a:p>
            <a:pPr>
              <a:buFont typeface="Wingdings" pitchFamily="2" charset="2"/>
              <a:buNone/>
            </a:pPr>
            <a:endParaRPr lang="en-US" sz="2400" dirty="0">
              <a:latin typeface="Times New Roman" pitchFamily="18" charset="0"/>
            </a:endParaRPr>
          </a:p>
          <a:p>
            <a:pPr algn="just">
              <a:buFont typeface="Wingdings" pitchFamily="2" charset="2"/>
              <a:buNone/>
            </a:pPr>
            <a:r>
              <a:rPr lang="en-US" sz="2400" i="1" dirty="0">
                <a:latin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4579">
                                            <p:txEl>
                                              <p:pRg st="4" end="4"/>
                                            </p:txEl>
                                          </p:spTgt>
                                        </p:tgtEl>
                                        <p:attrNameLst>
                                          <p:attrName>style.visibility</p:attrName>
                                        </p:attrNameLst>
                                      </p:cBhvr>
                                      <p:to>
                                        <p:strVal val="visible"/>
                                      </p:to>
                                    </p:set>
                                    <p:anim calcmode="lin" valueType="num">
                                      <p:cBhvr additive="base">
                                        <p:cTn id="13" dur="500" fill="hold"/>
                                        <p:tgtEl>
                                          <p:spTgt spid="24579">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45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idx="1"/>
          </p:nvPr>
        </p:nvSpPr>
        <p:spPr/>
        <p:txBody>
          <a:bodyPr/>
          <a:lstStyle/>
          <a:p>
            <a:pPr>
              <a:buFont typeface="Wingdings" pitchFamily="2" charset="2"/>
              <a:buNone/>
            </a:pPr>
            <a:r>
              <a:rPr lang="en-US"/>
              <a:t>	</a:t>
            </a:r>
            <a:endParaRPr lang="en-US" sz="2400"/>
          </a:p>
        </p:txBody>
      </p:sp>
      <p:sp>
        <p:nvSpPr>
          <p:cNvPr id="25603" name="Rectangle 3"/>
          <p:cNvSpPr>
            <a:spLocks noGrp="1" noChangeArrowheads="1"/>
          </p:cNvSpPr>
          <p:nvPr>
            <p:ph type="body" idx="4294967295"/>
          </p:nvPr>
        </p:nvSpPr>
        <p:spPr>
          <a:xfrm>
            <a:off x="609600" y="1600200"/>
            <a:ext cx="7772400" cy="3809999"/>
          </a:xfrm>
        </p:spPr>
        <p:txBody>
          <a:bodyPr/>
          <a:lstStyle/>
          <a:p>
            <a:pPr>
              <a:lnSpc>
                <a:spcPct val="90000"/>
              </a:lnSpc>
              <a:buFont typeface="Wingdings" pitchFamily="2" charset="2"/>
              <a:buNone/>
            </a:pPr>
            <a:r>
              <a:rPr lang="en-US" sz="2000" dirty="0"/>
              <a:t>	</a:t>
            </a:r>
            <a:r>
              <a:rPr lang="en-US" sz="2400" u="sng" dirty="0">
                <a:latin typeface="Times New Roman" pitchFamily="18" charset="0"/>
              </a:rPr>
              <a:t>Example:</a:t>
            </a:r>
          </a:p>
          <a:p>
            <a:pPr>
              <a:lnSpc>
                <a:spcPct val="90000"/>
              </a:lnSpc>
              <a:buFont typeface="Wingdings" pitchFamily="2" charset="2"/>
              <a:buNone/>
            </a:pPr>
            <a:endParaRPr lang="en-US" sz="2400" u="sng" dirty="0">
              <a:latin typeface="Times New Roman" pitchFamily="18" charset="0"/>
            </a:endParaRPr>
          </a:p>
          <a:p>
            <a:pPr algn="just">
              <a:lnSpc>
                <a:spcPct val="90000"/>
              </a:lnSpc>
              <a:buFont typeface="Wingdings" pitchFamily="2" charset="2"/>
              <a:buNone/>
            </a:pPr>
            <a:r>
              <a:rPr lang="en-US" sz="2400" dirty="0">
                <a:latin typeface="Times New Roman" pitchFamily="18" charset="0"/>
              </a:rPr>
              <a:t>	The City Planner tells Commissioner A that she met with Commissioner B and C, and they are in support of the application, so if she supports it, it will be approved.</a:t>
            </a:r>
          </a:p>
          <a:p>
            <a:pPr>
              <a:lnSpc>
                <a:spcPct val="90000"/>
              </a:lnSpc>
              <a:buFont typeface="Wingdings" pitchFamily="2" charset="2"/>
              <a:buNone/>
            </a:pPr>
            <a:endParaRPr lang="en-US" sz="2400" i="1" dirty="0">
              <a:latin typeface="Times New Roman" pitchFamily="18" charset="0"/>
            </a:endParaRPr>
          </a:p>
          <a:p>
            <a:pPr algn="just">
              <a:lnSpc>
                <a:spcPct val="90000"/>
              </a:lnSpc>
              <a:buFont typeface="Wingdings" pitchFamily="2" charset="2"/>
              <a:buNone/>
            </a:pPr>
            <a:r>
              <a:rPr lang="en-US" sz="2400" i="1" dirty="0">
                <a:latin typeface="Times New Roman" pitchFamily="18" charset="0"/>
              </a:rPr>
              <a:t>	</a:t>
            </a:r>
            <a:endParaRPr lang="en-US" sz="2400" dirty="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5603">
                                            <p:txEl>
                                              <p:pRg st="4" end="4"/>
                                            </p:txEl>
                                          </p:spTgt>
                                        </p:tgtEl>
                                        <p:attrNameLst>
                                          <p:attrName>style.visibility</p:attrName>
                                        </p:attrNameLst>
                                      </p:cBhvr>
                                      <p:to>
                                        <p:strVal val="visible"/>
                                      </p:to>
                                    </p:set>
                                    <p:anim calcmode="lin" valueType="num">
                                      <p:cBhvr additive="base">
                                        <p:cTn id="13" dur="500" fill="hold"/>
                                        <p:tgtEl>
                                          <p:spTgt spid="2560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560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sz="3800"/>
              <a:t>Open Meetings</a:t>
            </a:r>
          </a:p>
        </p:txBody>
      </p:sp>
      <p:sp>
        <p:nvSpPr>
          <p:cNvPr id="26627" name="Rectangle 3"/>
          <p:cNvSpPr>
            <a:spLocks noGrp="1" noChangeArrowheads="1"/>
          </p:cNvSpPr>
          <p:nvPr>
            <p:ph idx="1"/>
          </p:nvPr>
        </p:nvSpPr>
        <p:spPr>
          <a:xfrm>
            <a:off x="609600" y="1600200"/>
            <a:ext cx="7772400" cy="4530725"/>
          </a:xfrm>
        </p:spPr>
        <p:txBody>
          <a:bodyPr/>
          <a:lstStyle/>
          <a:p>
            <a:pPr>
              <a:buFont typeface="Wingdings" pitchFamily="2" charset="2"/>
              <a:buNone/>
            </a:pPr>
            <a:r>
              <a:rPr lang="en-US" sz="2000" dirty="0"/>
              <a:t>	</a:t>
            </a:r>
            <a:r>
              <a:rPr lang="en-US" sz="2400" dirty="0">
                <a:latin typeface="Times New Roman" pitchFamily="18" charset="0"/>
              </a:rPr>
              <a:t>What is required for an open meeting?</a:t>
            </a:r>
          </a:p>
          <a:p>
            <a:pPr>
              <a:buFont typeface="Wingdings" pitchFamily="2" charset="2"/>
              <a:buNone/>
            </a:pPr>
            <a:r>
              <a:rPr lang="en-US" sz="2400" dirty="0">
                <a:latin typeface="Times New Roman" pitchFamily="18" charset="0"/>
              </a:rPr>
              <a:t>	</a:t>
            </a:r>
          </a:p>
          <a:p>
            <a:pPr marL="1371600" indent="-457200" algn="just">
              <a:buClr>
                <a:schemeClr val="tx1"/>
              </a:buClr>
              <a:buFont typeface="Arial" panose="020B0604020202020204" pitchFamily="34" charset="0"/>
              <a:buChar char="•"/>
            </a:pPr>
            <a:r>
              <a:rPr lang="en-US" sz="2400" dirty="0">
                <a:latin typeface="Times New Roman" pitchFamily="18" charset="0"/>
              </a:rPr>
              <a:t>Public Place</a:t>
            </a:r>
          </a:p>
          <a:p>
            <a:pPr marL="1371600" indent="-457200" algn="just">
              <a:buClr>
                <a:schemeClr val="tx1"/>
              </a:buClr>
              <a:buFont typeface="Arial" panose="020B0604020202020204" pitchFamily="34" charset="0"/>
              <a:buChar char="•"/>
            </a:pPr>
            <a:r>
              <a:rPr lang="en-US" sz="2400" dirty="0">
                <a:latin typeface="Times New Roman" pitchFamily="18" charset="0"/>
              </a:rPr>
              <a:t>Accessibility</a:t>
            </a:r>
          </a:p>
          <a:p>
            <a:pPr marL="1371600" indent="-457200" algn="just">
              <a:buClr>
                <a:schemeClr val="tx1"/>
              </a:buClr>
              <a:buFont typeface="Arial" panose="020B0604020202020204" pitchFamily="34" charset="0"/>
              <a:buChar char="•"/>
            </a:pPr>
            <a:r>
              <a:rPr lang="en-US" sz="2400" dirty="0">
                <a:latin typeface="Times New Roman" pitchFamily="18" charset="0"/>
              </a:rPr>
              <a:t>Distance</a:t>
            </a:r>
          </a:p>
          <a:p>
            <a:pPr marL="1371600" indent="-457200" algn="just">
              <a:buClr>
                <a:schemeClr val="tx1"/>
              </a:buClr>
              <a:buFont typeface="Arial" panose="020B0604020202020204" pitchFamily="34" charset="0"/>
              <a:buChar char="•"/>
            </a:pPr>
            <a:r>
              <a:rPr lang="en-US" sz="2400" dirty="0">
                <a:latin typeface="Times New Roman" pitchFamily="18" charset="0"/>
              </a:rPr>
              <a:t>Ability to hear discussions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algn="ctr"/>
            <a:r>
              <a:rPr lang="en-US" sz="3800" dirty="0"/>
              <a:t>Telephone &amp; Virtual Meeting Participation</a:t>
            </a:r>
          </a:p>
        </p:txBody>
      </p:sp>
      <p:sp>
        <p:nvSpPr>
          <p:cNvPr id="27651" name="Rectangle 3"/>
          <p:cNvSpPr>
            <a:spLocks noGrp="1" noChangeArrowheads="1"/>
          </p:cNvSpPr>
          <p:nvPr>
            <p:ph idx="1"/>
          </p:nvPr>
        </p:nvSpPr>
        <p:spPr>
          <a:xfrm>
            <a:off x="609600" y="1600200"/>
            <a:ext cx="7772400" cy="4530725"/>
          </a:xfrm>
        </p:spPr>
        <p:txBody>
          <a:bodyPr/>
          <a:lstStyle/>
          <a:p>
            <a:pPr algn="just">
              <a:buFont typeface="Wingdings" pitchFamily="2" charset="2"/>
              <a:buNone/>
            </a:pPr>
            <a:r>
              <a:rPr lang="en-US" sz="2000" dirty="0"/>
              <a:t>	</a:t>
            </a:r>
            <a:endParaRPr lang="en-US" sz="2200" dirty="0"/>
          </a:p>
        </p:txBody>
      </p:sp>
      <p:sp>
        <p:nvSpPr>
          <p:cNvPr id="3" name="TextBox 2">
            <a:extLst>
              <a:ext uri="{FF2B5EF4-FFF2-40B4-BE49-F238E27FC236}">
                <a16:creationId xmlns:a16="http://schemas.microsoft.com/office/drawing/2014/main" id="{45C36E8A-5790-1099-48D7-AA6ECAC68A3B}"/>
              </a:ext>
            </a:extLst>
          </p:cNvPr>
          <p:cNvSpPr txBox="1"/>
          <p:nvPr/>
        </p:nvSpPr>
        <p:spPr>
          <a:xfrm>
            <a:off x="762000" y="2209800"/>
            <a:ext cx="8077200" cy="1815882"/>
          </a:xfrm>
          <a:prstGeom prst="rect">
            <a:avLst/>
          </a:prstGeom>
          <a:noFill/>
        </p:spPr>
        <p:txBody>
          <a:bodyPr wrap="square">
            <a:spAutoFit/>
          </a:bodyPr>
          <a:lstStyle/>
          <a:p>
            <a:pPr marL="457200" indent="-457200"/>
            <a:r>
              <a:rPr lang="en-US" sz="2400" dirty="0">
                <a:latin typeface="+mj-lt"/>
              </a:rPr>
              <a:t>•	</a:t>
            </a:r>
            <a:r>
              <a:rPr lang="en-US" sz="2200" dirty="0">
                <a:latin typeface="+mj-lt"/>
              </a:rPr>
              <a:t>Physical quorum present (not a Sunshine requirement)</a:t>
            </a:r>
          </a:p>
          <a:p>
            <a:pPr marL="457200" indent="-457200"/>
            <a:r>
              <a:rPr lang="en-US" sz="2200" dirty="0">
                <a:latin typeface="+mj-lt"/>
              </a:rPr>
              <a:t>•	Statutory authorization or suspended during state of emergency (AGO 20-03)</a:t>
            </a:r>
          </a:p>
          <a:p>
            <a:pPr marL="457200" indent="-457200"/>
            <a:r>
              <a:rPr lang="en-US" sz="2200" dirty="0">
                <a:latin typeface="+mj-lt"/>
              </a:rPr>
              <a:t>•	Extraordinary circumstances? (AGO 03-41)</a:t>
            </a:r>
          </a:p>
          <a:p>
            <a:pPr marL="457200" indent="-457200"/>
            <a:r>
              <a:rPr lang="en-US" sz="2200" dirty="0">
                <a:latin typeface="+mj-lt"/>
              </a:rPr>
              <a:t>•	Maybe workshops? (AGO 01-66)</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sz="3800"/>
              <a:t>Notice</a:t>
            </a:r>
          </a:p>
        </p:txBody>
      </p:sp>
      <p:sp>
        <p:nvSpPr>
          <p:cNvPr id="28675" name="Rectangle 3"/>
          <p:cNvSpPr>
            <a:spLocks noGrp="1" noChangeArrowheads="1"/>
          </p:cNvSpPr>
          <p:nvPr>
            <p:ph type="body" idx="1"/>
          </p:nvPr>
        </p:nvSpPr>
        <p:spPr>
          <a:xfrm>
            <a:off x="609600" y="1600200"/>
            <a:ext cx="8229600" cy="4525963"/>
          </a:xfrm>
        </p:spPr>
        <p:txBody>
          <a:bodyPr/>
          <a:lstStyle/>
          <a:p>
            <a:pPr>
              <a:lnSpc>
                <a:spcPct val="80000"/>
              </a:lnSpc>
              <a:buFont typeface="Wingdings" pitchFamily="2" charset="2"/>
              <a:buNone/>
            </a:pPr>
            <a:r>
              <a:rPr lang="en-US" sz="2000" dirty="0"/>
              <a:t>	</a:t>
            </a:r>
            <a:r>
              <a:rPr lang="en-US" sz="2400" dirty="0">
                <a:latin typeface="Times New Roman" pitchFamily="18" charset="0"/>
              </a:rPr>
              <a:t>What kind of notice is required for the meeting? </a:t>
            </a:r>
          </a:p>
          <a:p>
            <a:pPr>
              <a:lnSpc>
                <a:spcPct val="80000"/>
              </a:lnSpc>
              <a:buFont typeface="Wingdings" pitchFamily="2" charset="2"/>
              <a:buNone/>
            </a:pPr>
            <a:endParaRPr lang="en-US" sz="2400" dirty="0">
              <a:latin typeface="Times New Roman" pitchFamily="18" charset="0"/>
            </a:endParaRPr>
          </a:p>
          <a:p>
            <a:pPr algn="just">
              <a:lnSpc>
                <a:spcPct val="80000"/>
              </a:lnSpc>
              <a:buFont typeface="Wingdings" pitchFamily="2" charset="2"/>
              <a:buNone/>
            </a:pPr>
            <a:r>
              <a:rPr lang="en-US" sz="2400" dirty="0">
                <a:latin typeface="Times New Roman" pitchFamily="18" charset="0"/>
              </a:rPr>
              <a:t>	The type of notice required varies depending on the circumstances, such as the gravity of the matter considered and the type of board involved.  </a:t>
            </a:r>
          </a:p>
          <a:p>
            <a:pPr>
              <a:lnSpc>
                <a:spcPct val="80000"/>
              </a:lnSpc>
              <a:buFont typeface="Wingdings" pitchFamily="2" charset="2"/>
              <a:buNone/>
            </a:pPr>
            <a:endParaRPr lang="en-US" sz="2400" dirty="0">
              <a:latin typeface="Times New Roman" pitchFamily="18" charset="0"/>
            </a:endParaRPr>
          </a:p>
          <a:p>
            <a:pPr algn="just">
              <a:lnSpc>
                <a:spcPct val="80000"/>
              </a:lnSpc>
              <a:buFont typeface="Wingdings" pitchFamily="2" charset="2"/>
              <a:buNone/>
            </a:pPr>
            <a:r>
              <a:rPr lang="en-US" sz="2400" dirty="0">
                <a:latin typeface="Times New Roman" pitchFamily="18" charset="0"/>
              </a:rPr>
              <a:t>	The only requirement under the Sunshine Law is that the notice is “reasonable.”  </a:t>
            </a:r>
          </a:p>
          <a:p>
            <a:pPr algn="just">
              <a:lnSpc>
                <a:spcPct val="80000"/>
              </a:lnSpc>
              <a:buFont typeface="Wingdings" pitchFamily="2" charset="2"/>
              <a:buNone/>
            </a:pPr>
            <a:endParaRPr lang="en-US" sz="2400" dirty="0">
              <a:latin typeface="Times New Roman" pitchFamily="18" charset="0"/>
            </a:endParaRPr>
          </a:p>
          <a:p>
            <a:pPr algn="just">
              <a:lnSpc>
                <a:spcPct val="80000"/>
              </a:lnSpc>
              <a:buNone/>
            </a:pPr>
            <a:r>
              <a:rPr lang="en-US" sz="2400" dirty="0">
                <a:latin typeface="Times New Roman" pitchFamily="18" charset="0"/>
              </a:rPr>
              <a:t>	Certain public bodies or agenda items may have additional notice requirements under the local code or Florida Statutes. </a:t>
            </a:r>
            <a:endParaRPr lang="en-US" sz="2400" dirty="0"/>
          </a:p>
          <a:p>
            <a:pPr algn="just">
              <a:lnSpc>
                <a:spcPct val="80000"/>
              </a:lnSpc>
              <a:buFont typeface="Wingdings" pitchFamily="2" charset="2"/>
              <a:buNone/>
            </a:pPr>
            <a:endParaRPr lang="en-US" sz="2400" dirty="0">
              <a:latin typeface="Times New Roman" pitchFamily="18" charset="0"/>
            </a:endParaRPr>
          </a:p>
          <a:p>
            <a:pPr>
              <a:lnSpc>
                <a:spcPct val="80000"/>
              </a:lnSpc>
              <a:buFont typeface="Wingdings" pitchFamily="2" charset="2"/>
              <a:buNone/>
            </a:pPr>
            <a:endParaRPr lang="en-US" sz="2400" dirty="0">
              <a:latin typeface="Times New Roman" pitchFamily="18" charset="0"/>
            </a:endParaRPr>
          </a:p>
          <a:p>
            <a:pPr>
              <a:lnSpc>
                <a:spcPct val="80000"/>
              </a:lnSpc>
              <a:buFont typeface="Wingdings" pitchFamily="2" charset="2"/>
              <a:buNone/>
            </a:pPr>
            <a:r>
              <a:rPr lang="en-US" sz="2400" dirty="0">
                <a:latin typeface="Times New Roman" pitchFamily="18" charset="0"/>
              </a:rPr>
              <a:t>	</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810000" y="990600"/>
            <a:ext cx="4876800" cy="2514600"/>
          </a:xfrm>
        </p:spPr>
        <p:txBody>
          <a:bodyPr/>
          <a:lstStyle/>
          <a:p>
            <a:pPr algn="ctr"/>
            <a:r>
              <a:rPr lang="en-US" sz="4000" dirty="0"/>
              <a:t>Government in the Sunshine</a:t>
            </a:r>
            <a:endParaRPr lang="en-US" sz="4000" b="1" dirty="0"/>
          </a:p>
        </p:txBody>
      </p:sp>
      <p:sp>
        <p:nvSpPr>
          <p:cNvPr id="3075" name="Rectangle 3"/>
          <p:cNvSpPr>
            <a:spLocks noGrp="1" noChangeArrowheads="1"/>
          </p:cNvSpPr>
          <p:nvPr>
            <p:ph type="subTitle" idx="1"/>
          </p:nvPr>
        </p:nvSpPr>
        <p:spPr>
          <a:xfrm>
            <a:off x="1371600" y="4727575"/>
            <a:ext cx="6858000" cy="835025"/>
          </a:xfrm>
        </p:spPr>
        <p:txBody>
          <a:bodyPr/>
          <a:lstStyle/>
          <a:p>
            <a:r>
              <a:rPr lang="en-US" sz="2400" dirty="0">
                <a:latin typeface="Times New Roman" pitchFamily="18" charset="0"/>
              </a:rPr>
              <a:t>Scott E. Rudacille, Esq.</a:t>
            </a:r>
          </a:p>
        </p:txBody>
      </p:sp>
      <p:pic>
        <p:nvPicPr>
          <p:cNvPr id="2" name="Picture 2" descr="MC900440405[1]">
            <a:extLst>
              <a:ext uri="{FF2B5EF4-FFF2-40B4-BE49-F238E27FC236}">
                <a16:creationId xmlns:a16="http://schemas.microsoft.com/office/drawing/2014/main" id="{00BA8713-757D-1DD1-21D0-8703F62B02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586169"/>
            <a:ext cx="2919032" cy="291903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sz="3800"/>
              <a:t>Minutes</a:t>
            </a:r>
          </a:p>
        </p:txBody>
      </p:sp>
      <p:sp>
        <p:nvSpPr>
          <p:cNvPr id="29699" name="Rectangle 3"/>
          <p:cNvSpPr>
            <a:spLocks noGrp="1" noChangeArrowheads="1"/>
          </p:cNvSpPr>
          <p:nvPr>
            <p:ph type="body" idx="1"/>
          </p:nvPr>
        </p:nvSpPr>
        <p:spPr>
          <a:xfrm>
            <a:off x="609600" y="1600200"/>
            <a:ext cx="8229600" cy="4525963"/>
          </a:xfrm>
        </p:spPr>
        <p:txBody>
          <a:bodyPr/>
          <a:lstStyle/>
          <a:p>
            <a:pPr>
              <a:buFont typeface="Wingdings" pitchFamily="2" charset="2"/>
              <a:buNone/>
            </a:pPr>
            <a:r>
              <a:rPr lang="en-US" sz="2000" dirty="0"/>
              <a:t>	</a:t>
            </a:r>
            <a:r>
              <a:rPr lang="en-US" sz="2400" dirty="0">
                <a:latin typeface="Times New Roman" pitchFamily="18" charset="0"/>
              </a:rPr>
              <a:t>What is required for the minutes?</a:t>
            </a:r>
          </a:p>
          <a:p>
            <a:pPr>
              <a:buFont typeface="Wingdings" pitchFamily="2" charset="2"/>
              <a:buNone/>
            </a:pPr>
            <a:endParaRPr lang="en-US" sz="2400" dirty="0">
              <a:latin typeface="Times New Roman" pitchFamily="18" charset="0"/>
            </a:endParaRPr>
          </a:p>
          <a:p>
            <a:pPr algn="just">
              <a:buFont typeface="Wingdings" pitchFamily="2" charset="2"/>
              <a:buNone/>
            </a:pPr>
            <a:r>
              <a:rPr lang="en-US" sz="2400" dirty="0">
                <a:latin typeface="Times New Roman" pitchFamily="18" charset="0"/>
              </a:rPr>
              <a:t> 	Written minutes of a meeting </a:t>
            </a:r>
            <a:r>
              <a:rPr lang="en-US" sz="2400" u="sng" dirty="0">
                <a:latin typeface="Times New Roman" pitchFamily="18" charset="0"/>
              </a:rPr>
              <a:t>must</a:t>
            </a:r>
            <a:r>
              <a:rPr lang="en-US" sz="2400" dirty="0">
                <a:latin typeface="Times New Roman" pitchFamily="18" charset="0"/>
              </a:rPr>
              <a:t> be made (this goes for committees and advisory boards too).  But, that does not mean a verbatim transcript.  </a:t>
            </a:r>
          </a:p>
          <a:p>
            <a:pPr>
              <a:buFont typeface="Wingdings" pitchFamily="2" charset="2"/>
              <a:buNone/>
            </a:pPr>
            <a:endParaRPr lang="en-US" sz="2400" dirty="0">
              <a:latin typeface="Times New Roman" pitchFamily="18" charset="0"/>
            </a:endParaRPr>
          </a:p>
          <a:p>
            <a:pPr algn="just">
              <a:buFont typeface="Wingdings" pitchFamily="2" charset="2"/>
              <a:buNone/>
            </a:pPr>
            <a:r>
              <a:rPr lang="en-US" sz="2400" dirty="0">
                <a:latin typeface="Times New Roman" pitchFamily="18" charset="0"/>
              </a:rPr>
              <a:t>	All that is required are brief notes or memoranda reflecting the events of the meeting.  </a:t>
            </a:r>
          </a:p>
          <a:p>
            <a:pPr>
              <a:buFont typeface="Wingdings" pitchFamily="2" charset="2"/>
              <a:buNone/>
            </a:pPr>
            <a:endParaRPr lang="en-US" sz="2400" dirty="0">
              <a:latin typeface="Times New Roman" pitchFamily="18" charset="0"/>
            </a:endParaRPr>
          </a:p>
          <a:p>
            <a:pPr algn="just">
              <a:buFont typeface="Wingdings" pitchFamily="2" charset="2"/>
              <a:buNone/>
            </a:pPr>
            <a:r>
              <a:rPr lang="en-US" sz="2400" dirty="0">
                <a:latin typeface="Times New Roman" pitchFamily="18" charset="0"/>
              </a:rPr>
              <a:t>	Any person desiring to have a verbatim record of the meeting is responsible for hiring a court reporter, tape recording the meeting, etc.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Public Comment</a:t>
            </a:r>
          </a:p>
        </p:txBody>
      </p:sp>
      <p:sp>
        <p:nvSpPr>
          <p:cNvPr id="3" name="Content Placeholder 2"/>
          <p:cNvSpPr>
            <a:spLocks noGrp="1"/>
          </p:cNvSpPr>
          <p:nvPr>
            <p:ph idx="1"/>
          </p:nvPr>
        </p:nvSpPr>
        <p:spPr/>
        <p:txBody>
          <a:bodyPr/>
          <a:lstStyle/>
          <a:p>
            <a:pPr algn="just"/>
            <a:r>
              <a:rPr lang="en-US" dirty="0">
                <a:latin typeface="+mj-lt"/>
              </a:rPr>
              <a:t>Section 286.0114, Fla. Stat. requires that the public be given an opportunity to address the Board prior to official action on any “proposition”.</a:t>
            </a:r>
          </a:p>
          <a:p>
            <a:pPr lvl="1"/>
            <a:r>
              <a:rPr lang="en-US" dirty="0">
                <a:latin typeface="+mj-lt"/>
              </a:rPr>
              <a:t>During the decision-making process</a:t>
            </a:r>
          </a:p>
          <a:p>
            <a:pPr lvl="1"/>
            <a:r>
              <a:rPr lang="en-US" dirty="0">
                <a:latin typeface="+mj-lt"/>
              </a:rPr>
              <a:t>Reasonable proximity to the official action</a:t>
            </a:r>
          </a:p>
          <a:p>
            <a:pPr lvl="1"/>
            <a:r>
              <a:rPr lang="en-US" dirty="0">
                <a:latin typeface="+mj-lt"/>
              </a:rPr>
              <a:t>Exceptions</a:t>
            </a:r>
          </a:p>
          <a:p>
            <a:pPr lvl="2"/>
            <a:r>
              <a:rPr lang="en-US" dirty="0">
                <a:latin typeface="+mj-lt"/>
              </a:rPr>
              <a:t>Proclamations</a:t>
            </a:r>
          </a:p>
          <a:p>
            <a:pPr lvl="2"/>
            <a:r>
              <a:rPr lang="en-US" dirty="0">
                <a:latin typeface="+mj-lt"/>
              </a:rPr>
              <a:t>Minutes</a:t>
            </a:r>
          </a:p>
          <a:p>
            <a:pPr lvl="2"/>
            <a:r>
              <a:rPr lang="en-US" dirty="0">
                <a:latin typeface="+mj-lt"/>
              </a:rPr>
              <a:t>Emergency items</a:t>
            </a:r>
          </a:p>
        </p:txBody>
      </p:sp>
    </p:spTree>
    <p:extLst>
      <p:ext uri="{BB962C8B-B14F-4D97-AF65-F5344CB8AC3E}">
        <p14:creationId xmlns:p14="http://schemas.microsoft.com/office/powerpoint/2010/main" val="10332958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body" idx="1"/>
          </p:nvPr>
        </p:nvSpPr>
        <p:spPr>
          <a:xfrm>
            <a:off x="609600" y="1600200"/>
            <a:ext cx="8077200" cy="4530725"/>
          </a:xfrm>
        </p:spPr>
        <p:txBody>
          <a:bodyPr/>
          <a:lstStyle/>
          <a:p>
            <a:pPr marL="609600" indent="-609600"/>
            <a:endParaRPr lang="en-US" sz="2400" dirty="0">
              <a:latin typeface="Times New Roman" pitchFamily="18" charset="0"/>
            </a:endParaRPr>
          </a:p>
          <a:p>
            <a:pPr>
              <a:buClr>
                <a:schemeClr val="tx1"/>
              </a:buClr>
              <a:buFont typeface="Arial" panose="020B0604020202020204" pitchFamily="34" charset="0"/>
              <a:buChar char="•"/>
            </a:pPr>
            <a:r>
              <a:rPr lang="en-US" sz="2400" dirty="0">
                <a:latin typeface="Times New Roman" pitchFamily="18" charset="0"/>
              </a:rPr>
              <a:t>Collective Bargaining (Section 447.605, Florida Statutes)</a:t>
            </a:r>
          </a:p>
          <a:p>
            <a:pPr>
              <a:buClr>
                <a:schemeClr val="tx1"/>
              </a:buClr>
              <a:buFont typeface="Arial" panose="020B0604020202020204" pitchFamily="34" charset="0"/>
              <a:buChar char="•"/>
            </a:pPr>
            <a:r>
              <a:rPr lang="en-US" sz="2400" dirty="0">
                <a:latin typeface="Times New Roman" pitchFamily="18" charset="0"/>
              </a:rPr>
              <a:t>Competitive Solicitation (Section 286.0113, Florida Statutes)</a:t>
            </a:r>
          </a:p>
          <a:p>
            <a:pPr>
              <a:buClr>
                <a:schemeClr val="tx1"/>
              </a:buClr>
              <a:buFont typeface="Arial" panose="020B0604020202020204" pitchFamily="34" charset="0"/>
              <a:buChar char="•"/>
            </a:pPr>
            <a:r>
              <a:rPr lang="en-US" sz="2400" dirty="0">
                <a:latin typeface="Times New Roman" pitchFamily="18" charset="0"/>
              </a:rPr>
              <a:t>Pending Litigation (Section 286.011(8), Florida Statutes)</a:t>
            </a:r>
          </a:p>
        </p:txBody>
      </p:sp>
      <p:sp>
        <p:nvSpPr>
          <p:cNvPr id="68611" name="Rectangle 3"/>
          <p:cNvSpPr>
            <a:spLocks noGrp="1" noChangeArrowheads="1"/>
          </p:cNvSpPr>
          <p:nvPr>
            <p:ph type="title"/>
          </p:nvPr>
        </p:nvSpPr>
        <p:spPr/>
        <p:txBody>
          <a:bodyPr/>
          <a:lstStyle/>
          <a:p>
            <a:r>
              <a:rPr lang="en-US" sz="3800" dirty="0"/>
              <a:t>Exceptions to the Sunshine Law: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68610">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8610">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861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050B30-D844-8DB3-94B1-32FF2DADD554}"/>
            </a:ext>
          </a:extLst>
        </p:cNvPr>
        <p:cNvGrpSpPr/>
        <p:nvPr/>
      </p:nvGrpSpPr>
      <p:grpSpPr>
        <a:xfrm>
          <a:off x="0" y="0"/>
          <a:ext cx="0" cy="0"/>
          <a:chOff x="0" y="0"/>
          <a:chExt cx="0" cy="0"/>
        </a:xfrm>
      </p:grpSpPr>
      <p:sp>
        <p:nvSpPr>
          <p:cNvPr id="68610" name="Rectangle 2">
            <a:extLst>
              <a:ext uri="{FF2B5EF4-FFF2-40B4-BE49-F238E27FC236}">
                <a16:creationId xmlns:a16="http://schemas.microsoft.com/office/drawing/2014/main" id="{A6254746-390C-B05B-5488-4E5CF53C4E76}"/>
              </a:ext>
            </a:extLst>
          </p:cNvPr>
          <p:cNvSpPr>
            <a:spLocks noGrp="1" noChangeArrowheads="1"/>
          </p:cNvSpPr>
          <p:nvPr>
            <p:ph type="body" idx="1"/>
          </p:nvPr>
        </p:nvSpPr>
        <p:spPr>
          <a:xfrm>
            <a:off x="609600" y="1600200"/>
            <a:ext cx="7772400" cy="4530725"/>
          </a:xfrm>
        </p:spPr>
        <p:txBody>
          <a:bodyPr/>
          <a:lstStyle/>
          <a:p>
            <a:pPr>
              <a:buClr>
                <a:schemeClr val="tx1"/>
              </a:buClr>
              <a:buFont typeface="Arial" panose="020B0604020202020204" pitchFamily="34" charset="0"/>
              <a:buChar char="•"/>
            </a:pPr>
            <a:r>
              <a:rPr lang="en-US" sz="2400" dirty="0">
                <a:latin typeface="Times New Roman" pitchFamily="18" charset="0"/>
              </a:rPr>
              <a:t>Pending litigation</a:t>
            </a:r>
          </a:p>
          <a:p>
            <a:pPr>
              <a:buClr>
                <a:schemeClr val="tx1"/>
              </a:buClr>
              <a:buFont typeface="Arial" panose="020B0604020202020204" pitchFamily="34" charset="0"/>
              <a:buChar char="•"/>
            </a:pPr>
            <a:r>
              <a:rPr lang="en-US" sz="2400" dirty="0">
                <a:latin typeface="Times New Roman" pitchFamily="18" charset="0"/>
              </a:rPr>
              <a:t>Strict procedural requirements</a:t>
            </a:r>
          </a:p>
          <a:p>
            <a:pPr>
              <a:buClr>
                <a:schemeClr val="tx1"/>
              </a:buClr>
              <a:buFont typeface="Arial" panose="020B0604020202020204" pitchFamily="34" charset="0"/>
              <a:buChar char="•"/>
            </a:pPr>
            <a:r>
              <a:rPr lang="en-US" sz="2400" dirty="0">
                <a:latin typeface="Times New Roman" pitchFamily="18" charset="0"/>
              </a:rPr>
              <a:t>Limited subject matter</a:t>
            </a:r>
          </a:p>
          <a:p>
            <a:pPr>
              <a:buClr>
                <a:schemeClr val="tx1"/>
              </a:buClr>
              <a:buFont typeface="Arial" panose="020B0604020202020204" pitchFamily="34" charset="0"/>
              <a:buChar char="•"/>
            </a:pPr>
            <a:r>
              <a:rPr lang="en-US" sz="2400" dirty="0">
                <a:latin typeface="Times New Roman" pitchFamily="18" charset="0"/>
              </a:rPr>
              <a:t>Only Board, Chief Administrator and Attorney</a:t>
            </a:r>
          </a:p>
          <a:p>
            <a:pPr>
              <a:buClr>
                <a:schemeClr val="tx1"/>
              </a:buClr>
              <a:buFont typeface="Arial" panose="020B0604020202020204" pitchFamily="34" charset="0"/>
              <a:buChar char="•"/>
            </a:pPr>
            <a:r>
              <a:rPr lang="en-US" sz="2400" dirty="0">
                <a:latin typeface="Times New Roman" pitchFamily="18" charset="0"/>
              </a:rPr>
              <a:t>Court reporter </a:t>
            </a:r>
            <a:r>
              <a:rPr lang="en-US" sz="2400" dirty="0">
                <a:latin typeface="Times New Roman" pitchFamily="18" charset="0"/>
                <a:cs typeface="Times New Roman" pitchFamily="18" charset="0"/>
              </a:rPr>
              <a:t>→ </a:t>
            </a:r>
            <a:r>
              <a:rPr lang="en-US" sz="2400" dirty="0">
                <a:latin typeface="Times New Roman" pitchFamily="18" charset="0"/>
              </a:rPr>
              <a:t>transcript becomes public</a:t>
            </a:r>
          </a:p>
        </p:txBody>
      </p:sp>
      <p:sp>
        <p:nvSpPr>
          <p:cNvPr id="68611" name="Rectangle 3">
            <a:extLst>
              <a:ext uri="{FF2B5EF4-FFF2-40B4-BE49-F238E27FC236}">
                <a16:creationId xmlns:a16="http://schemas.microsoft.com/office/drawing/2014/main" id="{76D335A9-D1A6-8BCA-7E0A-329E77F42D44}"/>
              </a:ext>
            </a:extLst>
          </p:cNvPr>
          <p:cNvSpPr>
            <a:spLocks noGrp="1" noChangeArrowheads="1"/>
          </p:cNvSpPr>
          <p:nvPr>
            <p:ph type="title"/>
          </p:nvPr>
        </p:nvSpPr>
        <p:spPr/>
        <p:txBody>
          <a:bodyPr/>
          <a:lstStyle/>
          <a:p>
            <a:r>
              <a:rPr lang="en-US" sz="3800"/>
              <a:t>Exception to the Sunshine Law: Attorney-Client Session</a:t>
            </a:r>
          </a:p>
        </p:txBody>
      </p:sp>
    </p:spTree>
    <p:extLst>
      <p:ext uri="{BB962C8B-B14F-4D97-AF65-F5344CB8AC3E}">
        <p14:creationId xmlns:p14="http://schemas.microsoft.com/office/powerpoint/2010/main" val="42609065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686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8610">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8610">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8610">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86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ctrTitle"/>
          </p:nvPr>
        </p:nvSpPr>
        <p:spPr>
          <a:xfrm>
            <a:off x="1371600" y="3733800"/>
            <a:ext cx="6629400" cy="2209800"/>
          </a:xfrm>
        </p:spPr>
        <p:txBody>
          <a:bodyPr/>
          <a:lstStyle/>
          <a:p>
            <a:pPr algn="ctr"/>
            <a:r>
              <a:rPr lang="en-US" sz="4000" dirty="0"/>
              <a:t>Consequences of Sunshine Violations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body" idx="1"/>
          </p:nvPr>
        </p:nvSpPr>
        <p:spPr>
          <a:xfrm>
            <a:off x="609600" y="1600200"/>
            <a:ext cx="7772400" cy="4530725"/>
          </a:xfrm>
        </p:spPr>
        <p:txBody>
          <a:bodyPr/>
          <a:lstStyle/>
          <a:p>
            <a:pPr>
              <a:buFont typeface="Wingdings" pitchFamily="2" charset="2"/>
              <a:buNone/>
            </a:pPr>
            <a:r>
              <a:rPr lang="en-US" sz="2400" dirty="0">
                <a:latin typeface="Times New Roman" pitchFamily="18" charset="0"/>
              </a:rPr>
              <a:t>Consequences of Sunshine Violations</a:t>
            </a:r>
          </a:p>
          <a:p>
            <a:pPr>
              <a:buFont typeface="Wingdings" pitchFamily="2" charset="2"/>
              <a:buNone/>
            </a:pPr>
            <a:endParaRPr lang="en-US" sz="2400" dirty="0">
              <a:latin typeface="Times New Roman" pitchFamily="18" charset="0"/>
            </a:endParaRPr>
          </a:p>
          <a:p>
            <a:pPr>
              <a:buFont typeface="Wingdings" pitchFamily="2" charset="2"/>
              <a:buNone/>
            </a:pPr>
            <a:r>
              <a:rPr lang="en-US" sz="2400" dirty="0">
                <a:latin typeface="Times New Roman" pitchFamily="18" charset="0"/>
              </a:rPr>
              <a:t>Criminal penalties</a:t>
            </a:r>
          </a:p>
          <a:p>
            <a:pPr>
              <a:buFont typeface="Wingdings" pitchFamily="2" charset="2"/>
              <a:buNone/>
            </a:pPr>
            <a:endParaRPr lang="en-US" sz="2400" dirty="0">
              <a:latin typeface="Times New Roman" pitchFamily="18" charset="0"/>
            </a:endParaRPr>
          </a:p>
          <a:p>
            <a:pPr algn="just">
              <a:buFont typeface="Wingdings" pitchFamily="2" charset="2"/>
              <a:buNone/>
            </a:pPr>
            <a:r>
              <a:rPr lang="en-US" sz="2400" dirty="0">
                <a:latin typeface="Times New Roman" pitchFamily="18" charset="0"/>
              </a:rPr>
              <a:t>	A knowing violation of the Sunshine Laws is a second degree misdemeanor, punishable by up to 60 days in jail and/or a $500 fine.</a:t>
            </a:r>
            <a:r>
              <a:rPr lang="en-US" sz="2000" dirty="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3379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794">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nodeType="clickEffect">
                                  <p:stCondLst>
                                    <p:cond delay="0"/>
                                  </p:stCondLst>
                                  <p:childTnLst>
                                    <p:set>
                                      <p:cBhvr>
                                        <p:cTn id="12" dur="1" fill="hold">
                                          <p:stCondLst>
                                            <p:cond delay="0"/>
                                          </p:stCondLst>
                                        </p:cTn>
                                        <p:tgtEl>
                                          <p:spTgt spid="33794">
                                            <p:txEl>
                                              <p:pRg st="4" end="4"/>
                                            </p:txEl>
                                          </p:spTgt>
                                        </p:tgtEl>
                                        <p:attrNameLst>
                                          <p:attrName>style.visibility</p:attrName>
                                        </p:attrNameLst>
                                      </p:cBhvr>
                                      <p:to>
                                        <p:strVal val="visible"/>
                                      </p:to>
                                    </p:set>
                                    <p:animEffect transition="in" filter="blinds(horizontal)">
                                      <p:cBhvr>
                                        <p:cTn id="13" dur="500"/>
                                        <p:tgtEl>
                                          <p:spTgt spid="3379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body" idx="1"/>
          </p:nvPr>
        </p:nvSpPr>
        <p:spPr>
          <a:xfrm>
            <a:off x="609600" y="1600200"/>
            <a:ext cx="7772400" cy="4530725"/>
          </a:xfrm>
        </p:spPr>
        <p:txBody>
          <a:bodyPr/>
          <a:lstStyle/>
          <a:p>
            <a:pPr marL="609600" indent="-609600">
              <a:buFont typeface="Wingdings" pitchFamily="2" charset="2"/>
              <a:buNone/>
            </a:pPr>
            <a:r>
              <a:rPr lang="en-US" sz="2400" dirty="0">
                <a:latin typeface="Times New Roman" pitchFamily="18" charset="0"/>
              </a:rPr>
              <a:t>Consequences of Sunshine Violations</a:t>
            </a:r>
          </a:p>
          <a:p>
            <a:pPr marL="609600" indent="-609600">
              <a:buFont typeface="Wingdings" pitchFamily="2" charset="2"/>
              <a:buNone/>
            </a:pPr>
            <a:endParaRPr lang="en-US" sz="2400" dirty="0">
              <a:latin typeface="Times New Roman" pitchFamily="18" charset="0"/>
            </a:endParaRPr>
          </a:p>
          <a:p>
            <a:pPr marL="609600" indent="-609600">
              <a:buFont typeface="Wingdings" pitchFamily="2" charset="2"/>
              <a:buNone/>
            </a:pPr>
            <a:r>
              <a:rPr lang="en-US" sz="2400" dirty="0">
                <a:latin typeface="Times New Roman" pitchFamily="18" charset="0"/>
              </a:rPr>
              <a:t>Removal from committee or advisory board</a:t>
            </a:r>
          </a:p>
          <a:p>
            <a:pPr marL="609600" indent="-609600"/>
            <a:endParaRPr lang="en-US" sz="2400" dirty="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3481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81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body" idx="1"/>
          </p:nvPr>
        </p:nvSpPr>
        <p:spPr>
          <a:xfrm>
            <a:off x="609600" y="1600200"/>
            <a:ext cx="7772400" cy="4530725"/>
          </a:xfrm>
        </p:spPr>
        <p:txBody>
          <a:bodyPr/>
          <a:lstStyle/>
          <a:p>
            <a:pPr marL="609600" indent="-609600">
              <a:buFont typeface="Wingdings" pitchFamily="2" charset="2"/>
              <a:buNone/>
            </a:pPr>
            <a:r>
              <a:rPr lang="en-US" sz="2400" dirty="0">
                <a:latin typeface="Times New Roman" pitchFamily="18" charset="0"/>
              </a:rPr>
              <a:t>Consequences of Sunshine Violations</a:t>
            </a:r>
          </a:p>
          <a:p>
            <a:pPr marL="609600" indent="-609600">
              <a:buFont typeface="Wingdings" pitchFamily="2" charset="2"/>
              <a:buNone/>
            </a:pPr>
            <a:endParaRPr lang="en-US" sz="2400" dirty="0">
              <a:latin typeface="Times New Roman" pitchFamily="18" charset="0"/>
            </a:endParaRPr>
          </a:p>
          <a:p>
            <a:pPr marL="609600" indent="-609600">
              <a:buFont typeface="Wingdings" pitchFamily="2" charset="2"/>
              <a:buNone/>
            </a:pPr>
            <a:r>
              <a:rPr lang="en-US" sz="2400" dirty="0">
                <a:latin typeface="Times New Roman" pitchFamily="18" charset="0"/>
              </a:rPr>
              <a:t>Attorneys’ fees</a:t>
            </a:r>
          </a:p>
          <a:p>
            <a:pPr marL="609600" indent="-609600"/>
            <a:endParaRPr lang="en-US" sz="2400" dirty="0">
              <a:latin typeface="Times New Roman" pitchFamily="18" charset="0"/>
            </a:endParaRPr>
          </a:p>
          <a:p>
            <a:pPr marL="609600" indent="-609600" algn="just">
              <a:buFont typeface="Wingdings" pitchFamily="2" charset="2"/>
              <a:buNone/>
            </a:pPr>
            <a:r>
              <a:rPr lang="en-US" sz="2400" dirty="0">
                <a:latin typeface="Times New Roman" pitchFamily="18" charset="0"/>
              </a:rPr>
              <a:t>	Reasonable attorneys’ fees will be assessed against a board which has been found to have violated the Sunshine Laws.  Such fees may also be assessed against the individual board members, unless they were acting under the advice of the board’s legal counsel.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842">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nodeType="clickEffect">
                                  <p:stCondLst>
                                    <p:cond delay="0"/>
                                  </p:stCondLst>
                                  <p:childTnLst>
                                    <p:set>
                                      <p:cBhvr>
                                        <p:cTn id="12" dur="1" fill="hold">
                                          <p:stCondLst>
                                            <p:cond delay="0"/>
                                          </p:stCondLst>
                                        </p:cTn>
                                        <p:tgtEl>
                                          <p:spTgt spid="35842">
                                            <p:txEl>
                                              <p:pRg st="4" end="4"/>
                                            </p:txEl>
                                          </p:spTgt>
                                        </p:tgtEl>
                                        <p:attrNameLst>
                                          <p:attrName>style.visibility</p:attrName>
                                        </p:attrNameLst>
                                      </p:cBhvr>
                                      <p:to>
                                        <p:strVal val="visible"/>
                                      </p:to>
                                    </p:set>
                                    <p:animEffect transition="in" filter="blinds(horizontal)">
                                      <p:cBhvr>
                                        <p:cTn id="13" dur="500"/>
                                        <p:tgtEl>
                                          <p:spTgt spid="3584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body" idx="1"/>
          </p:nvPr>
        </p:nvSpPr>
        <p:spPr>
          <a:xfrm>
            <a:off x="609600" y="1600200"/>
            <a:ext cx="7772400" cy="4530725"/>
          </a:xfrm>
        </p:spPr>
        <p:txBody>
          <a:bodyPr/>
          <a:lstStyle/>
          <a:p>
            <a:pPr marL="609600" indent="-609600">
              <a:buFont typeface="Wingdings" pitchFamily="2" charset="2"/>
              <a:buNone/>
            </a:pPr>
            <a:r>
              <a:rPr lang="en-US" sz="2400" dirty="0">
                <a:latin typeface="Times New Roman" pitchFamily="18" charset="0"/>
              </a:rPr>
              <a:t>Consequences of Sunshine Violations</a:t>
            </a:r>
          </a:p>
          <a:p>
            <a:pPr marL="609600" indent="-609600">
              <a:buFont typeface="Wingdings" pitchFamily="2" charset="2"/>
              <a:buNone/>
            </a:pPr>
            <a:endParaRPr lang="en-US" sz="2400" dirty="0">
              <a:latin typeface="Times New Roman" pitchFamily="18" charset="0"/>
            </a:endParaRPr>
          </a:p>
          <a:p>
            <a:pPr marL="609600" indent="-609600">
              <a:buFont typeface="Wingdings" pitchFamily="2" charset="2"/>
              <a:buNone/>
            </a:pPr>
            <a:r>
              <a:rPr lang="en-US" sz="2400" dirty="0">
                <a:latin typeface="Times New Roman" pitchFamily="18" charset="0"/>
              </a:rPr>
              <a:t>Validity of action taken</a:t>
            </a:r>
          </a:p>
          <a:p>
            <a:pPr marL="609600" indent="-609600">
              <a:buFont typeface="Wingdings" pitchFamily="2" charset="2"/>
              <a:buNone/>
            </a:pPr>
            <a:r>
              <a:rPr lang="en-US" sz="2400" dirty="0">
                <a:latin typeface="Times New Roman" pitchFamily="18" charset="0"/>
              </a:rPr>
              <a:t> </a:t>
            </a:r>
          </a:p>
          <a:p>
            <a:pPr marL="609600" indent="-609600" algn="just">
              <a:buFont typeface="Wingdings" pitchFamily="2" charset="2"/>
              <a:buNone/>
            </a:pPr>
            <a:r>
              <a:rPr lang="en-US" sz="2400" dirty="0">
                <a:latin typeface="Times New Roman" pitchFamily="18" charset="0"/>
              </a:rPr>
              <a:t>	Any action taken in violation of the Sunshine Laws is generally void ab initio.  Thus, any board action taken during meetings which violate the Sunshine Law may be of no effect and may have to be re-examined, re-discussed, and re-approved at an open meeting.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3686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6866">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nodeType="clickEffect">
                                  <p:stCondLst>
                                    <p:cond delay="0"/>
                                  </p:stCondLst>
                                  <p:childTnLst>
                                    <p:set>
                                      <p:cBhvr>
                                        <p:cTn id="12" dur="1" fill="hold">
                                          <p:stCondLst>
                                            <p:cond delay="0"/>
                                          </p:stCondLst>
                                        </p:cTn>
                                        <p:tgtEl>
                                          <p:spTgt spid="36866">
                                            <p:txEl>
                                              <p:pRg st="4" end="4"/>
                                            </p:txEl>
                                          </p:spTgt>
                                        </p:tgtEl>
                                        <p:attrNameLst>
                                          <p:attrName>style.visibility</p:attrName>
                                        </p:attrNameLst>
                                      </p:cBhvr>
                                      <p:to>
                                        <p:strVal val="visible"/>
                                      </p:to>
                                    </p:set>
                                    <p:animEffect transition="in" filter="blinds(horizontal)">
                                      <p:cBhvr>
                                        <p:cTn id="13" dur="500"/>
                                        <p:tgtEl>
                                          <p:spTgt spid="3686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body" idx="1"/>
          </p:nvPr>
        </p:nvSpPr>
        <p:spPr>
          <a:xfrm>
            <a:off x="609600" y="1600200"/>
            <a:ext cx="7772400" cy="4530725"/>
          </a:xfrm>
        </p:spPr>
        <p:txBody>
          <a:bodyPr/>
          <a:lstStyle/>
          <a:p>
            <a:pPr marL="609600" indent="-609600" algn="just">
              <a:buFont typeface="Wingdings" pitchFamily="2" charset="2"/>
              <a:buNone/>
            </a:pPr>
            <a:r>
              <a:rPr lang="en-US" sz="2400" dirty="0">
                <a:latin typeface="Times New Roman" pitchFamily="18" charset="0"/>
              </a:rPr>
              <a:t>	In some instances, Sunshine Law violations can be “cured” by subsequent examination of the issue by the governing body in a public meeting.</a:t>
            </a:r>
          </a:p>
        </p:txBody>
      </p:sp>
      <p:sp>
        <p:nvSpPr>
          <p:cNvPr id="70659" name="Rectangle 3"/>
          <p:cNvSpPr>
            <a:spLocks noGrp="1" noChangeArrowheads="1"/>
          </p:cNvSpPr>
          <p:nvPr>
            <p:ph type="title"/>
          </p:nvPr>
        </p:nvSpPr>
        <p:spPr/>
        <p:txBody>
          <a:bodyPr/>
          <a:lstStyle/>
          <a:p>
            <a:r>
              <a:rPr lang="en-US" sz="3800"/>
              <a:t>Cure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7065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sz="3800"/>
              <a:t>Government in the Sunshine</a:t>
            </a:r>
          </a:p>
        </p:txBody>
      </p:sp>
      <p:sp>
        <p:nvSpPr>
          <p:cNvPr id="5123" name="Rectangle 3"/>
          <p:cNvSpPr>
            <a:spLocks noGrp="1" noChangeArrowheads="1"/>
          </p:cNvSpPr>
          <p:nvPr>
            <p:ph idx="1"/>
          </p:nvPr>
        </p:nvSpPr>
        <p:spPr>
          <a:xfrm>
            <a:off x="609600" y="1600200"/>
            <a:ext cx="7772400" cy="4530725"/>
          </a:xfrm>
        </p:spPr>
        <p:txBody>
          <a:bodyPr/>
          <a:lstStyle/>
          <a:p>
            <a:pPr algn="just">
              <a:buFont typeface="Wingdings" pitchFamily="2" charset="2"/>
              <a:buNone/>
            </a:pPr>
            <a:r>
              <a:rPr lang="en-US" sz="2000" dirty="0"/>
              <a:t>	</a:t>
            </a:r>
            <a:r>
              <a:rPr lang="en-US" sz="2400" dirty="0">
                <a:latin typeface="Times New Roman" pitchFamily="18" charset="0"/>
              </a:rPr>
              <a:t>Generally, the Government in the Sunshine Law (Section 286.011, Fla. Stat.) requires (1) that meetings of public boards be open to the public, (2) that the public is given reasonable notice of these meetings, and (3) that minutes are taken.  </a:t>
            </a:r>
          </a:p>
          <a:p>
            <a:pPr>
              <a:buFont typeface="Wingdings" pitchFamily="2" charset="2"/>
              <a:buNone/>
            </a:pPr>
            <a:endParaRPr lang="en-US" sz="2400" dirty="0">
              <a:latin typeface="Times New Roman" pitchFamily="18" charset="0"/>
            </a:endParaRPr>
          </a:p>
          <a:p>
            <a:pPr algn="just">
              <a:buFont typeface="Wingdings" pitchFamily="2" charset="2"/>
              <a:buNone/>
            </a:pPr>
            <a:r>
              <a:rPr lang="en-US" sz="2400" dirty="0">
                <a:latin typeface="Times New Roman" pitchFamily="18" charset="0"/>
              </a:rPr>
              <a:t>	These requirements generally apply regardless of whether the board members are elected or appointed by the governing board.</a:t>
            </a:r>
            <a:r>
              <a:rPr lang="en-US" sz="2000" dirty="0"/>
              <a:t>  </a:t>
            </a:r>
          </a:p>
          <a:p>
            <a:pPr>
              <a:buFont typeface="Wingdings" pitchFamily="2" charset="2"/>
              <a:buNone/>
            </a:pPr>
            <a:endParaRPr lang="en-US" sz="2000" dirty="0"/>
          </a:p>
          <a:p>
            <a:pPr>
              <a:buFont typeface="Wingdings" pitchFamily="2" charset="2"/>
              <a:buNone/>
            </a:pPr>
            <a:endParaRPr lang="en-US" sz="2000" dirty="0"/>
          </a:p>
          <a:p>
            <a:pPr>
              <a:buFont typeface="Wingdings" pitchFamily="2" charset="2"/>
              <a:buNone/>
            </a:pPr>
            <a:endParaRPr lang="en-US" sz="2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endParaRPr lang="en-US"/>
          </a:p>
        </p:txBody>
      </p:sp>
      <p:sp>
        <p:nvSpPr>
          <p:cNvPr id="60419" name="Rectangle 3"/>
          <p:cNvSpPr>
            <a:spLocks noGrp="1" noChangeArrowheads="1"/>
          </p:cNvSpPr>
          <p:nvPr>
            <p:ph type="body" idx="1"/>
          </p:nvPr>
        </p:nvSpPr>
        <p:spPr>
          <a:xfrm>
            <a:off x="609600" y="1600200"/>
            <a:ext cx="7772400" cy="4530725"/>
          </a:xfrm>
        </p:spPr>
        <p:txBody>
          <a:bodyPr/>
          <a:lstStyle/>
          <a:p>
            <a:pPr algn="ctr">
              <a:buFont typeface="Wingdings" pitchFamily="2" charset="2"/>
              <a:buNone/>
            </a:pPr>
            <a:endParaRPr lang="en-US"/>
          </a:p>
          <a:p>
            <a:pPr algn="ctr">
              <a:buFont typeface="Wingdings" pitchFamily="2" charset="2"/>
              <a:buNone/>
            </a:pPr>
            <a:endParaRPr lang="en-US"/>
          </a:p>
          <a:p>
            <a:pPr algn="ctr">
              <a:buFont typeface="Wingdings" pitchFamily="2" charset="2"/>
              <a:buNone/>
            </a:pPr>
            <a:endParaRPr lang="en-US"/>
          </a:p>
          <a:p>
            <a:pPr algn="ctr">
              <a:buFont typeface="Wingdings" pitchFamily="2" charset="2"/>
              <a:buNone/>
            </a:pPr>
            <a:r>
              <a:rPr lang="en-US" sz="3400">
                <a:latin typeface="Times New Roman" pitchFamily="18" charset="0"/>
              </a:rPr>
              <a:t>Questions?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sz="3800"/>
              <a:t>Government in the Sunshine</a:t>
            </a:r>
          </a:p>
        </p:txBody>
      </p:sp>
      <p:sp>
        <p:nvSpPr>
          <p:cNvPr id="8195" name="Rectangle 3"/>
          <p:cNvSpPr>
            <a:spLocks noGrp="1" noChangeArrowheads="1"/>
          </p:cNvSpPr>
          <p:nvPr>
            <p:ph type="body" idx="1"/>
          </p:nvPr>
        </p:nvSpPr>
        <p:spPr>
          <a:xfrm>
            <a:off x="609600" y="1600200"/>
            <a:ext cx="7772400" cy="4530725"/>
          </a:xfrm>
        </p:spPr>
        <p:txBody>
          <a:bodyPr/>
          <a:lstStyle/>
          <a:p>
            <a:pPr algn="just">
              <a:lnSpc>
                <a:spcPct val="90000"/>
              </a:lnSpc>
              <a:buFont typeface="Wingdings" pitchFamily="2" charset="2"/>
              <a:buNone/>
            </a:pPr>
            <a:r>
              <a:rPr lang="en-US" sz="2000" dirty="0"/>
              <a:t>	</a:t>
            </a:r>
            <a:r>
              <a:rPr lang="en-US" sz="2400" dirty="0">
                <a:latin typeface="Times New Roman" pitchFamily="18" charset="0"/>
              </a:rPr>
              <a:t>When do communications between board members become Sunshine meetings? </a:t>
            </a:r>
          </a:p>
          <a:p>
            <a:pPr>
              <a:lnSpc>
                <a:spcPct val="90000"/>
              </a:lnSpc>
              <a:buFont typeface="Wingdings" pitchFamily="2" charset="2"/>
              <a:buNone/>
            </a:pPr>
            <a:endParaRPr lang="en-US" sz="2400" dirty="0">
              <a:latin typeface="Times New Roman" pitchFamily="18" charset="0"/>
            </a:endParaRPr>
          </a:p>
          <a:p>
            <a:pPr algn="just">
              <a:lnSpc>
                <a:spcPct val="90000"/>
              </a:lnSpc>
              <a:buFont typeface="Wingdings" pitchFamily="2" charset="2"/>
              <a:buNone/>
            </a:pPr>
            <a:r>
              <a:rPr lang="en-US" sz="2400" dirty="0">
                <a:latin typeface="Times New Roman" pitchFamily="18" charset="0"/>
              </a:rPr>
              <a:t>	The answer is that the Sunshine Law applies to “</a:t>
            </a:r>
            <a:r>
              <a:rPr lang="en-US" sz="2400" u="sng" dirty="0">
                <a:latin typeface="Times New Roman" pitchFamily="18" charset="0"/>
              </a:rPr>
              <a:t>any gathering, whether formal or informal, involving two or more members of the same board, where a matter which will foreseeably come before the board for action is being discussed”.</a:t>
            </a:r>
            <a:r>
              <a:rPr lang="en-US" sz="2400" dirty="0">
                <a:latin typeface="Times New Roman" pitchFamily="18" charset="0"/>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idx="1"/>
          </p:nvPr>
        </p:nvSpPr>
        <p:spPr>
          <a:xfrm>
            <a:off x="609600" y="1600200"/>
            <a:ext cx="8001000" cy="4648199"/>
          </a:xfrm>
        </p:spPr>
        <p:txBody>
          <a:bodyPr/>
          <a:lstStyle/>
          <a:p>
            <a:pPr>
              <a:buFont typeface="Wingdings" pitchFamily="2" charset="2"/>
              <a:buNone/>
            </a:pPr>
            <a:r>
              <a:rPr lang="en-US" sz="2400" dirty="0">
                <a:latin typeface="Times New Roman" pitchFamily="18" charset="0"/>
              </a:rPr>
              <a:t>	</a:t>
            </a:r>
            <a:r>
              <a:rPr lang="en-US" sz="2400" u="sng" dirty="0">
                <a:latin typeface="Times New Roman" pitchFamily="18" charset="0"/>
              </a:rPr>
              <a:t>Example:</a:t>
            </a:r>
          </a:p>
          <a:p>
            <a:pPr>
              <a:buFont typeface="Wingdings" pitchFamily="2" charset="2"/>
              <a:buNone/>
            </a:pPr>
            <a:endParaRPr lang="en-US" sz="2400" u="sng" dirty="0">
              <a:latin typeface="Times New Roman" pitchFamily="18" charset="0"/>
            </a:endParaRPr>
          </a:p>
          <a:p>
            <a:pPr algn="just">
              <a:buFont typeface="Wingdings" pitchFamily="2" charset="2"/>
              <a:buNone/>
            </a:pPr>
            <a:r>
              <a:rPr lang="en-US" sz="2400" dirty="0">
                <a:latin typeface="Times New Roman" pitchFamily="18" charset="0"/>
              </a:rPr>
              <a:t>	You are a City Commissioner, and you run into a County Commissioner in the grocery store.  The two of you start having a discussion about your families, golf, weather, etc.</a:t>
            </a:r>
          </a:p>
          <a:p>
            <a:pPr>
              <a:buFont typeface="Wingdings" pitchFamily="2" charset="2"/>
              <a:buNone/>
            </a:pPr>
            <a:endParaRPr lang="en-US" sz="2400" dirty="0">
              <a:latin typeface="Times New Roman" pitchFamily="18" charset="0"/>
            </a:endParaRPr>
          </a:p>
          <a:p>
            <a:pPr algn="just">
              <a:buFont typeface="Wingdings" pitchFamily="2" charset="2"/>
              <a:buNone/>
            </a:pPr>
            <a:r>
              <a:rPr lang="en-US" sz="2400" i="1" dirty="0">
                <a:latin typeface="Times New Roman" pitchFamily="18" charset="0"/>
              </a:rPr>
              <a:t>	</a:t>
            </a:r>
            <a:endParaRPr lang="en-US" sz="2400" dirty="0">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921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18">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218">
                                            <p:txEl>
                                              <p:pRg st="4" end="4"/>
                                            </p:txEl>
                                          </p:spTgt>
                                        </p:tgtEl>
                                        <p:attrNameLst>
                                          <p:attrName>style.visibility</p:attrName>
                                        </p:attrNameLst>
                                      </p:cBhvr>
                                      <p:to>
                                        <p:strVal val="visible"/>
                                      </p:to>
                                    </p:set>
                                    <p:anim calcmode="lin" valueType="num">
                                      <p:cBhvr additive="base">
                                        <p:cTn id="13" dur="500" fill="hold"/>
                                        <p:tgtEl>
                                          <p:spTgt spid="9218">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1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idx="1"/>
          </p:nvPr>
        </p:nvSpPr>
        <p:spPr>
          <a:xfrm>
            <a:off x="609600" y="1600200"/>
            <a:ext cx="7924800" cy="4571999"/>
          </a:xfrm>
        </p:spPr>
        <p:txBody>
          <a:bodyPr/>
          <a:lstStyle/>
          <a:p>
            <a:pPr>
              <a:buFont typeface="Wingdings" pitchFamily="2" charset="2"/>
              <a:buNone/>
            </a:pPr>
            <a:r>
              <a:rPr lang="en-US" sz="2400" dirty="0">
                <a:latin typeface="Times New Roman" pitchFamily="18" charset="0"/>
              </a:rPr>
              <a:t>	</a:t>
            </a:r>
            <a:r>
              <a:rPr lang="en-US" sz="2400" u="sng" dirty="0">
                <a:latin typeface="Times New Roman" pitchFamily="18" charset="0"/>
              </a:rPr>
              <a:t>Example:</a:t>
            </a:r>
          </a:p>
          <a:p>
            <a:pPr>
              <a:buFont typeface="Wingdings" pitchFamily="2" charset="2"/>
              <a:buNone/>
            </a:pPr>
            <a:endParaRPr lang="en-US" sz="2400" u="sng" dirty="0">
              <a:latin typeface="Times New Roman" pitchFamily="18" charset="0"/>
            </a:endParaRPr>
          </a:p>
          <a:p>
            <a:pPr algn="just">
              <a:buFont typeface="Wingdings" pitchFamily="2" charset="2"/>
              <a:buNone/>
            </a:pPr>
            <a:r>
              <a:rPr lang="en-US" sz="2400" dirty="0">
                <a:latin typeface="Times New Roman" pitchFamily="18" charset="0"/>
              </a:rPr>
              <a:t>	You mention to the County Commissioner that the City Commission may vote to allow urban chickens, and you are in favor of it. </a:t>
            </a:r>
          </a:p>
          <a:p>
            <a:pPr>
              <a:buFont typeface="Wingdings" pitchFamily="2" charset="2"/>
              <a:buNone/>
            </a:pPr>
            <a:endParaRPr lang="en-US" sz="2400" dirty="0">
              <a:latin typeface="Times New Roman" pitchFamily="18" charset="0"/>
            </a:endParaRPr>
          </a:p>
          <a:p>
            <a:pPr algn="just">
              <a:buFont typeface="Wingdings" pitchFamily="2" charset="2"/>
              <a:buNone/>
            </a:pPr>
            <a:r>
              <a:rPr lang="en-US" sz="2400" i="1" dirty="0">
                <a:latin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1024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2">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0242">
                                            <p:txEl>
                                              <p:pRg st="4" end="4"/>
                                            </p:txEl>
                                          </p:spTgt>
                                        </p:tgtEl>
                                        <p:attrNameLst>
                                          <p:attrName>style.visibility</p:attrName>
                                        </p:attrNameLst>
                                      </p:cBhvr>
                                      <p:to>
                                        <p:strVal val="visible"/>
                                      </p:to>
                                    </p:set>
                                    <p:anim calcmode="lin" valueType="num">
                                      <p:cBhvr additive="base">
                                        <p:cTn id="13" dur="500" fill="hold"/>
                                        <p:tgtEl>
                                          <p:spTgt spid="1024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idx="1"/>
          </p:nvPr>
        </p:nvSpPr>
        <p:spPr>
          <a:xfrm>
            <a:off x="762000" y="1580198"/>
            <a:ext cx="7696200" cy="4287202"/>
          </a:xfrm>
        </p:spPr>
        <p:txBody>
          <a:bodyPr/>
          <a:lstStyle/>
          <a:p>
            <a:pPr>
              <a:buFont typeface="Wingdings" pitchFamily="2" charset="2"/>
              <a:buNone/>
            </a:pPr>
            <a:r>
              <a:rPr lang="en-US" sz="2400" dirty="0">
                <a:latin typeface="Times New Roman" pitchFamily="18" charset="0"/>
              </a:rPr>
              <a:t>	</a:t>
            </a:r>
            <a:r>
              <a:rPr lang="en-US" sz="2400" u="sng" dirty="0">
                <a:latin typeface="Times New Roman" pitchFamily="18" charset="0"/>
              </a:rPr>
              <a:t>Example:</a:t>
            </a:r>
          </a:p>
          <a:p>
            <a:pPr>
              <a:buFont typeface="Wingdings" pitchFamily="2" charset="2"/>
              <a:buNone/>
            </a:pPr>
            <a:endParaRPr lang="en-US" sz="2400" u="sng" dirty="0">
              <a:latin typeface="Times New Roman" pitchFamily="18" charset="0"/>
            </a:endParaRPr>
          </a:p>
          <a:p>
            <a:pPr algn="just">
              <a:buFont typeface="Wingdings" pitchFamily="2" charset="2"/>
              <a:buNone/>
            </a:pPr>
            <a:r>
              <a:rPr lang="en-US" sz="2400" dirty="0">
                <a:latin typeface="Times New Roman" pitchFamily="18" charset="0"/>
              </a:rPr>
              <a:t>	Then, another City Commissioner joins your conversation and starts talking about the County’s Comprehensive Plan revisions they are working on.</a:t>
            </a:r>
          </a:p>
          <a:p>
            <a:pPr>
              <a:buFont typeface="Wingdings" pitchFamily="2" charset="2"/>
              <a:buNone/>
            </a:pPr>
            <a:r>
              <a:rPr lang="en-US" sz="2400" i="1" dirty="0">
                <a:latin typeface="Times New Roman" pitchFamily="18" charset="0"/>
              </a:rPr>
              <a:t>	</a:t>
            </a:r>
          </a:p>
          <a:p>
            <a:pPr algn="just">
              <a:buFont typeface="Wingdings" pitchFamily="2" charset="2"/>
              <a:buNone/>
            </a:pPr>
            <a:r>
              <a:rPr lang="en-US" sz="2400" i="1" dirty="0">
                <a:latin typeface="Times New Roman" pitchFamily="18" charset="0"/>
              </a:rPr>
              <a:t>	</a:t>
            </a:r>
            <a:endParaRPr lang="en-US" sz="2000" dirty="0"/>
          </a:p>
        </p:txBody>
      </p:sp>
      <p:sp>
        <p:nvSpPr>
          <p:cNvPr id="11267" name="Rectangle 3"/>
          <p:cNvSpPr>
            <a:spLocks noGrp="1" noChangeArrowheads="1"/>
          </p:cNvSpPr>
          <p:nvPr>
            <p:ph type="body" idx="4294967295"/>
          </p:nvPr>
        </p:nvSpPr>
        <p:spPr>
          <a:xfrm>
            <a:off x="0" y="1600200"/>
            <a:ext cx="8229600" cy="4525963"/>
          </a:xfrm>
        </p:spPr>
        <p:txBody>
          <a:bodyPr/>
          <a:lstStyle/>
          <a:p>
            <a:pPr>
              <a:buFont typeface="Wingdings" pitchFamily="2" charset="2"/>
              <a:buNone/>
            </a:pP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1126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66">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1266">
                                            <p:txEl>
                                              <p:pRg st="4" end="4"/>
                                            </p:txEl>
                                          </p:spTgt>
                                        </p:tgtEl>
                                        <p:attrNameLst>
                                          <p:attrName>style.visibility</p:attrName>
                                        </p:attrNameLst>
                                      </p:cBhvr>
                                      <p:to>
                                        <p:strVal val="visible"/>
                                      </p:to>
                                    </p:set>
                                    <p:anim calcmode="lin" valueType="num">
                                      <p:cBhvr additive="base">
                                        <p:cTn id="13" dur="500" fill="hold"/>
                                        <p:tgtEl>
                                          <p:spTgt spid="11266">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idx="1"/>
          </p:nvPr>
        </p:nvSpPr>
        <p:spPr>
          <a:xfrm>
            <a:off x="609600" y="1600200"/>
            <a:ext cx="7772400" cy="4530725"/>
          </a:xfrm>
        </p:spPr>
        <p:txBody>
          <a:bodyPr/>
          <a:lstStyle/>
          <a:p>
            <a:pPr>
              <a:buFont typeface="Wingdings" pitchFamily="2" charset="2"/>
              <a:buNone/>
            </a:pPr>
            <a:r>
              <a:rPr lang="en-US" sz="2000" dirty="0"/>
              <a:t>	</a:t>
            </a:r>
            <a:r>
              <a:rPr lang="en-US" sz="2400" u="sng" dirty="0">
                <a:latin typeface="Times New Roman" pitchFamily="18" charset="0"/>
              </a:rPr>
              <a:t>Example:</a:t>
            </a:r>
          </a:p>
          <a:p>
            <a:pPr>
              <a:buFont typeface="Wingdings" pitchFamily="2" charset="2"/>
              <a:buNone/>
            </a:pPr>
            <a:endParaRPr lang="en-US" sz="2400" u="sng" dirty="0">
              <a:latin typeface="Times New Roman" pitchFamily="18" charset="0"/>
            </a:endParaRPr>
          </a:p>
          <a:p>
            <a:pPr algn="just">
              <a:buFont typeface="Wingdings" pitchFamily="2" charset="2"/>
              <a:buNone/>
            </a:pPr>
            <a:r>
              <a:rPr lang="en-US" sz="2400" dirty="0">
                <a:latin typeface="Times New Roman" pitchFamily="18" charset="0"/>
              </a:rPr>
              <a:t>	Then, you mention to the group that you think the City should also rewrite its Comprehensive Plan and propose to bring it up at the next City Commission meeting.  The other City Commissioner says that she agrees and will support it.</a:t>
            </a:r>
          </a:p>
        </p:txBody>
      </p:sp>
      <p:sp>
        <p:nvSpPr>
          <p:cNvPr id="13315" name="Rectangle 3"/>
          <p:cNvSpPr>
            <a:spLocks noGrp="1" noChangeArrowheads="1"/>
          </p:cNvSpPr>
          <p:nvPr>
            <p:ph type="body" idx="4294967295"/>
          </p:nvPr>
        </p:nvSpPr>
        <p:spPr>
          <a:xfrm>
            <a:off x="0" y="1600200"/>
            <a:ext cx="8229600" cy="4525963"/>
          </a:xfrm>
        </p:spPr>
        <p:txBody>
          <a:bodyPr/>
          <a:lstStyle/>
          <a:p>
            <a:pPr>
              <a:buFont typeface="Wingdings" pitchFamily="2" charset="2"/>
              <a:buNone/>
            </a:pPr>
            <a:r>
              <a:rPr lang="en-US" dirty="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sz="3800"/>
              <a:t>Government in the Sunshine</a:t>
            </a:r>
          </a:p>
        </p:txBody>
      </p:sp>
      <p:sp>
        <p:nvSpPr>
          <p:cNvPr id="54275" name="Rectangle 3"/>
          <p:cNvSpPr>
            <a:spLocks noGrp="1" noChangeArrowheads="1"/>
          </p:cNvSpPr>
          <p:nvPr>
            <p:ph idx="1"/>
          </p:nvPr>
        </p:nvSpPr>
        <p:spPr>
          <a:xfrm>
            <a:off x="609600" y="1600200"/>
            <a:ext cx="7772400" cy="4530725"/>
          </a:xfrm>
        </p:spPr>
        <p:txBody>
          <a:bodyPr/>
          <a:lstStyle/>
          <a:p>
            <a:pPr>
              <a:buFont typeface="Wingdings" pitchFamily="2" charset="2"/>
              <a:buNone/>
            </a:pPr>
            <a:r>
              <a:rPr lang="en-US" sz="2000" dirty="0"/>
              <a:t>	</a:t>
            </a:r>
            <a:r>
              <a:rPr lang="en-US" sz="2400" dirty="0">
                <a:latin typeface="Times New Roman" pitchFamily="18" charset="0"/>
              </a:rPr>
              <a:t>Committees and Advisory Boards</a:t>
            </a:r>
          </a:p>
          <a:p>
            <a:pPr>
              <a:buFont typeface="Wingdings" pitchFamily="2" charset="2"/>
              <a:buNone/>
            </a:pPr>
            <a:endParaRPr lang="en-US" sz="2400" dirty="0">
              <a:latin typeface="Times New Roman" pitchFamily="18" charset="0"/>
            </a:endParaRPr>
          </a:p>
          <a:p>
            <a:pPr algn="just">
              <a:buFont typeface="Wingdings" pitchFamily="2" charset="2"/>
              <a:buNone/>
            </a:pPr>
            <a:r>
              <a:rPr lang="en-US" sz="2400" dirty="0">
                <a:latin typeface="Times New Roman" pitchFamily="18" charset="0"/>
              </a:rPr>
              <a:t>	The Sunshine Law requirements apply not only to the public board, but also to most committees and advisory boards formed by the public board.  </a:t>
            </a:r>
          </a:p>
          <a:p>
            <a:pPr>
              <a:buFont typeface="Wingdings" pitchFamily="2" charset="2"/>
              <a:buNone/>
            </a:pPr>
            <a:endParaRPr lang="en-US" sz="2400" dirty="0">
              <a:latin typeface="Times New Roman" pitchFamily="18" charset="0"/>
            </a:endParaRPr>
          </a:p>
          <a:p>
            <a:pPr algn="just">
              <a:buFont typeface="Wingdings" pitchFamily="2" charset="2"/>
              <a:buNone/>
            </a:pPr>
            <a:r>
              <a:rPr lang="en-US" sz="2400" dirty="0">
                <a:latin typeface="Times New Roman" pitchFamily="18" charset="0"/>
              </a:rPr>
              <a:t>	This means that committee and advisory board meetings must be noticed, and minutes must be taken.</a:t>
            </a:r>
          </a:p>
        </p:txBody>
      </p:sp>
    </p:spTree>
  </p:cSld>
  <p:clrMapOvr>
    <a:masterClrMapping/>
  </p:clrMapOvr>
</p:sld>
</file>

<file path=ppt/theme/theme1.xml><?xml version="1.0" encoding="utf-8"?>
<a:theme xmlns:a="http://schemas.openxmlformats.org/drawingml/2006/main" name="Layers">
  <a:themeElements>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item.xml><?xml version="1.0" encoding="utf-8"?>
<properties xmlns="http://www.imanage.com/work/xmlschema">
  <documentid>BWPA!5578115.1</documentid>
  <senderid>JALEXANDER</senderid>
  <senderemail>JALEXANDER@BLALOCKWALTERS.COM</senderemail>
  <lastmodified>2026-04-29T09:39:37.0000000-04:00</lastmodified>
  <database>BWPA</database>
</properties>
</file>

<file path=docProps/app.xml><?xml version="1.0" encoding="utf-8"?>
<Properties xmlns="http://schemas.openxmlformats.org/officeDocument/2006/extended-properties" xmlns:vt="http://schemas.openxmlformats.org/officeDocument/2006/docPropsVTypes">
  <Template>Layers</Template>
  <TotalTime>3191</TotalTime>
  <Words>1238</Words>
  <Application>Microsoft Office PowerPoint</Application>
  <PresentationFormat>On-screen Show (4:3)</PresentationFormat>
  <Paragraphs>155</Paragraphs>
  <Slides>30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Aptos</vt:lpstr>
      <vt:lpstr>Arial</vt:lpstr>
      <vt:lpstr>Times New Roman</vt:lpstr>
      <vt:lpstr>Wingdings</vt:lpstr>
      <vt:lpstr>Layers</vt:lpstr>
      <vt:lpstr>Elected Official Training </vt:lpstr>
      <vt:lpstr>Government in the Sunshine</vt:lpstr>
      <vt:lpstr>Government in the Sunshine</vt:lpstr>
      <vt:lpstr>Government in the Sunshine</vt:lpstr>
      <vt:lpstr>PowerPoint Presentation</vt:lpstr>
      <vt:lpstr>PowerPoint Presentation</vt:lpstr>
      <vt:lpstr>PowerPoint Presentation</vt:lpstr>
      <vt:lpstr>PowerPoint Presentation</vt:lpstr>
      <vt:lpstr>Government in the Sunshine</vt:lpstr>
      <vt:lpstr>Staff Meetings</vt:lpstr>
      <vt:lpstr>Email &amp; Internet Activity</vt:lpstr>
      <vt:lpstr>PowerPoint Presentation</vt:lpstr>
      <vt:lpstr>PowerPoint Presentation</vt:lpstr>
      <vt:lpstr>Conduits and Delegation of Authority</vt:lpstr>
      <vt:lpstr>PowerPoint Presentation</vt:lpstr>
      <vt:lpstr>PowerPoint Presentation</vt:lpstr>
      <vt:lpstr>Open Meetings</vt:lpstr>
      <vt:lpstr>Telephone &amp; Virtual Meeting Participation</vt:lpstr>
      <vt:lpstr>Notice</vt:lpstr>
      <vt:lpstr>Minutes</vt:lpstr>
      <vt:lpstr>Public Comment</vt:lpstr>
      <vt:lpstr>Exceptions to the Sunshine Law: </vt:lpstr>
      <vt:lpstr>Exception to the Sunshine Law: Attorney-Client Session</vt:lpstr>
      <vt:lpstr>Consequences of Sunshine Violations</vt:lpstr>
      <vt:lpstr>PowerPoint Presentation</vt:lpstr>
      <vt:lpstr>PowerPoint Presentation</vt:lpstr>
      <vt:lpstr>PowerPoint Presentation</vt:lpstr>
      <vt:lpstr>PowerPoint Presentation</vt:lpstr>
      <vt:lpstr>Cure</vt:lpstr>
      <vt:lpstr>PowerPoint Presentation</vt:lpstr>
    </vt:vector>
  </TitlesOfParts>
  <Company>Kirk Pinkerton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Riverwood Community Development District</dc:title>
  <dc:creator>rachel layton</dc:creator>
  <cp:lastModifiedBy>Jennifer Alexander</cp:lastModifiedBy>
  <cp:revision>59</cp:revision>
  <cp:lastPrinted>2026-04-28T20:30:16Z</cp:lastPrinted>
  <dcterms:created xsi:type="dcterms:W3CDTF">2011-07-20T17:13:57Z</dcterms:created>
  <dcterms:modified xsi:type="dcterms:W3CDTF">2026-04-29T13:39:37Z</dcterms:modified>
</cp:coreProperties>
</file>