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317" r:id="rId3"/>
    <p:sldId id="318" r:id="rId4"/>
    <p:sldId id="257" r:id="rId5"/>
    <p:sldId id="258" r:id="rId6"/>
    <p:sldId id="273" r:id="rId7"/>
    <p:sldId id="260" r:id="rId8"/>
    <p:sldId id="261" r:id="rId9"/>
    <p:sldId id="263" r:id="rId10"/>
    <p:sldId id="262" r:id="rId11"/>
    <p:sldId id="321" r:id="rId12"/>
    <p:sldId id="266" r:id="rId13"/>
    <p:sldId id="267" r:id="rId14"/>
    <p:sldId id="268" r:id="rId15"/>
    <p:sldId id="320" r:id="rId16"/>
    <p:sldId id="271" r:id="rId17"/>
    <p:sldId id="272" r:id="rId18"/>
    <p:sldId id="322" r:id="rId19"/>
    <p:sldId id="274" r:id="rId20"/>
    <p:sldId id="323" r:id="rId21"/>
    <p:sldId id="275" r:id="rId22"/>
    <p:sldId id="277" r:id="rId23"/>
    <p:sldId id="281" r:id="rId24"/>
    <p:sldId id="278" r:id="rId25"/>
    <p:sldId id="279" r:id="rId26"/>
    <p:sldId id="280" r:id="rId27"/>
    <p:sldId id="324" r:id="rId28"/>
    <p:sldId id="284" r:id="rId29"/>
    <p:sldId id="285" r:id="rId30"/>
    <p:sldId id="287" r:id="rId31"/>
    <p:sldId id="286" r:id="rId32"/>
    <p:sldId id="288" r:id="rId33"/>
    <p:sldId id="289" r:id="rId34"/>
    <p:sldId id="291" r:id="rId35"/>
    <p:sldId id="290" r:id="rId36"/>
    <p:sldId id="292" r:id="rId37"/>
    <p:sldId id="293" r:id="rId38"/>
    <p:sldId id="294" r:id="rId39"/>
    <p:sldId id="295" r:id="rId40"/>
    <p:sldId id="296" r:id="rId41"/>
    <p:sldId id="297" r:id="rId42"/>
    <p:sldId id="298" r:id="rId43"/>
    <p:sldId id="300" r:id="rId44"/>
    <p:sldId id="302" r:id="rId45"/>
    <p:sldId id="303" r:id="rId46"/>
    <p:sldId id="305" r:id="rId47"/>
    <p:sldId id="311" r:id="rId48"/>
    <p:sldId id="306" r:id="rId49"/>
    <p:sldId id="308" r:id="rId50"/>
    <p:sldId id="310" r:id="rId51"/>
    <p:sldId id="312" r:id="rId52"/>
    <p:sldId id="314" r:id="rId53"/>
    <p:sldId id="315" r:id="rId54"/>
    <p:sldId id="316" r:id="rId55"/>
    <p:sldId id="319" r:id="rId5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56" autoAdjust="0"/>
    <p:restoredTop sz="94673" autoAdjust="0"/>
  </p:normalViewPr>
  <p:slideViewPr>
    <p:cSldViewPr snapToGrid="0">
      <p:cViewPr varScale="1">
        <p:scale>
          <a:sx n="105" d="100"/>
          <a:sy n="105" d="100"/>
        </p:scale>
        <p:origin x="816" y="9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diagrams/_rels/data11.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svg"/><Relationship Id="rId1" Type="http://schemas.openxmlformats.org/officeDocument/2006/relationships/image" Target="../media/image22.svg"/></Relationships>
</file>

<file path=ppt/diagrams/_rels/data13.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26.svg"/><Relationship Id="rId1" Type="http://schemas.openxmlformats.org/officeDocument/2006/relationships/image" Target="../media/image25.svg"/><Relationship Id="rId6" Type="http://schemas.openxmlformats.org/officeDocument/2006/relationships/image" Target="../media/image30.svg"/><Relationship Id="rId5" Type="http://schemas.openxmlformats.org/officeDocument/2006/relationships/image" Target="../media/image29.svg"/><Relationship Id="rId4" Type="http://schemas.openxmlformats.org/officeDocument/2006/relationships/image" Target="../media/image28.svg"/></Relationships>
</file>

<file path=ppt/diagrams/_rels/data14.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svg"/><Relationship Id="rId1" Type="http://schemas.openxmlformats.org/officeDocument/2006/relationships/image" Target="../media/image31.svg"/><Relationship Id="rId5" Type="http://schemas.openxmlformats.org/officeDocument/2006/relationships/image" Target="../media/image35.svg"/><Relationship Id="rId4" Type="http://schemas.openxmlformats.org/officeDocument/2006/relationships/image" Target="../media/image34.svg"/></Relationships>
</file>

<file path=ppt/diagrams/_rels/data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svg"/><Relationship Id="rId1" Type="http://schemas.openxmlformats.org/officeDocument/2006/relationships/image" Target="../media/image6.svg"/></Relationships>
</file>

<file path=ppt/diagrams/_rels/data3.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svg"/><Relationship Id="rId1" Type="http://schemas.openxmlformats.org/officeDocument/2006/relationships/image" Target="../media/image9.svg"/><Relationship Id="rId4" Type="http://schemas.openxmlformats.org/officeDocument/2006/relationships/image" Target="../media/image12.svg"/></Relationships>
</file>

<file path=ppt/diagrams/_rels/data7.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svg"/><Relationship Id="rId1" Type="http://schemas.openxmlformats.org/officeDocument/2006/relationships/image" Target="../media/image13.svg"/></Relationships>
</file>

<file path=ppt/diagrams/_rels/data9.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svg"/><Relationship Id="rId1" Type="http://schemas.openxmlformats.org/officeDocument/2006/relationships/image" Target="../media/image17.svg"/><Relationship Id="rId4" Type="http://schemas.openxmlformats.org/officeDocument/2006/relationships/image" Target="../media/image20.svg"/></Relationships>
</file>

<file path=ppt/diagrams/_rels/drawing11.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svg"/><Relationship Id="rId1" Type="http://schemas.openxmlformats.org/officeDocument/2006/relationships/image" Target="../media/image22.svg"/></Relationships>
</file>

<file path=ppt/diagrams/_rels/drawing13.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26.svg"/><Relationship Id="rId1" Type="http://schemas.openxmlformats.org/officeDocument/2006/relationships/image" Target="../media/image25.svg"/><Relationship Id="rId6" Type="http://schemas.openxmlformats.org/officeDocument/2006/relationships/image" Target="../media/image30.svg"/><Relationship Id="rId5" Type="http://schemas.openxmlformats.org/officeDocument/2006/relationships/image" Target="../media/image29.svg"/><Relationship Id="rId4" Type="http://schemas.openxmlformats.org/officeDocument/2006/relationships/image" Target="../media/image28.svg"/></Relationships>
</file>

<file path=ppt/diagrams/_rels/drawing14.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svg"/><Relationship Id="rId1" Type="http://schemas.openxmlformats.org/officeDocument/2006/relationships/image" Target="../media/image31.svg"/><Relationship Id="rId5" Type="http://schemas.openxmlformats.org/officeDocument/2006/relationships/image" Target="../media/image35.svg"/><Relationship Id="rId4" Type="http://schemas.openxmlformats.org/officeDocument/2006/relationships/image" Target="../media/image34.svg"/></Relationships>
</file>

<file path=ppt/diagrams/_rels/drawing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svg"/><Relationship Id="rId1" Type="http://schemas.openxmlformats.org/officeDocument/2006/relationships/image" Target="../media/image6.svg"/></Relationships>
</file>

<file path=ppt/diagrams/_rels/drawing3.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svg"/><Relationship Id="rId1" Type="http://schemas.openxmlformats.org/officeDocument/2006/relationships/image" Target="../media/image9.svg"/><Relationship Id="rId4" Type="http://schemas.openxmlformats.org/officeDocument/2006/relationships/image" Target="../media/image12.svg"/></Relationships>
</file>

<file path=ppt/diagrams/_rels/drawing7.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svg"/><Relationship Id="rId1" Type="http://schemas.openxmlformats.org/officeDocument/2006/relationships/image" Target="../media/image13.svg"/></Relationships>
</file>

<file path=ppt/diagrams/_rels/drawing9.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svg"/><Relationship Id="rId1" Type="http://schemas.openxmlformats.org/officeDocument/2006/relationships/image" Target="../media/image17.svg"/><Relationship Id="rId4" Type="http://schemas.openxmlformats.org/officeDocument/2006/relationships/image" Target="../media/image20.svg"/></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C36C0F-14F6-4342-B93F-C55A0DA42925}" type="doc">
      <dgm:prSet loTypeId="urn:microsoft.com/office/officeart/2005/8/layout/list1" loCatId="list" qsTypeId="urn:microsoft.com/office/officeart/2005/8/quickstyle/simple5" qsCatId="simple" csTypeId="urn:microsoft.com/office/officeart/2005/8/colors/accent0_3" csCatId="mainScheme" phldr="1"/>
      <dgm:spPr/>
      <dgm:t>
        <a:bodyPr/>
        <a:lstStyle/>
        <a:p>
          <a:endParaRPr lang="en-US"/>
        </a:p>
      </dgm:t>
    </dgm:pt>
    <dgm:pt modelId="{B53F70CF-2F1D-4726-88B4-EF4B982D20A7}">
      <dgm:prSet/>
      <dgm:spPr/>
      <dgm:t>
        <a:bodyPr/>
        <a:lstStyle/>
        <a:p>
          <a:r>
            <a:rPr lang="en-US"/>
            <a:t>Public trust is essential to government</a:t>
          </a:r>
        </a:p>
      </dgm:t>
    </dgm:pt>
    <dgm:pt modelId="{879ABDE2-E12A-4393-9931-EFD9CEFA2629}" type="parTrans" cxnId="{74BC23B3-F9BB-46DE-831B-A71FF5BC6ADC}">
      <dgm:prSet/>
      <dgm:spPr/>
      <dgm:t>
        <a:bodyPr/>
        <a:lstStyle/>
        <a:p>
          <a:endParaRPr lang="en-US"/>
        </a:p>
      </dgm:t>
    </dgm:pt>
    <dgm:pt modelId="{315A68E9-34E0-4548-BCF5-14949CAC4D2A}" type="sibTrans" cxnId="{74BC23B3-F9BB-46DE-831B-A71FF5BC6ADC}">
      <dgm:prSet/>
      <dgm:spPr/>
      <dgm:t>
        <a:bodyPr/>
        <a:lstStyle/>
        <a:p>
          <a:endParaRPr lang="en-US"/>
        </a:p>
      </dgm:t>
    </dgm:pt>
    <dgm:pt modelId="{B5D40ADE-9254-4F45-AB67-FA8F0A6D2DB5}">
      <dgm:prSet/>
      <dgm:spPr/>
      <dgm:t>
        <a:bodyPr/>
        <a:lstStyle/>
        <a:p>
          <a:r>
            <a:rPr lang="en-US"/>
            <a:t>Ethics laws protect the public</a:t>
          </a:r>
        </a:p>
      </dgm:t>
    </dgm:pt>
    <dgm:pt modelId="{D182FA0B-C479-4123-8796-E21B98858B2D}" type="parTrans" cxnId="{71728A48-AFC8-4ED4-A3A7-C7F1FCA09B25}">
      <dgm:prSet/>
      <dgm:spPr/>
      <dgm:t>
        <a:bodyPr/>
        <a:lstStyle/>
        <a:p>
          <a:endParaRPr lang="en-US"/>
        </a:p>
      </dgm:t>
    </dgm:pt>
    <dgm:pt modelId="{0A339982-6AF9-488C-8469-FCB64D34D915}" type="sibTrans" cxnId="{71728A48-AFC8-4ED4-A3A7-C7F1FCA09B25}">
      <dgm:prSet/>
      <dgm:spPr/>
      <dgm:t>
        <a:bodyPr/>
        <a:lstStyle/>
        <a:p>
          <a:endParaRPr lang="en-US"/>
        </a:p>
      </dgm:t>
    </dgm:pt>
    <dgm:pt modelId="{56B4F128-BD74-4B00-9979-0258C0BE94BB}">
      <dgm:prSet/>
      <dgm:spPr/>
      <dgm:t>
        <a:bodyPr/>
        <a:lstStyle/>
        <a:p>
          <a:r>
            <a:rPr lang="en-US"/>
            <a:t>Violations can result in:</a:t>
          </a:r>
        </a:p>
      </dgm:t>
    </dgm:pt>
    <dgm:pt modelId="{3985002F-A22C-44C2-AE06-37D4EBA13808}" type="parTrans" cxnId="{FD7F0A14-D3FB-4DA4-B71B-6B14C0AFFE8C}">
      <dgm:prSet/>
      <dgm:spPr/>
      <dgm:t>
        <a:bodyPr/>
        <a:lstStyle/>
        <a:p>
          <a:endParaRPr lang="en-US"/>
        </a:p>
      </dgm:t>
    </dgm:pt>
    <dgm:pt modelId="{67DDDCB8-8200-41D2-A27F-41715583E952}" type="sibTrans" cxnId="{FD7F0A14-D3FB-4DA4-B71B-6B14C0AFFE8C}">
      <dgm:prSet/>
      <dgm:spPr/>
      <dgm:t>
        <a:bodyPr/>
        <a:lstStyle/>
        <a:p>
          <a:endParaRPr lang="en-US"/>
        </a:p>
      </dgm:t>
    </dgm:pt>
    <dgm:pt modelId="{2A0C9347-FD13-4173-8543-2FA2150D0C78}">
      <dgm:prSet/>
      <dgm:spPr/>
      <dgm:t>
        <a:bodyPr/>
        <a:lstStyle/>
        <a:p>
          <a:pPr>
            <a:buFont typeface="Arial" panose="020B0604020202020204" pitchFamily="34" charset="0"/>
            <a:buNone/>
          </a:pPr>
          <a:r>
            <a:rPr lang="en-US" dirty="0"/>
            <a:t>Civil penalties</a:t>
          </a:r>
        </a:p>
      </dgm:t>
    </dgm:pt>
    <dgm:pt modelId="{28AE9807-7700-4B75-962F-86B03AAB4EFE}" type="parTrans" cxnId="{85555999-BE69-4BC8-8FBE-385C64CBC70F}">
      <dgm:prSet/>
      <dgm:spPr/>
      <dgm:t>
        <a:bodyPr/>
        <a:lstStyle/>
        <a:p>
          <a:endParaRPr lang="en-US"/>
        </a:p>
      </dgm:t>
    </dgm:pt>
    <dgm:pt modelId="{47FFD198-CEC5-4175-8392-A793CBE0A48D}" type="sibTrans" cxnId="{85555999-BE69-4BC8-8FBE-385C64CBC70F}">
      <dgm:prSet/>
      <dgm:spPr/>
      <dgm:t>
        <a:bodyPr/>
        <a:lstStyle/>
        <a:p>
          <a:endParaRPr lang="en-US"/>
        </a:p>
      </dgm:t>
    </dgm:pt>
    <dgm:pt modelId="{73E6C385-5ABE-4346-B4C4-08234353849D}">
      <dgm:prSet/>
      <dgm:spPr/>
      <dgm:t>
        <a:bodyPr/>
        <a:lstStyle/>
        <a:p>
          <a:pPr>
            <a:buFont typeface="Arial" panose="020B0604020202020204" pitchFamily="34" charset="0"/>
            <a:buNone/>
          </a:pPr>
          <a:r>
            <a:rPr lang="en-US" dirty="0"/>
            <a:t>Removal from office</a:t>
          </a:r>
        </a:p>
      </dgm:t>
    </dgm:pt>
    <dgm:pt modelId="{6174F636-BDB3-4A8B-A324-1B8150090078}" type="parTrans" cxnId="{FCBB82AA-A76C-4B19-8FB2-D40C62E9F3F5}">
      <dgm:prSet/>
      <dgm:spPr/>
      <dgm:t>
        <a:bodyPr/>
        <a:lstStyle/>
        <a:p>
          <a:endParaRPr lang="en-US"/>
        </a:p>
      </dgm:t>
    </dgm:pt>
    <dgm:pt modelId="{DE312C54-C260-4D96-AFB8-6BE7FC9D7EC2}" type="sibTrans" cxnId="{FCBB82AA-A76C-4B19-8FB2-D40C62E9F3F5}">
      <dgm:prSet/>
      <dgm:spPr/>
      <dgm:t>
        <a:bodyPr/>
        <a:lstStyle/>
        <a:p>
          <a:endParaRPr lang="en-US"/>
        </a:p>
      </dgm:t>
    </dgm:pt>
    <dgm:pt modelId="{7C954650-4555-44EF-A528-DEB011622A69}">
      <dgm:prSet/>
      <dgm:spPr/>
      <dgm:t>
        <a:bodyPr/>
        <a:lstStyle/>
        <a:p>
          <a:pPr>
            <a:buFont typeface="Arial" panose="020B0604020202020204" pitchFamily="34" charset="0"/>
            <a:buNone/>
          </a:pPr>
          <a:r>
            <a:rPr lang="en-US" dirty="0"/>
            <a:t>Personal liability</a:t>
          </a:r>
        </a:p>
      </dgm:t>
    </dgm:pt>
    <dgm:pt modelId="{038E3603-A89A-4026-A183-DBC6BFAE36E0}" type="parTrans" cxnId="{ADD8B909-9844-4D66-BDBC-CB0EA596F66E}">
      <dgm:prSet/>
      <dgm:spPr/>
      <dgm:t>
        <a:bodyPr/>
        <a:lstStyle/>
        <a:p>
          <a:endParaRPr lang="en-US"/>
        </a:p>
      </dgm:t>
    </dgm:pt>
    <dgm:pt modelId="{3C6CDD33-B377-4142-9A57-CE4BAE3EBB6B}" type="sibTrans" cxnId="{ADD8B909-9844-4D66-BDBC-CB0EA596F66E}">
      <dgm:prSet/>
      <dgm:spPr/>
      <dgm:t>
        <a:bodyPr/>
        <a:lstStyle/>
        <a:p>
          <a:endParaRPr lang="en-US"/>
        </a:p>
      </dgm:t>
    </dgm:pt>
    <dgm:pt modelId="{7BFB8187-6DC1-4C79-AE20-8B420AFBBB65}" type="pres">
      <dgm:prSet presAssocID="{28C36C0F-14F6-4342-B93F-C55A0DA42925}" presName="linear" presStyleCnt="0">
        <dgm:presLayoutVars>
          <dgm:dir/>
          <dgm:animLvl val="lvl"/>
          <dgm:resizeHandles val="exact"/>
        </dgm:presLayoutVars>
      </dgm:prSet>
      <dgm:spPr/>
    </dgm:pt>
    <dgm:pt modelId="{A17A304D-97DA-40CB-8E2D-EE3B49FDB3B2}" type="pres">
      <dgm:prSet presAssocID="{B53F70CF-2F1D-4726-88B4-EF4B982D20A7}" presName="parentLin" presStyleCnt="0"/>
      <dgm:spPr/>
    </dgm:pt>
    <dgm:pt modelId="{6DDB6B80-4546-4A55-91B9-B05DC28BB4C6}" type="pres">
      <dgm:prSet presAssocID="{B53F70CF-2F1D-4726-88B4-EF4B982D20A7}" presName="parentLeftMargin" presStyleLbl="node1" presStyleIdx="0" presStyleCnt="3"/>
      <dgm:spPr/>
    </dgm:pt>
    <dgm:pt modelId="{E200CF49-A7D3-486F-9B9D-672E65DD024F}" type="pres">
      <dgm:prSet presAssocID="{B53F70CF-2F1D-4726-88B4-EF4B982D20A7}" presName="parentText" presStyleLbl="node1" presStyleIdx="0" presStyleCnt="3">
        <dgm:presLayoutVars>
          <dgm:chMax val="0"/>
          <dgm:bulletEnabled val="1"/>
        </dgm:presLayoutVars>
      </dgm:prSet>
      <dgm:spPr/>
    </dgm:pt>
    <dgm:pt modelId="{D3662567-0E26-4E0D-A53C-4656D945DF8E}" type="pres">
      <dgm:prSet presAssocID="{B53F70CF-2F1D-4726-88B4-EF4B982D20A7}" presName="negativeSpace" presStyleCnt="0"/>
      <dgm:spPr/>
    </dgm:pt>
    <dgm:pt modelId="{020D0238-872B-482D-83E1-A9169E92F266}" type="pres">
      <dgm:prSet presAssocID="{B53F70CF-2F1D-4726-88B4-EF4B982D20A7}" presName="childText" presStyleLbl="conFgAcc1" presStyleIdx="0" presStyleCnt="3">
        <dgm:presLayoutVars>
          <dgm:bulletEnabled val="1"/>
        </dgm:presLayoutVars>
      </dgm:prSet>
      <dgm:spPr/>
    </dgm:pt>
    <dgm:pt modelId="{B9A30E80-16CE-4FE8-B774-5430BA4A7417}" type="pres">
      <dgm:prSet presAssocID="{315A68E9-34E0-4548-BCF5-14949CAC4D2A}" presName="spaceBetweenRectangles" presStyleCnt="0"/>
      <dgm:spPr/>
    </dgm:pt>
    <dgm:pt modelId="{EC2FAA8F-BBF1-4088-AB04-44330069611C}" type="pres">
      <dgm:prSet presAssocID="{B5D40ADE-9254-4F45-AB67-FA8F0A6D2DB5}" presName="parentLin" presStyleCnt="0"/>
      <dgm:spPr/>
    </dgm:pt>
    <dgm:pt modelId="{68AC4641-B864-42F8-9031-C39ED8718B44}" type="pres">
      <dgm:prSet presAssocID="{B5D40ADE-9254-4F45-AB67-FA8F0A6D2DB5}" presName="parentLeftMargin" presStyleLbl="node1" presStyleIdx="0" presStyleCnt="3"/>
      <dgm:spPr/>
    </dgm:pt>
    <dgm:pt modelId="{152FCE37-22DD-41A4-8DC8-DCBC28181CF0}" type="pres">
      <dgm:prSet presAssocID="{B5D40ADE-9254-4F45-AB67-FA8F0A6D2DB5}" presName="parentText" presStyleLbl="node1" presStyleIdx="1" presStyleCnt="3">
        <dgm:presLayoutVars>
          <dgm:chMax val="0"/>
          <dgm:bulletEnabled val="1"/>
        </dgm:presLayoutVars>
      </dgm:prSet>
      <dgm:spPr/>
    </dgm:pt>
    <dgm:pt modelId="{8988A954-034D-489F-AFBF-D2233D76388C}" type="pres">
      <dgm:prSet presAssocID="{B5D40ADE-9254-4F45-AB67-FA8F0A6D2DB5}" presName="negativeSpace" presStyleCnt="0"/>
      <dgm:spPr/>
    </dgm:pt>
    <dgm:pt modelId="{BB7EAD4D-BC71-42BB-BCC7-841F2DBAC880}" type="pres">
      <dgm:prSet presAssocID="{B5D40ADE-9254-4F45-AB67-FA8F0A6D2DB5}" presName="childText" presStyleLbl="conFgAcc1" presStyleIdx="1" presStyleCnt="3">
        <dgm:presLayoutVars>
          <dgm:bulletEnabled val="1"/>
        </dgm:presLayoutVars>
      </dgm:prSet>
      <dgm:spPr/>
    </dgm:pt>
    <dgm:pt modelId="{743FF13E-F35F-438D-895A-98F3E825F585}" type="pres">
      <dgm:prSet presAssocID="{0A339982-6AF9-488C-8469-FCB64D34D915}" presName="spaceBetweenRectangles" presStyleCnt="0"/>
      <dgm:spPr/>
    </dgm:pt>
    <dgm:pt modelId="{E5026DA4-CF9D-4F02-9023-05DB7A59B9C5}" type="pres">
      <dgm:prSet presAssocID="{56B4F128-BD74-4B00-9979-0258C0BE94BB}" presName="parentLin" presStyleCnt="0"/>
      <dgm:spPr/>
    </dgm:pt>
    <dgm:pt modelId="{D1C22CFB-A79D-414B-B1C4-044293265B9B}" type="pres">
      <dgm:prSet presAssocID="{56B4F128-BD74-4B00-9979-0258C0BE94BB}" presName="parentLeftMargin" presStyleLbl="node1" presStyleIdx="1" presStyleCnt="3"/>
      <dgm:spPr/>
    </dgm:pt>
    <dgm:pt modelId="{3BA023A5-5113-4E0F-AC66-44A02507C3C0}" type="pres">
      <dgm:prSet presAssocID="{56B4F128-BD74-4B00-9979-0258C0BE94BB}" presName="parentText" presStyleLbl="node1" presStyleIdx="2" presStyleCnt="3">
        <dgm:presLayoutVars>
          <dgm:chMax val="0"/>
          <dgm:bulletEnabled val="1"/>
        </dgm:presLayoutVars>
      </dgm:prSet>
      <dgm:spPr/>
    </dgm:pt>
    <dgm:pt modelId="{562B7205-BD64-4692-9120-DEA2F0570373}" type="pres">
      <dgm:prSet presAssocID="{56B4F128-BD74-4B00-9979-0258C0BE94BB}" presName="negativeSpace" presStyleCnt="0"/>
      <dgm:spPr/>
    </dgm:pt>
    <dgm:pt modelId="{33CB8D4C-ECD1-492A-BA16-A1265856FA75}" type="pres">
      <dgm:prSet presAssocID="{56B4F128-BD74-4B00-9979-0258C0BE94BB}" presName="childText" presStyleLbl="conFgAcc1" presStyleIdx="2" presStyleCnt="3">
        <dgm:presLayoutVars>
          <dgm:bulletEnabled val="1"/>
        </dgm:presLayoutVars>
      </dgm:prSet>
      <dgm:spPr/>
    </dgm:pt>
  </dgm:ptLst>
  <dgm:cxnLst>
    <dgm:cxn modelId="{1D66F002-241D-45B2-B5FE-C4ED7EEA7025}" type="presOf" srcId="{56B4F128-BD74-4B00-9979-0258C0BE94BB}" destId="{D1C22CFB-A79D-414B-B1C4-044293265B9B}" srcOrd="0" destOrd="0" presId="urn:microsoft.com/office/officeart/2005/8/layout/list1"/>
    <dgm:cxn modelId="{ADD8B909-9844-4D66-BDBC-CB0EA596F66E}" srcId="{56B4F128-BD74-4B00-9979-0258C0BE94BB}" destId="{7C954650-4555-44EF-A528-DEB011622A69}" srcOrd="2" destOrd="0" parTransId="{038E3603-A89A-4026-A183-DBC6BFAE36E0}" sibTransId="{3C6CDD33-B377-4142-9A57-CE4BAE3EBB6B}"/>
    <dgm:cxn modelId="{FD7F0A14-D3FB-4DA4-B71B-6B14C0AFFE8C}" srcId="{28C36C0F-14F6-4342-B93F-C55A0DA42925}" destId="{56B4F128-BD74-4B00-9979-0258C0BE94BB}" srcOrd="2" destOrd="0" parTransId="{3985002F-A22C-44C2-AE06-37D4EBA13808}" sibTransId="{67DDDCB8-8200-41D2-A27F-41715583E952}"/>
    <dgm:cxn modelId="{3AC8C123-F7AC-4E96-8886-AF686BED92A6}" type="presOf" srcId="{7C954650-4555-44EF-A528-DEB011622A69}" destId="{33CB8D4C-ECD1-492A-BA16-A1265856FA75}" srcOrd="0" destOrd="2" presId="urn:microsoft.com/office/officeart/2005/8/layout/list1"/>
    <dgm:cxn modelId="{143FB030-7334-413E-91DC-E8BA1ED91746}" type="presOf" srcId="{2A0C9347-FD13-4173-8543-2FA2150D0C78}" destId="{33CB8D4C-ECD1-492A-BA16-A1265856FA75}" srcOrd="0" destOrd="0" presId="urn:microsoft.com/office/officeart/2005/8/layout/list1"/>
    <dgm:cxn modelId="{083F8A5E-0065-4374-9088-AD8F0A22EEBF}" type="presOf" srcId="{B53F70CF-2F1D-4726-88B4-EF4B982D20A7}" destId="{6DDB6B80-4546-4A55-91B9-B05DC28BB4C6}" srcOrd="0" destOrd="0" presId="urn:microsoft.com/office/officeart/2005/8/layout/list1"/>
    <dgm:cxn modelId="{71728A48-AFC8-4ED4-A3A7-C7F1FCA09B25}" srcId="{28C36C0F-14F6-4342-B93F-C55A0DA42925}" destId="{B5D40ADE-9254-4F45-AB67-FA8F0A6D2DB5}" srcOrd="1" destOrd="0" parTransId="{D182FA0B-C479-4123-8796-E21B98858B2D}" sibTransId="{0A339982-6AF9-488C-8469-FCB64D34D915}"/>
    <dgm:cxn modelId="{18D30572-1377-4625-A880-F026B1309AAA}" type="presOf" srcId="{B5D40ADE-9254-4F45-AB67-FA8F0A6D2DB5}" destId="{152FCE37-22DD-41A4-8DC8-DCBC28181CF0}" srcOrd="1" destOrd="0" presId="urn:microsoft.com/office/officeart/2005/8/layout/list1"/>
    <dgm:cxn modelId="{DF8AA982-697A-4309-B572-E78A5F682B9C}" type="presOf" srcId="{28C36C0F-14F6-4342-B93F-C55A0DA42925}" destId="{7BFB8187-6DC1-4C79-AE20-8B420AFBBB65}" srcOrd="0" destOrd="0" presId="urn:microsoft.com/office/officeart/2005/8/layout/list1"/>
    <dgm:cxn modelId="{EEF4AE95-6462-4938-A6CC-25650A35DA68}" type="presOf" srcId="{B53F70CF-2F1D-4726-88B4-EF4B982D20A7}" destId="{E200CF49-A7D3-486F-9B9D-672E65DD024F}" srcOrd="1" destOrd="0" presId="urn:microsoft.com/office/officeart/2005/8/layout/list1"/>
    <dgm:cxn modelId="{3C136A98-B45B-466C-9000-203C7E3689C2}" type="presOf" srcId="{73E6C385-5ABE-4346-B4C4-08234353849D}" destId="{33CB8D4C-ECD1-492A-BA16-A1265856FA75}" srcOrd="0" destOrd="1" presId="urn:microsoft.com/office/officeart/2005/8/layout/list1"/>
    <dgm:cxn modelId="{85555999-BE69-4BC8-8FBE-385C64CBC70F}" srcId="{56B4F128-BD74-4B00-9979-0258C0BE94BB}" destId="{2A0C9347-FD13-4173-8543-2FA2150D0C78}" srcOrd="0" destOrd="0" parTransId="{28AE9807-7700-4B75-962F-86B03AAB4EFE}" sibTransId="{47FFD198-CEC5-4175-8392-A793CBE0A48D}"/>
    <dgm:cxn modelId="{FCBB82AA-A76C-4B19-8FB2-D40C62E9F3F5}" srcId="{56B4F128-BD74-4B00-9979-0258C0BE94BB}" destId="{73E6C385-5ABE-4346-B4C4-08234353849D}" srcOrd="1" destOrd="0" parTransId="{6174F636-BDB3-4A8B-A324-1B8150090078}" sibTransId="{DE312C54-C260-4D96-AFB8-6BE7FC9D7EC2}"/>
    <dgm:cxn modelId="{74BC23B3-F9BB-46DE-831B-A71FF5BC6ADC}" srcId="{28C36C0F-14F6-4342-B93F-C55A0DA42925}" destId="{B53F70CF-2F1D-4726-88B4-EF4B982D20A7}" srcOrd="0" destOrd="0" parTransId="{879ABDE2-E12A-4393-9931-EFD9CEFA2629}" sibTransId="{315A68E9-34E0-4548-BCF5-14949CAC4D2A}"/>
    <dgm:cxn modelId="{926949D8-7161-4796-A8EA-0750676D6115}" type="presOf" srcId="{B5D40ADE-9254-4F45-AB67-FA8F0A6D2DB5}" destId="{68AC4641-B864-42F8-9031-C39ED8718B44}" srcOrd="0" destOrd="0" presId="urn:microsoft.com/office/officeart/2005/8/layout/list1"/>
    <dgm:cxn modelId="{A9D89AF8-6678-46A3-991F-0CA9E19A1FCE}" type="presOf" srcId="{56B4F128-BD74-4B00-9979-0258C0BE94BB}" destId="{3BA023A5-5113-4E0F-AC66-44A02507C3C0}" srcOrd="1" destOrd="0" presId="urn:microsoft.com/office/officeart/2005/8/layout/list1"/>
    <dgm:cxn modelId="{00B40783-41D1-4E4E-ACA9-658B79C3F205}" type="presParOf" srcId="{7BFB8187-6DC1-4C79-AE20-8B420AFBBB65}" destId="{A17A304D-97DA-40CB-8E2D-EE3B49FDB3B2}" srcOrd="0" destOrd="0" presId="urn:microsoft.com/office/officeart/2005/8/layout/list1"/>
    <dgm:cxn modelId="{153259BE-5770-46C8-BC22-209C18AD8C5A}" type="presParOf" srcId="{A17A304D-97DA-40CB-8E2D-EE3B49FDB3B2}" destId="{6DDB6B80-4546-4A55-91B9-B05DC28BB4C6}" srcOrd="0" destOrd="0" presId="urn:microsoft.com/office/officeart/2005/8/layout/list1"/>
    <dgm:cxn modelId="{085AE39C-CB71-42E4-BC12-4EDCA2D20C78}" type="presParOf" srcId="{A17A304D-97DA-40CB-8E2D-EE3B49FDB3B2}" destId="{E200CF49-A7D3-486F-9B9D-672E65DD024F}" srcOrd="1" destOrd="0" presId="urn:microsoft.com/office/officeart/2005/8/layout/list1"/>
    <dgm:cxn modelId="{681622D1-E30C-48E0-B7E8-AB9A2ED5292B}" type="presParOf" srcId="{7BFB8187-6DC1-4C79-AE20-8B420AFBBB65}" destId="{D3662567-0E26-4E0D-A53C-4656D945DF8E}" srcOrd="1" destOrd="0" presId="urn:microsoft.com/office/officeart/2005/8/layout/list1"/>
    <dgm:cxn modelId="{5721ADAD-6323-4385-BE38-DA8EFF9DBA0F}" type="presParOf" srcId="{7BFB8187-6DC1-4C79-AE20-8B420AFBBB65}" destId="{020D0238-872B-482D-83E1-A9169E92F266}" srcOrd="2" destOrd="0" presId="urn:microsoft.com/office/officeart/2005/8/layout/list1"/>
    <dgm:cxn modelId="{6A47BE05-03D3-4375-82E3-89724138464E}" type="presParOf" srcId="{7BFB8187-6DC1-4C79-AE20-8B420AFBBB65}" destId="{B9A30E80-16CE-4FE8-B774-5430BA4A7417}" srcOrd="3" destOrd="0" presId="urn:microsoft.com/office/officeart/2005/8/layout/list1"/>
    <dgm:cxn modelId="{5EF7D972-9224-4B10-899A-68FE1EE552D7}" type="presParOf" srcId="{7BFB8187-6DC1-4C79-AE20-8B420AFBBB65}" destId="{EC2FAA8F-BBF1-4088-AB04-44330069611C}" srcOrd="4" destOrd="0" presId="urn:microsoft.com/office/officeart/2005/8/layout/list1"/>
    <dgm:cxn modelId="{02BA822E-F9C7-46A0-9535-02CA2DA35C86}" type="presParOf" srcId="{EC2FAA8F-BBF1-4088-AB04-44330069611C}" destId="{68AC4641-B864-42F8-9031-C39ED8718B44}" srcOrd="0" destOrd="0" presId="urn:microsoft.com/office/officeart/2005/8/layout/list1"/>
    <dgm:cxn modelId="{D5BD65F0-453B-4EC1-9A31-C9CD51730DE2}" type="presParOf" srcId="{EC2FAA8F-BBF1-4088-AB04-44330069611C}" destId="{152FCE37-22DD-41A4-8DC8-DCBC28181CF0}" srcOrd="1" destOrd="0" presId="urn:microsoft.com/office/officeart/2005/8/layout/list1"/>
    <dgm:cxn modelId="{EB5212DA-E7B9-4A52-9AEB-BC9B724D5125}" type="presParOf" srcId="{7BFB8187-6DC1-4C79-AE20-8B420AFBBB65}" destId="{8988A954-034D-489F-AFBF-D2233D76388C}" srcOrd="5" destOrd="0" presId="urn:microsoft.com/office/officeart/2005/8/layout/list1"/>
    <dgm:cxn modelId="{E58D61E6-4189-4A35-9079-B44A56B17C11}" type="presParOf" srcId="{7BFB8187-6DC1-4C79-AE20-8B420AFBBB65}" destId="{BB7EAD4D-BC71-42BB-BCC7-841F2DBAC880}" srcOrd="6" destOrd="0" presId="urn:microsoft.com/office/officeart/2005/8/layout/list1"/>
    <dgm:cxn modelId="{D65BCB30-4E30-4849-88BE-9DA675442D1F}" type="presParOf" srcId="{7BFB8187-6DC1-4C79-AE20-8B420AFBBB65}" destId="{743FF13E-F35F-438D-895A-98F3E825F585}" srcOrd="7" destOrd="0" presId="urn:microsoft.com/office/officeart/2005/8/layout/list1"/>
    <dgm:cxn modelId="{9344E4C9-5912-44A9-ADBC-AAAC8345B66B}" type="presParOf" srcId="{7BFB8187-6DC1-4C79-AE20-8B420AFBBB65}" destId="{E5026DA4-CF9D-4F02-9023-05DB7A59B9C5}" srcOrd="8" destOrd="0" presId="urn:microsoft.com/office/officeart/2005/8/layout/list1"/>
    <dgm:cxn modelId="{9A85A1D5-B945-4E27-85B1-F33149822143}" type="presParOf" srcId="{E5026DA4-CF9D-4F02-9023-05DB7A59B9C5}" destId="{D1C22CFB-A79D-414B-B1C4-044293265B9B}" srcOrd="0" destOrd="0" presId="urn:microsoft.com/office/officeart/2005/8/layout/list1"/>
    <dgm:cxn modelId="{F829DEC8-EC45-4AD0-A571-2E28688C7106}" type="presParOf" srcId="{E5026DA4-CF9D-4F02-9023-05DB7A59B9C5}" destId="{3BA023A5-5113-4E0F-AC66-44A02507C3C0}" srcOrd="1" destOrd="0" presId="urn:microsoft.com/office/officeart/2005/8/layout/list1"/>
    <dgm:cxn modelId="{D96AC0A5-FE28-4622-9BD2-D8AE21ACDE48}" type="presParOf" srcId="{7BFB8187-6DC1-4C79-AE20-8B420AFBBB65}" destId="{562B7205-BD64-4692-9120-DEA2F0570373}" srcOrd="9" destOrd="0" presId="urn:microsoft.com/office/officeart/2005/8/layout/list1"/>
    <dgm:cxn modelId="{F5F67BB7-1048-4397-935A-4E3CF8FF9BCC}" type="presParOf" srcId="{7BFB8187-6DC1-4C79-AE20-8B420AFBBB65}" destId="{33CB8D4C-ECD1-492A-BA16-A1265856FA75}" srcOrd="10"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4AEC833-BA8D-4008-90C2-39E2AF93A698}" type="doc">
      <dgm:prSet loTypeId="urn:microsoft.com/office/officeart/2008/layout/LinedList" loCatId="list" qsTypeId="urn:microsoft.com/office/officeart/2005/8/quickstyle/simple5" qsCatId="simple" csTypeId="urn:microsoft.com/office/officeart/2005/8/colors/accent0_3" csCatId="mainScheme"/>
      <dgm:spPr/>
      <dgm:t>
        <a:bodyPr/>
        <a:lstStyle/>
        <a:p>
          <a:endParaRPr lang="en-US"/>
        </a:p>
      </dgm:t>
    </dgm:pt>
    <dgm:pt modelId="{7DEAB92B-2089-4CF7-B4A7-D0050B9C195E}">
      <dgm:prSet/>
      <dgm:spPr/>
      <dgm:t>
        <a:bodyPr/>
        <a:lstStyle/>
        <a:p>
          <a:r>
            <a:rPr lang="en-US"/>
            <a:t>F.S. 112.3135 prohibits officials from seeking advancement or employment of relatives</a:t>
          </a:r>
        </a:p>
      </dgm:t>
    </dgm:pt>
    <dgm:pt modelId="{83494148-A02D-440A-BE63-5ECAD67A7891}" type="parTrans" cxnId="{A9B36FE6-36F0-4FA3-AE68-14D36DEF657B}">
      <dgm:prSet/>
      <dgm:spPr/>
      <dgm:t>
        <a:bodyPr/>
        <a:lstStyle/>
        <a:p>
          <a:endParaRPr lang="en-US"/>
        </a:p>
      </dgm:t>
    </dgm:pt>
    <dgm:pt modelId="{CEAECF14-2B7F-4539-A622-8794127CCAFA}" type="sibTrans" cxnId="{A9B36FE6-36F0-4FA3-AE68-14D36DEF657B}">
      <dgm:prSet/>
      <dgm:spPr/>
      <dgm:t>
        <a:bodyPr/>
        <a:lstStyle/>
        <a:p>
          <a:endParaRPr lang="en-US"/>
        </a:p>
      </dgm:t>
    </dgm:pt>
    <dgm:pt modelId="{F2476258-C1BF-4E5E-9877-4DACB2706B72}">
      <dgm:prSet/>
      <dgm:spPr/>
      <dgm:t>
        <a:bodyPr/>
        <a:lstStyle/>
        <a:p>
          <a:r>
            <a:rPr lang="en-US"/>
            <a:t>You cannot appoint, employ, promote, advance, or advocate for a relative</a:t>
          </a:r>
        </a:p>
      </dgm:t>
    </dgm:pt>
    <dgm:pt modelId="{FCC7F4DF-319D-4B91-B164-9FBF18D62C8A}" type="parTrans" cxnId="{1F1281EE-C77F-4A68-90B4-89FA07AF485F}">
      <dgm:prSet/>
      <dgm:spPr/>
      <dgm:t>
        <a:bodyPr/>
        <a:lstStyle/>
        <a:p>
          <a:endParaRPr lang="en-US"/>
        </a:p>
      </dgm:t>
    </dgm:pt>
    <dgm:pt modelId="{6E19F95B-2A7A-4E8A-9229-1F39EB2D44A1}" type="sibTrans" cxnId="{1F1281EE-C77F-4A68-90B4-89FA07AF485F}">
      <dgm:prSet/>
      <dgm:spPr/>
      <dgm:t>
        <a:bodyPr/>
        <a:lstStyle/>
        <a:p>
          <a:endParaRPr lang="en-US"/>
        </a:p>
      </dgm:t>
    </dgm:pt>
    <dgm:pt modelId="{41F9FB16-5A61-4668-8C02-1E7D46833560}">
      <dgm:prSet/>
      <dgm:spPr/>
      <dgm:t>
        <a:bodyPr/>
        <a:lstStyle/>
        <a:p>
          <a:r>
            <a:rPr lang="en-US"/>
            <a:t>DOES NOT prohibit an agency from employing two relatives</a:t>
          </a:r>
        </a:p>
      </dgm:t>
    </dgm:pt>
    <dgm:pt modelId="{246CEF3B-E72E-47E9-9586-D4982BA8C485}" type="parTrans" cxnId="{861B6D13-19DD-4D6B-B494-EDFAD690AD64}">
      <dgm:prSet/>
      <dgm:spPr/>
      <dgm:t>
        <a:bodyPr/>
        <a:lstStyle/>
        <a:p>
          <a:endParaRPr lang="en-US"/>
        </a:p>
      </dgm:t>
    </dgm:pt>
    <dgm:pt modelId="{070887AE-E991-43D4-AA76-2CE66A4FF51E}" type="sibTrans" cxnId="{861B6D13-19DD-4D6B-B494-EDFAD690AD64}">
      <dgm:prSet/>
      <dgm:spPr/>
      <dgm:t>
        <a:bodyPr/>
        <a:lstStyle/>
        <a:p>
          <a:endParaRPr lang="en-US"/>
        </a:p>
      </dgm:t>
    </dgm:pt>
    <dgm:pt modelId="{11EFDDB6-BEDE-4272-8AB3-3CFEC2B0F32A}" type="pres">
      <dgm:prSet presAssocID="{E4AEC833-BA8D-4008-90C2-39E2AF93A698}" presName="vert0" presStyleCnt="0">
        <dgm:presLayoutVars>
          <dgm:dir/>
          <dgm:animOne val="branch"/>
          <dgm:animLvl val="lvl"/>
        </dgm:presLayoutVars>
      </dgm:prSet>
      <dgm:spPr/>
    </dgm:pt>
    <dgm:pt modelId="{CECF6B82-3F28-40B7-8575-DFD1728C9C72}" type="pres">
      <dgm:prSet presAssocID="{7DEAB92B-2089-4CF7-B4A7-D0050B9C195E}" presName="thickLine" presStyleLbl="alignNode1" presStyleIdx="0" presStyleCnt="3"/>
      <dgm:spPr/>
    </dgm:pt>
    <dgm:pt modelId="{60BAAAD9-BB9B-4DCD-A636-B92ABF9C03C8}" type="pres">
      <dgm:prSet presAssocID="{7DEAB92B-2089-4CF7-B4A7-D0050B9C195E}" presName="horz1" presStyleCnt="0"/>
      <dgm:spPr/>
    </dgm:pt>
    <dgm:pt modelId="{D2281B61-B729-404E-BD9F-1679DEDA3CF4}" type="pres">
      <dgm:prSet presAssocID="{7DEAB92B-2089-4CF7-B4A7-D0050B9C195E}" presName="tx1" presStyleLbl="revTx" presStyleIdx="0" presStyleCnt="3"/>
      <dgm:spPr/>
    </dgm:pt>
    <dgm:pt modelId="{221AC423-377B-43AA-915E-E282D257E6BB}" type="pres">
      <dgm:prSet presAssocID="{7DEAB92B-2089-4CF7-B4A7-D0050B9C195E}" presName="vert1" presStyleCnt="0"/>
      <dgm:spPr/>
    </dgm:pt>
    <dgm:pt modelId="{D353C7F4-F037-4268-B601-B71C2E8AFFEC}" type="pres">
      <dgm:prSet presAssocID="{F2476258-C1BF-4E5E-9877-4DACB2706B72}" presName="thickLine" presStyleLbl="alignNode1" presStyleIdx="1" presStyleCnt="3"/>
      <dgm:spPr/>
    </dgm:pt>
    <dgm:pt modelId="{509560EF-AB9F-419A-ABE2-5D51ABBF0705}" type="pres">
      <dgm:prSet presAssocID="{F2476258-C1BF-4E5E-9877-4DACB2706B72}" presName="horz1" presStyleCnt="0"/>
      <dgm:spPr/>
    </dgm:pt>
    <dgm:pt modelId="{5D4313EA-CB52-4594-BFA4-3FB320B8DE87}" type="pres">
      <dgm:prSet presAssocID="{F2476258-C1BF-4E5E-9877-4DACB2706B72}" presName="tx1" presStyleLbl="revTx" presStyleIdx="1" presStyleCnt="3"/>
      <dgm:spPr/>
    </dgm:pt>
    <dgm:pt modelId="{9BDADBFC-D6EC-4F5F-B162-C523EC5D6F45}" type="pres">
      <dgm:prSet presAssocID="{F2476258-C1BF-4E5E-9877-4DACB2706B72}" presName="vert1" presStyleCnt="0"/>
      <dgm:spPr/>
    </dgm:pt>
    <dgm:pt modelId="{AEE3865A-1E63-4991-9922-CE7A6C58A763}" type="pres">
      <dgm:prSet presAssocID="{41F9FB16-5A61-4668-8C02-1E7D46833560}" presName="thickLine" presStyleLbl="alignNode1" presStyleIdx="2" presStyleCnt="3"/>
      <dgm:spPr/>
    </dgm:pt>
    <dgm:pt modelId="{C42B5E81-A399-465A-BD97-31BAC57035AF}" type="pres">
      <dgm:prSet presAssocID="{41F9FB16-5A61-4668-8C02-1E7D46833560}" presName="horz1" presStyleCnt="0"/>
      <dgm:spPr/>
    </dgm:pt>
    <dgm:pt modelId="{5C356293-3772-4A64-9827-DE866FCA9487}" type="pres">
      <dgm:prSet presAssocID="{41F9FB16-5A61-4668-8C02-1E7D46833560}" presName="tx1" presStyleLbl="revTx" presStyleIdx="2" presStyleCnt="3"/>
      <dgm:spPr/>
    </dgm:pt>
    <dgm:pt modelId="{A19BF3F1-88F6-4BD8-B945-362D3F95F1C1}" type="pres">
      <dgm:prSet presAssocID="{41F9FB16-5A61-4668-8C02-1E7D46833560}" presName="vert1" presStyleCnt="0"/>
      <dgm:spPr/>
    </dgm:pt>
  </dgm:ptLst>
  <dgm:cxnLst>
    <dgm:cxn modelId="{861B6D13-19DD-4D6B-B494-EDFAD690AD64}" srcId="{E4AEC833-BA8D-4008-90C2-39E2AF93A698}" destId="{41F9FB16-5A61-4668-8C02-1E7D46833560}" srcOrd="2" destOrd="0" parTransId="{246CEF3B-E72E-47E9-9586-D4982BA8C485}" sibTransId="{070887AE-E991-43D4-AA76-2CE66A4FF51E}"/>
    <dgm:cxn modelId="{AFCB4A6D-5842-4DAF-B973-5077EC985904}" type="presOf" srcId="{41F9FB16-5A61-4668-8C02-1E7D46833560}" destId="{5C356293-3772-4A64-9827-DE866FCA9487}" srcOrd="0" destOrd="0" presId="urn:microsoft.com/office/officeart/2008/layout/LinedList"/>
    <dgm:cxn modelId="{3A94D182-FB45-4424-B9AD-2B9D3A955DC5}" type="presOf" srcId="{7DEAB92B-2089-4CF7-B4A7-D0050B9C195E}" destId="{D2281B61-B729-404E-BD9F-1679DEDA3CF4}" srcOrd="0" destOrd="0" presId="urn:microsoft.com/office/officeart/2008/layout/LinedList"/>
    <dgm:cxn modelId="{9A5C77B1-6AD8-4194-A720-ED41A5FB9EA9}" type="presOf" srcId="{E4AEC833-BA8D-4008-90C2-39E2AF93A698}" destId="{11EFDDB6-BEDE-4272-8AB3-3CFEC2B0F32A}" srcOrd="0" destOrd="0" presId="urn:microsoft.com/office/officeart/2008/layout/LinedList"/>
    <dgm:cxn modelId="{7408F9D9-B6C1-4AA0-911C-94713FE926E0}" type="presOf" srcId="{F2476258-C1BF-4E5E-9877-4DACB2706B72}" destId="{5D4313EA-CB52-4594-BFA4-3FB320B8DE87}" srcOrd="0" destOrd="0" presId="urn:microsoft.com/office/officeart/2008/layout/LinedList"/>
    <dgm:cxn modelId="{A9B36FE6-36F0-4FA3-AE68-14D36DEF657B}" srcId="{E4AEC833-BA8D-4008-90C2-39E2AF93A698}" destId="{7DEAB92B-2089-4CF7-B4A7-D0050B9C195E}" srcOrd="0" destOrd="0" parTransId="{83494148-A02D-440A-BE63-5ECAD67A7891}" sibTransId="{CEAECF14-2B7F-4539-A622-8794127CCAFA}"/>
    <dgm:cxn modelId="{1F1281EE-C77F-4A68-90B4-89FA07AF485F}" srcId="{E4AEC833-BA8D-4008-90C2-39E2AF93A698}" destId="{F2476258-C1BF-4E5E-9877-4DACB2706B72}" srcOrd="1" destOrd="0" parTransId="{FCC7F4DF-319D-4B91-B164-9FBF18D62C8A}" sibTransId="{6E19F95B-2A7A-4E8A-9229-1F39EB2D44A1}"/>
    <dgm:cxn modelId="{7C3E1CC2-A1B0-4E3C-B6E7-C6213B92725B}" type="presParOf" srcId="{11EFDDB6-BEDE-4272-8AB3-3CFEC2B0F32A}" destId="{CECF6B82-3F28-40B7-8575-DFD1728C9C72}" srcOrd="0" destOrd="0" presId="urn:microsoft.com/office/officeart/2008/layout/LinedList"/>
    <dgm:cxn modelId="{22EF83BD-DFF6-489C-A1BC-8098E86553AA}" type="presParOf" srcId="{11EFDDB6-BEDE-4272-8AB3-3CFEC2B0F32A}" destId="{60BAAAD9-BB9B-4DCD-A636-B92ABF9C03C8}" srcOrd="1" destOrd="0" presId="urn:microsoft.com/office/officeart/2008/layout/LinedList"/>
    <dgm:cxn modelId="{DF1C4E81-E329-4771-B352-38B8F05B6B78}" type="presParOf" srcId="{60BAAAD9-BB9B-4DCD-A636-B92ABF9C03C8}" destId="{D2281B61-B729-404E-BD9F-1679DEDA3CF4}" srcOrd="0" destOrd="0" presId="urn:microsoft.com/office/officeart/2008/layout/LinedList"/>
    <dgm:cxn modelId="{19429329-019E-4F8B-906D-AA3F6547F28B}" type="presParOf" srcId="{60BAAAD9-BB9B-4DCD-A636-B92ABF9C03C8}" destId="{221AC423-377B-43AA-915E-E282D257E6BB}" srcOrd="1" destOrd="0" presId="urn:microsoft.com/office/officeart/2008/layout/LinedList"/>
    <dgm:cxn modelId="{4E1670F7-ABA8-4AF4-BF10-34B35C6FB18C}" type="presParOf" srcId="{11EFDDB6-BEDE-4272-8AB3-3CFEC2B0F32A}" destId="{D353C7F4-F037-4268-B601-B71C2E8AFFEC}" srcOrd="2" destOrd="0" presId="urn:microsoft.com/office/officeart/2008/layout/LinedList"/>
    <dgm:cxn modelId="{FB91FAFD-1785-42FE-94C9-BCA6D3B609C0}" type="presParOf" srcId="{11EFDDB6-BEDE-4272-8AB3-3CFEC2B0F32A}" destId="{509560EF-AB9F-419A-ABE2-5D51ABBF0705}" srcOrd="3" destOrd="0" presId="urn:microsoft.com/office/officeart/2008/layout/LinedList"/>
    <dgm:cxn modelId="{361695CD-F962-44C6-9C45-529712BC41F6}" type="presParOf" srcId="{509560EF-AB9F-419A-ABE2-5D51ABBF0705}" destId="{5D4313EA-CB52-4594-BFA4-3FB320B8DE87}" srcOrd="0" destOrd="0" presId="urn:microsoft.com/office/officeart/2008/layout/LinedList"/>
    <dgm:cxn modelId="{A7ACE166-7E24-443F-8F75-A731EB67FC0F}" type="presParOf" srcId="{509560EF-AB9F-419A-ABE2-5D51ABBF0705}" destId="{9BDADBFC-D6EC-4F5F-B162-C523EC5D6F45}" srcOrd="1" destOrd="0" presId="urn:microsoft.com/office/officeart/2008/layout/LinedList"/>
    <dgm:cxn modelId="{3BBC9643-4636-4F64-9058-C4070292A2CF}" type="presParOf" srcId="{11EFDDB6-BEDE-4272-8AB3-3CFEC2B0F32A}" destId="{AEE3865A-1E63-4991-9922-CE7A6C58A763}" srcOrd="4" destOrd="0" presId="urn:microsoft.com/office/officeart/2008/layout/LinedList"/>
    <dgm:cxn modelId="{CC045E2B-D808-4877-AB27-985CFD489EC0}" type="presParOf" srcId="{11EFDDB6-BEDE-4272-8AB3-3CFEC2B0F32A}" destId="{C42B5E81-A399-465A-BD97-31BAC57035AF}" srcOrd="5" destOrd="0" presId="urn:microsoft.com/office/officeart/2008/layout/LinedList"/>
    <dgm:cxn modelId="{79F8B3CC-0596-4589-B10A-2B9AC4C3B264}" type="presParOf" srcId="{C42B5E81-A399-465A-BD97-31BAC57035AF}" destId="{5C356293-3772-4A64-9827-DE866FCA9487}" srcOrd="0" destOrd="0" presId="urn:microsoft.com/office/officeart/2008/layout/LinedList"/>
    <dgm:cxn modelId="{43C314FE-BFFC-460A-B9BB-436FBD845DC5}" type="presParOf" srcId="{C42B5E81-A399-465A-BD97-31BAC57035AF}" destId="{A19BF3F1-88F6-4BD8-B945-362D3F95F1C1}"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E782EDE-271B-4C44-8F2F-2BC313BF3214}"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A19D86DD-9430-48CE-BD2B-8A5DEF1C580F}">
      <dgm:prSet/>
      <dgm:spPr/>
      <dgm:t>
        <a:bodyPr/>
        <a:lstStyle/>
        <a:p>
          <a:r>
            <a:rPr lang="en-US"/>
            <a:t>Abstain from voting</a:t>
          </a:r>
        </a:p>
      </dgm:t>
    </dgm:pt>
    <dgm:pt modelId="{38187B32-ABA6-49EB-92A5-B0206C42AEA9}" type="parTrans" cxnId="{AC839EED-D11C-47A7-8BEF-0FC3C777FA6E}">
      <dgm:prSet/>
      <dgm:spPr/>
      <dgm:t>
        <a:bodyPr/>
        <a:lstStyle/>
        <a:p>
          <a:endParaRPr lang="en-US"/>
        </a:p>
      </dgm:t>
    </dgm:pt>
    <dgm:pt modelId="{478AF972-5E63-408A-BBEB-CDD2F0D0B1C6}" type="sibTrans" cxnId="{AC839EED-D11C-47A7-8BEF-0FC3C777FA6E}">
      <dgm:prSet/>
      <dgm:spPr/>
      <dgm:t>
        <a:bodyPr/>
        <a:lstStyle/>
        <a:p>
          <a:endParaRPr lang="en-US"/>
        </a:p>
      </dgm:t>
    </dgm:pt>
    <dgm:pt modelId="{6BE85556-E7D4-4CAF-9198-A937A71F9C17}">
      <dgm:prSet/>
      <dgm:spPr/>
      <dgm:t>
        <a:bodyPr/>
        <a:lstStyle/>
        <a:p>
          <a:r>
            <a:rPr lang="en-US"/>
            <a:t>Before the vote, publicly state the nature of your interest in the matter</a:t>
          </a:r>
        </a:p>
      </dgm:t>
    </dgm:pt>
    <dgm:pt modelId="{A6772E23-A552-4EB5-8744-9BAD0641D588}" type="parTrans" cxnId="{B3B67122-2218-4C41-8145-3C55F3B457C8}">
      <dgm:prSet/>
      <dgm:spPr/>
      <dgm:t>
        <a:bodyPr/>
        <a:lstStyle/>
        <a:p>
          <a:endParaRPr lang="en-US"/>
        </a:p>
      </dgm:t>
    </dgm:pt>
    <dgm:pt modelId="{7F7956AE-CC04-4BEE-937F-0CB3205C968D}" type="sibTrans" cxnId="{B3B67122-2218-4C41-8145-3C55F3B457C8}">
      <dgm:prSet/>
      <dgm:spPr/>
      <dgm:t>
        <a:bodyPr/>
        <a:lstStyle/>
        <a:p>
          <a:endParaRPr lang="en-US"/>
        </a:p>
      </dgm:t>
    </dgm:pt>
    <dgm:pt modelId="{C03E24EB-A553-4E2F-94E9-CC236F40E805}">
      <dgm:prSet/>
      <dgm:spPr/>
      <dgm:t>
        <a:bodyPr/>
        <a:lstStyle/>
        <a:p>
          <a:r>
            <a:rPr lang="en-US"/>
            <a:t>Within 15 days after the vote, file Commission Form 8 with the person who is responsible for recording the minutes of the meeting, who incorporates the form into the minutes </a:t>
          </a:r>
        </a:p>
      </dgm:t>
    </dgm:pt>
    <dgm:pt modelId="{4D00C0C2-FA76-4988-9088-EBB02802BC4D}" type="parTrans" cxnId="{1A3700F2-B113-4915-9688-D3E13DD176B3}">
      <dgm:prSet/>
      <dgm:spPr/>
      <dgm:t>
        <a:bodyPr/>
        <a:lstStyle/>
        <a:p>
          <a:endParaRPr lang="en-US"/>
        </a:p>
      </dgm:t>
    </dgm:pt>
    <dgm:pt modelId="{FF16F6D7-7F94-4127-B11E-2B210678DE44}" type="sibTrans" cxnId="{1A3700F2-B113-4915-9688-D3E13DD176B3}">
      <dgm:prSet/>
      <dgm:spPr/>
      <dgm:t>
        <a:bodyPr/>
        <a:lstStyle/>
        <a:p>
          <a:endParaRPr lang="en-US"/>
        </a:p>
      </dgm:t>
    </dgm:pt>
    <dgm:pt modelId="{D2E23996-883C-4ACD-8F90-7297A8965B71}" type="pres">
      <dgm:prSet presAssocID="{FE782EDE-271B-4C44-8F2F-2BC313BF3214}" presName="root" presStyleCnt="0">
        <dgm:presLayoutVars>
          <dgm:dir/>
          <dgm:resizeHandles val="exact"/>
        </dgm:presLayoutVars>
      </dgm:prSet>
      <dgm:spPr/>
    </dgm:pt>
    <dgm:pt modelId="{AC77A812-E138-42AF-94A6-1C0507E4DBC8}" type="pres">
      <dgm:prSet presAssocID="{A19D86DD-9430-48CE-BD2B-8A5DEF1C580F}" presName="compNode" presStyleCnt="0"/>
      <dgm:spPr/>
    </dgm:pt>
    <dgm:pt modelId="{F5B93E30-A244-484E-89E6-D642E36159DA}" type="pres">
      <dgm:prSet presAssocID="{A19D86DD-9430-48CE-BD2B-8A5DEF1C580F}" presName="bgRect" presStyleLbl="bgShp" presStyleIdx="0" presStyleCnt="3"/>
      <dgm:spPr/>
    </dgm:pt>
    <dgm:pt modelId="{25EF186D-FC75-485B-8D30-8B6351AF29AF}" type="pres">
      <dgm:prSet presAssocID="{A19D86DD-9430-48CE-BD2B-8A5DEF1C580F}" presName="iconRect" presStyleLbl="node1" presStyleIdx="0" presStyleCnt="3"/>
      <dgm:spPr>
        <a:blipFill>
          <a:blip xmlns:r="http://schemas.openxmlformats.org/officeDocument/2006/relationships">
            <a:extLst>
              <a:ext uri="{96DAC541-7B7A-43D3-8B79-37D633B846F1}">
                <asvg:svgBlip xmlns:asvg="http://schemas.microsoft.com/office/drawing/2016/SVG/main" r:embed="rId1"/>
              </a:ext>
            </a:extLst>
          </a:blip>
          <a:srcRect/>
          <a:stretch>
            <a:fillRect/>
          </a:stretch>
        </a:blipFill>
        <a:ln>
          <a:noFill/>
        </a:ln>
      </dgm:spPr>
      <dgm:extLst>
        <a:ext uri="{E40237B7-FDA0-4F09-8148-C483321AD2D9}">
          <dgm14:cNvPr xmlns:dgm14="http://schemas.microsoft.com/office/drawing/2010/diagram" id="0" name="" descr="No Touch with solid fill"/>
        </a:ext>
      </dgm:extLst>
    </dgm:pt>
    <dgm:pt modelId="{58251B6A-8500-4E1A-A0C4-9737C40ED524}" type="pres">
      <dgm:prSet presAssocID="{A19D86DD-9430-48CE-BD2B-8A5DEF1C580F}" presName="spaceRect" presStyleCnt="0"/>
      <dgm:spPr/>
    </dgm:pt>
    <dgm:pt modelId="{48637F38-6711-429B-857E-20824EFD01FA}" type="pres">
      <dgm:prSet presAssocID="{A19D86DD-9430-48CE-BD2B-8A5DEF1C580F}" presName="parTx" presStyleLbl="revTx" presStyleIdx="0" presStyleCnt="3">
        <dgm:presLayoutVars>
          <dgm:chMax val="0"/>
          <dgm:chPref val="0"/>
        </dgm:presLayoutVars>
      </dgm:prSet>
      <dgm:spPr/>
    </dgm:pt>
    <dgm:pt modelId="{6309F89D-E2A8-4217-9CB3-AA72F4B19E88}" type="pres">
      <dgm:prSet presAssocID="{478AF972-5E63-408A-BBEB-CDD2F0D0B1C6}" presName="sibTrans" presStyleCnt="0"/>
      <dgm:spPr/>
    </dgm:pt>
    <dgm:pt modelId="{403EA200-7B91-4F70-AD06-AE8A6B969872}" type="pres">
      <dgm:prSet presAssocID="{6BE85556-E7D4-4CAF-9198-A937A71F9C17}" presName="compNode" presStyleCnt="0"/>
      <dgm:spPr/>
    </dgm:pt>
    <dgm:pt modelId="{9FBA78CB-988B-49D7-AC24-C0E8A2F32998}" type="pres">
      <dgm:prSet presAssocID="{6BE85556-E7D4-4CAF-9198-A937A71F9C17}" presName="bgRect" presStyleLbl="bgShp" presStyleIdx="1" presStyleCnt="3"/>
      <dgm:spPr/>
    </dgm:pt>
    <dgm:pt modelId="{BEE63026-57F9-4E46-A6F4-BADB9B4242E8}" type="pres">
      <dgm:prSet presAssocID="{6BE85556-E7D4-4CAF-9198-A937A71F9C17}"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Lecturer"/>
        </a:ext>
      </dgm:extLst>
    </dgm:pt>
    <dgm:pt modelId="{972DB550-60B5-47AC-BD29-4DBBEA3B0116}" type="pres">
      <dgm:prSet presAssocID="{6BE85556-E7D4-4CAF-9198-A937A71F9C17}" presName="spaceRect" presStyleCnt="0"/>
      <dgm:spPr/>
    </dgm:pt>
    <dgm:pt modelId="{67DAC1BC-E968-4729-8452-F21513B5118D}" type="pres">
      <dgm:prSet presAssocID="{6BE85556-E7D4-4CAF-9198-A937A71F9C17}" presName="parTx" presStyleLbl="revTx" presStyleIdx="1" presStyleCnt="3">
        <dgm:presLayoutVars>
          <dgm:chMax val="0"/>
          <dgm:chPref val="0"/>
        </dgm:presLayoutVars>
      </dgm:prSet>
      <dgm:spPr/>
    </dgm:pt>
    <dgm:pt modelId="{8DECC71E-3F19-4695-89CD-2A1C718380BF}" type="pres">
      <dgm:prSet presAssocID="{7F7956AE-CC04-4BEE-937F-0CB3205C968D}" presName="sibTrans" presStyleCnt="0"/>
      <dgm:spPr/>
    </dgm:pt>
    <dgm:pt modelId="{D8B70157-8CBB-4725-B74A-B4995693E697}" type="pres">
      <dgm:prSet presAssocID="{C03E24EB-A553-4E2F-94E9-CC236F40E805}" presName="compNode" presStyleCnt="0"/>
      <dgm:spPr/>
    </dgm:pt>
    <dgm:pt modelId="{14D4C7FF-285C-445C-B244-56F84B624422}" type="pres">
      <dgm:prSet presAssocID="{C03E24EB-A553-4E2F-94E9-CC236F40E805}" presName="bgRect" presStyleLbl="bgShp" presStyleIdx="2" presStyleCnt="3"/>
      <dgm:spPr/>
    </dgm:pt>
    <dgm:pt modelId="{C4BB8CB4-AD60-4207-93D9-C0C5C2A4A4EA}" type="pres">
      <dgm:prSet presAssocID="{C03E24EB-A553-4E2F-94E9-CC236F40E805}"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Stopwatch"/>
        </a:ext>
      </dgm:extLst>
    </dgm:pt>
    <dgm:pt modelId="{754C8753-C560-4DDF-8E73-71BDB68E1484}" type="pres">
      <dgm:prSet presAssocID="{C03E24EB-A553-4E2F-94E9-CC236F40E805}" presName="spaceRect" presStyleCnt="0"/>
      <dgm:spPr/>
    </dgm:pt>
    <dgm:pt modelId="{391E2F0E-1C93-4FEA-B712-71C0652B5EEF}" type="pres">
      <dgm:prSet presAssocID="{C03E24EB-A553-4E2F-94E9-CC236F40E805}" presName="parTx" presStyleLbl="revTx" presStyleIdx="2" presStyleCnt="3">
        <dgm:presLayoutVars>
          <dgm:chMax val="0"/>
          <dgm:chPref val="0"/>
        </dgm:presLayoutVars>
      </dgm:prSet>
      <dgm:spPr/>
    </dgm:pt>
  </dgm:ptLst>
  <dgm:cxnLst>
    <dgm:cxn modelId="{1ED49904-1AC0-4C92-AFC8-8A09C9BA6D93}" type="presOf" srcId="{6BE85556-E7D4-4CAF-9198-A937A71F9C17}" destId="{67DAC1BC-E968-4729-8452-F21513B5118D}" srcOrd="0" destOrd="0" presId="urn:microsoft.com/office/officeart/2018/2/layout/IconVerticalSolidList"/>
    <dgm:cxn modelId="{B3B67122-2218-4C41-8145-3C55F3B457C8}" srcId="{FE782EDE-271B-4C44-8F2F-2BC313BF3214}" destId="{6BE85556-E7D4-4CAF-9198-A937A71F9C17}" srcOrd="1" destOrd="0" parTransId="{A6772E23-A552-4EB5-8744-9BAD0641D588}" sibTransId="{7F7956AE-CC04-4BEE-937F-0CB3205C968D}"/>
    <dgm:cxn modelId="{C348A62E-9C88-47B4-825B-21615728C2EF}" type="presOf" srcId="{C03E24EB-A553-4E2F-94E9-CC236F40E805}" destId="{391E2F0E-1C93-4FEA-B712-71C0652B5EEF}" srcOrd="0" destOrd="0" presId="urn:microsoft.com/office/officeart/2018/2/layout/IconVerticalSolidList"/>
    <dgm:cxn modelId="{6B438D37-7834-425D-AF5C-E580F64AC689}" type="presOf" srcId="{A19D86DD-9430-48CE-BD2B-8A5DEF1C580F}" destId="{48637F38-6711-429B-857E-20824EFD01FA}" srcOrd="0" destOrd="0" presId="urn:microsoft.com/office/officeart/2018/2/layout/IconVerticalSolidList"/>
    <dgm:cxn modelId="{0386E6C2-FB22-4B1D-A68C-B0DD6FA751E6}" type="presOf" srcId="{FE782EDE-271B-4C44-8F2F-2BC313BF3214}" destId="{D2E23996-883C-4ACD-8F90-7297A8965B71}" srcOrd="0" destOrd="0" presId="urn:microsoft.com/office/officeart/2018/2/layout/IconVerticalSolidList"/>
    <dgm:cxn modelId="{AC839EED-D11C-47A7-8BEF-0FC3C777FA6E}" srcId="{FE782EDE-271B-4C44-8F2F-2BC313BF3214}" destId="{A19D86DD-9430-48CE-BD2B-8A5DEF1C580F}" srcOrd="0" destOrd="0" parTransId="{38187B32-ABA6-49EB-92A5-B0206C42AEA9}" sibTransId="{478AF972-5E63-408A-BBEB-CDD2F0D0B1C6}"/>
    <dgm:cxn modelId="{1A3700F2-B113-4915-9688-D3E13DD176B3}" srcId="{FE782EDE-271B-4C44-8F2F-2BC313BF3214}" destId="{C03E24EB-A553-4E2F-94E9-CC236F40E805}" srcOrd="2" destOrd="0" parTransId="{4D00C0C2-FA76-4988-9088-EBB02802BC4D}" sibTransId="{FF16F6D7-7F94-4127-B11E-2B210678DE44}"/>
    <dgm:cxn modelId="{63354E8C-A305-4B60-B285-69F992A3FD07}" type="presParOf" srcId="{D2E23996-883C-4ACD-8F90-7297A8965B71}" destId="{AC77A812-E138-42AF-94A6-1C0507E4DBC8}" srcOrd="0" destOrd="0" presId="urn:microsoft.com/office/officeart/2018/2/layout/IconVerticalSolidList"/>
    <dgm:cxn modelId="{5A87C986-366E-4F04-AE17-C4B006D9A93B}" type="presParOf" srcId="{AC77A812-E138-42AF-94A6-1C0507E4DBC8}" destId="{F5B93E30-A244-484E-89E6-D642E36159DA}" srcOrd="0" destOrd="0" presId="urn:microsoft.com/office/officeart/2018/2/layout/IconVerticalSolidList"/>
    <dgm:cxn modelId="{F7438AF3-7954-4126-9FAF-6FBB17CCCAED}" type="presParOf" srcId="{AC77A812-E138-42AF-94A6-1C0507E4DBC8}" destId="{25EF186D-FC75-485B-8D30-8B6351AF29AF}" srcOrd="1" destOrd="0" presId="urn:microsoft.com/office/officeart/2018/2/layout/IconVerticalSolidList"/>
    <dgm:cxn modelId="{79117027-27D4-442E-85BB-6742FAE74C57}" type="presParOf" srcId="{AC77A812-E138-42AF-94A6-1C0507E4DBC8}" destId="{58251B6A-8500-4E1A-A0C4-9737C40ED524}" srcOrd="2" destOrd="0" presId="urn:microsoft.com/office/officeart/2018/2/layout/IconVerticalSolidList"/>
    <dgm:cxn modelId="{6DA0FE4D-5D01-4AC8-BFF7-04F47101CF1F}" type="presParOf" srcId="{AC77A812-E138-42AF-94A6-1C0507E4DBC8}" destId="{48637F38-6711-429B-857E-20824EFD01FA}" srcOrd="3" destOrd="0" presId="urn:microsoft.com/office/officeart/2018/2/layout/IconVerticalSolidList"/>
    <dgm:cxn modelId="{4408CD37-A1A3-407C-8920-C32DF10F9442}" type="presParOf" srcId="{D2E23996-883C-4ACD-8F90-7297A8965B71}" destId="{6309F89D-E2A8-4217-9CB3-AA72F4B19E88}" srcOrd="1" destOrd="0" presId="urn:microsoft.com/office/officeart/2018/2/layout/IconVerticalSolidList"/>
    <dgm:cxn modelId="{9503C94F-7528-4A4C-B200-3F635C2BD7A5}" type="presParOf" srcId="{D2E23996-883C-4ACD-8F90-7297A8965B71}" destId="{403EA200-7B91-4F70-AD06-AE8A6B969872}" srcOrd="2" destOrd="0" presId="urn:microsoft.com/office/officeart/2018/2/layout/IconVerticalSolidList"/>
    <dgm:cxn modelId="{885786DC-AD1B-467C-8420-F508081BDDD5}" type="presParOf" srcId="{403EA200-7B91-4F70-AD06-AE8A6B969872}" destId="{9FBA78CB-988B-49D7-AC24-C0E8A2F32998}" srcOrd="0" destOrd="0" presId="urn:microsoft.com/office/officeart/2018/2/layout/IconVerticalSolidList"/>
    <dgm:cxn modelId="{D075C1DA-7C2F-4BD3-9A06-6D2767C027E8}" type="presParOf" srcId="{403EA200-7B91-4F70-AD06-AE8A6B969872}" destId="{BEE63026-57F9-4E46-A6F4-BADB9B4242E8}" srcOrd="1" destOrd="0" presId="urn:microsoft.com/office/officeart/2018/2/layout/IconVerticalSolidList"/>
    <dgm:cxn modelId="{122414D1-320C-4A2F-90CD-E134464D625D}" type="presParOf" srcId="{403EA200-7B91-4F70-AD06-AE8A6B969872}" destId="{972DB550-60B5-47AC-BD29-4DBBEA3B0116}" srcOrd="2" destOrd="0" presId="urn:microsoft.com/office/officeart/2018/2/layout/IconVerticalSolidList"/>
    <dgm:cxn modelId="{ED858A6E-50EF-45B4-B143-3133A7E7232C}" type="presParOf" srcId="{403EA200-7B91-4F70-AD06-AE8A6B969872}" destId="{67DAC1BC-E968-4729-8452-F21513B5118D}" srcOrd="3" destOrd="0" presId="urn:microsoft.com/office/officeart/2018/2/layout/IconVerticalSolidList"/>
    <dgm:cxn modelId="{4D79ECA7-4242-4DCA-BDDD-953B4F65A00E}" type="presParOf" srcId="{D2E23996-883C-4ACD-8F90-7297A8965B71}" destId="{8DECC71E-3F19-4695-89CD-2A1C718380BF}" srcOrd="3" destOrd="0" presId="urn:microsoft.com/office/officeart/2018/2/layout/IconVerticalSolidList"/>
    <dgm:cxn modelId="{D889A6EC-837B-4FCA-97F3-FF739B6C0B01}" type="presParOf" srcId="{D2E23996-883C-4ACD-8F90-7297A8965B71}" destId="{D8B70157-8CBB-4725-B74A-B4995693E697}" srcOrd="4" destOrd="0" presId="urn:microsoft.com/office/officeart/2018/2/layout/IconVerticalSolidList"/>
    <dgm:cxn modelId="{BA56771C-E1EA-4071-B8B4-ADE8B561B26B}" type="presParOf" srcId="{D8B70157-8CBB-4725-B74A-B4995693E697}" destId="{14D4C7FF-285C-445C-B244-56F84B624422}" srcOrd="0" destOrd="0" presId="urn:microsoft.com/office/officeart/2018/2/layout/IconVerticalSolidList"/>
    <dgm:cxn modelId="{3D3A3455-FAAF-46D2-9070-0F23E63674AD}" type="presParOf" srcId="{D8B70157-8CBB-4725-B74A-B4995693E697}" destId="{C4BB8CB4-AD60-4207-93D9-C0C5C2A4A4EA}" srcOrd="1" destOrd="0" presId="urn:microsoft.com/office/officeart/2018/2/layout/IconVerticalSolidList"/>
    <dgm:cxn modelId="{83A451A4-1083-4DD8-8B74-8770C4AF7919}" type="presParOf" srcId="{D8B70157-8CBB-4725-B74A-B4995693E697}" destId="{754C8753-C560-4DDF-8E73-71BDB68E1484}" srcOrd="2" destOrd="0" presId="urn:microsoft.com/office/officeart/2018/2/layout/IconVerticalSolidList"/>
    <dgm:cxn modelId="{A1B44328-C4BB-4414-93B1-BA965ACD9E6A}" type="presParOf" srcId="{D8B70157-8CBB-4725-B74A-B4995693E697}" destId="{391E2F0E-1C93-4FEA-B712-71C0652B5EE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FE027956-09E8-4EF0-8D6A-77D4FD4E000C}" type="doc">
      <dgm:prSet loTypeId="urn:microsoft.com/office/officeart/2005/8/layout/vList2" loCatId="list" qsTypeId="urn:microsoft.com/office/officeart/2005/8/quickstyle/simple5" qsCatId="simple" csTypeId="urn:microsoft.com/office/officeart/2005/8/colors/colorful2" csCatId="colorful"/>
      <dgm:spPr/>
      <dgm:t>
        <a:bodyPr/>
        <a:lstStyle/>
        <a:p>
          <a:endParaRPr lang="en-US"/>
        </a:p>
      </dgm:t>
    </dgm:pt>
    <dgm:pt modelId="{711A462B-8B02-43C2-A115-0AFE10C050B8}">
      <dgm:prSet/>
      <dgm:spPr/>
      <dgm:t>
        <a:bodyPr/>
        <a:lstStyle/>
        <a:p>
          <a:r>
            <a:rPr lang="en-US"/>
            <a:t>Elected and appointed special district officials must fill out Form 1 annually on or before July 1</a:t>
          </a:r>
        </a:p>
      </dgm:t>
    </dgm:pt>
    <dgm:pt modelId="{1D31A7F8-F3C3-47A9-BBD6-DFC51489E562}" type="parTrans" cxnId="{CCD4CBED-2A23-44D9-8430-C402C52131E3}">
      <dgm:prSet/>
      <dgm:spPr/>
      <dgm:t>
        <a:bodyPr/>
        <a:lstStyle/>
        <a:p>
          <a:endParaRPr lang="en-US"/>
        </a:p>
      </dgm:t>
    </dgm:pt>
    <dgm:pt modelId="{106D0A9F-9B6D-4028-A9F9-CC6C81AE6805}" type="sibTrans" cxnId="{CCD4CBED-2A23-44D9-8430-C402C52131E3}">
      <dgm:prSet/>
      <dgm:spPr/>
      <dgm:t>
        <a:bodyPr/>
        <a:lstStyle/>
        <a:p>
          <a:endParaRPr lang="en-US"/>
        </a:p>
      </dgm:t>
    </dgm:pt>
    <dgm:pt modelId="{4F158DF0-EC3B-4923-A4BF-F8583D97F037}">
      <dgm:prSet/>
      <dgm:spPr/>
      <dgm:t>
        <a:bodyPr/>
        <a:lstStyle/>
        <a:p>
          <a:r>
            <a:rPr lang="en-US"/>
            <a:t>Requires disclosure of your </a:t>
          </a:r>
          <a:r>
            <a:rPr lang="en-US" u="sng"/>
            <a:t>sources</a:t>
          </a:r>
          <a:r>
            <a:rPr lang="en-US"/>
            <a:t> and </a:t>
          </a:r>
          <a:r>
            <a:rPr lang="en-US" u="sng"/>
            <a:t>types</a:t>
          </a:r>
          <a:r>
            <a:rPr lang="en-US"/>
            <a:t> of financial interests</a:t>
          </a:r>
        </a:p>
      </dgm:t>
    </dgm:pt>
    <dgm:pt modelId="{27DAD04F-B671-4506-BAA1-E33BF563E538}" type="parTrans" cxnId="{18529066-3AC4-4146-B0D9-A943EBA8BB33}">
      <dgm:prSet/>
      <dgm:spPr/>
      <dgm:t>
        <a:bodyPr/>
        <a:lstStyle/>
        <a:p>
          <a:endParaRPr lang="en-US"/>
        </a:p>
      </dgm:t>
    </dgm:pt>
    <dgm:pt modelId="{F5784AD1-DE92-4DB4-A219-B85F71C0A8CF}" type="sibTrans" cxnId="{18529066-3AC4-4146-B0D9-A943EBA8BB33}">
      <dgm:prSet/>
      <dgm:spPr/>
      <dgm:t>
        <a:bodyPr/>
        <a:lstStyle/>
        <a:p>
          <a:endParaRPr lang="en-US"/>
        </a:p>
      </dgm:t>
    </dgm:pt>
    <dgm:pt modelId="{C44CF22A-1D5D-44B4-9EF1-01CE6D80B0DE}">
      <dgm:prSet/>
      <dgm:spPr/>
      <dgm:t>
        <a:bodyPr/>
        <a:lstStyle/>
        <a:p>
          <a:r>
            <a:rPr lang="en-US"/>
            <a:t>DOES NOT require </a:t>
          </a:r>
          <a:r>
            <a:rPr lang="en-US" u="sng"/>
            <a:t>monetary value</a:t>
          </a:r>
          <a:endParaRPr lang="en-US"/>
        </a:p>
      </dgm:t>
    </dgm:pt>
    <dgm:pt modelId="{AAD98DF6-B430-4818-9C1A-FB57021DE7C4}" type="parTrans" cxnId="{32A96946-6B82-44F1-A4D3-57E1FEDDB3EF}">
      <dgm:prSet/>
      <dgm:spPr/>
      <dgm:t>
        <a:bodyPr/>
        <a:lstStyle/>
        <a:p>
          <a:endParaRPr lang="en-US"/>
        </a:p>
      </dgm:t>
    </dgm:pt>
    <dgm:pt modelId="{33211B34-1827-43D3-AEFC-D9E757910D5F}" type="sibTrans" cxnId="{32A96946-6B82-44F1-A4D3-57E1FEDDB3EF}">
      <dgm:prSet/>
      <dgm:spPr/>
      <dgm:t>
        <a:bodyPr/>
        <a:lstStyle/>
        <a:p>
          <a:endParaRPr lang="en-US"/>
        </a:p>
      </dgm:t>
    </dgm:pt>
    <dgm:pt modelId="{1C34E830-2506-408E-9E5E-A71C0884205F}">
      <dgm:prSet/>
      <dgm:spPr/>
      <dgm:t>
        <a:bodyPr/>
        <a:lstStyle/>
        <a:p>
          <a:r>
            <a:rPr lang="en-US"/>
            <a:t>MUST be filed electronically </a:t>
          </a:r>
        </a:p>
      </dgm:t>
    </dgm:pt>
    <dgm:pt modelId="{70EC08D2-4D3E-4B86-9311-6ACF06CD94AE}" type="parTrans" cxnId="{0B175BDB-3F61-420A-8988-A81A32FF5E80}">
      <dgm:prSet/>
      <dgm:spPr/>
      <dgm:t>
        <a:bodyPr/>
        <a:lstStyle/>
        <a:p>
          <a:endParaRPr lang="en-US"/>
        </a:p>
      </dgm:t>
    </dgm:pt>
    <dgm:pt modelId="{313F1768-F0F4-4154-A7F2-323B9A55F6A1}" type="sibTrans" cxnId="{0B175BDB-3F61-420A-8988-A81A32FF5E80}">
      <dgm:prSet/>
      <dgm:spPr/>
      <dgm:t>
        <a:bodyPr/>
        <a:lstStyle/>
        <a:p>
          <a:endParaRPr lang="en-US"/>
        </a:p>
      </dgm:t>
    </dgm:pt>
    <dgm:pt modelId="{A4534FA0-1CD9-4A4B-A876-D4801BE78636}">
      <dgm:prSet/>
      <dgm:spPr/>
      <dgm:t>
        <a:bodyPr/>
        <a:lstStyle/>
        <a:p>
          <a:r>
            <a:rPr lang="en-US"/>
            <a:t>Must file within 30 days of appointment</a:t>
          </a:r>
        </a:p>
      </dgm:t>
    </dgm:pt>
    <dgm:pt modelId="{A78D132B-1FC4-456B-B29A-91C3B4120D6D}" type="parTrans" cxnId="{A4078699-C062-48C9-9EC3-684E64E81801}">
      <dgm:prSet/>
      <dgm:spPr/>
      <dgm:t>
        <a:bodyPr/>
        <a:lstStyle/>
        <a:p>
          <a:endParaRPr lang="en-US"/>
        </a:p>
      </dgm:t>
    </dgm:pt>
    <dgm:pt modelId="{4AF9DAEB-1893-408A-85C2-DD58B20CBBAB}" type="sibTrans" cxnId="{A4078699-C062-48C9-9EC3-684E64E81801}">
      <dgm:prSet/>
      <dgm:spPr/>
      <dgm:t>
        <a:bodyPr/>
        <a:lstStyle/>
        <a:p>
          <a:endParaRPr lang="en-US"/>
        </a:p>
      </dgm:t>
    </dgm:pt>
    <dgm:pt modelId="{944B66E7-137B-4419-9A58-D682C40B218E}">
      <dgm:prSet/>
      <dgm:spPr/>
      <dgm:t>
        <a:bodyPr/>
        <a:lstStyle/>
        <a:p>
          <a:r>
            <a:rPr lang="en-US"/>
            <a:t>Form 1F is filed within 60 days of leaving position</a:t>
          </a:r>
        </a:p>
      </dgm:t>
    </dgm:pt>
    <dgm:pt modelId="{BBF2167F-0D32-408B-9DF9-3D6EB8D52083}" type="parTrans" cxnId="{978434E7-9BB9-4055-A0A9-6218141EF28C}">
      <dgm:prSet/>
      <dgm:spPr/>
      <dgm:t>
        <a:bodyPr/>
        <a:lstStyle/>
        <a:p>
          <a:endParaRPr lang="en-US"/>
        </a:p>
      </dgm:t>
    </dgm:pt>
    <dgm:pt modelId="{5B7A31A2-BB9C-4D98-8B0E-13445DB7EA4E}" type="sibTrans" cxnId="{978434E7-9BB9-4055-A0A9-6218141EF28C}">
      <dgm:prSet/>
      <dgm:spPr/>
      <dgm:t>
        <a:bodyPr/>
        <a:lstStyle/>
        <a:p>
          <a:endParaRPr lang="en-US"/>
        </a:p>
      </dgm:t>
    </dgm:pt>
    <dgm:pt modelId="{97AD780F-6138-4231-BF99-98766901B87E}" type="pres">
      <dgm:prSet presAssocID="{FE027956-09E8-4EF0-8D6A-77D4FD4E000C}" presName="linear" presStyleCnt="0">
        <dgm:presLayoutVars>
          <dgm:animLvl val="lvl"/>
          <dgm:resizeHandles val="exact"/>
        </dgm:presLayoutVars>
      </dgm:prSet>
      <dgm:spPr/>
    </dgm:pt>
    <dgm:pt modelId="{70C5ED43-D47E-4551-83C3-E90C7D7AE2E2}" type="pres">
      <dgm:prSet presAssocID="{711A462B-8B02-43C2-A115-0AFE10C050B8}" presName="parentText" presStyleLbl="node1" presStyleIdx="0" presStyleCnt="6">
        <dgm:presLayoutVars>
          <dgm:chMax val="0"/>
          <dgm:bulletEnabled val="1"/>
        </dgm:presLayoutVars>
      </dgm:prSet>
      <dgm:spPr/>
    </dgm:pt>
    <dgm:pt modelId="{CA91D05C-AA22-4465-A21C-F81E1DC4C2D9}" type="pres">
      <dgm:prSet presAssocID="{106D0A9F-9B6D-4028-A9F9-CC6C81AE6805}" presName="spacer" presStyleCnt="0"/>
      <dgm:spPr/>
    </dgm:pt>
    <dgm:pt modelId="{1FD36B85-280B-4570-BD4B-AFD9FFABD3DE}" type="pres">
      <dgm:prSet presAssocID="{4F158DF0-EC3B-4923-A4BF-F8583D97F037}" presName="parentText" presStyleLbl="node1" presStyleIdx="1" presStyleCnt="6">
        <dgm:presLayoutVars>
          <dgm:chMax val="0"/>
          <dgm:bulletEnabled val="1"/>
        </dgm:presLayoutVars>
      </dgm:prSet>
      <dgm:spPr/>
    </dgm:pt>
    <dgm:pt modelId="{7AD20FB9-864C-42E3-ABFD-089A1A8E4533}" type="pres">
      <dgm:prSet presAssocID="{F5784AD1-DE92-4DB4-A219-B85F71C0A8CF}" presName="spacer" presStyleCnt="0"/>
      <dgm:spPr/>
    </dgm:pt>
    <dgm:pt modelId="{85FBDCB3-37FF-4ADA-A044-D4BBDBF1DADE}" type="pres">
      <dgm:prSet presAssocID="{C44CF22A-1D5D-44B4-9EF1-01CE6D80B0DE}" presName="parentText" presStyleLbl="node1" presStyleIdx="2" presStyleCnt="6">
        <dgm:presLayoutVars>
          <dgm:chMax val="0"/>
          <dgm:bulletEnabled val="1"/>
        </dgm:presLayoutVars>
      </dgm:prSet>
      <dgm:spPr/>
    </dgm:pt>
    <dgm:pt modelId="{E93E9F33-EB93-458C-895C-D2860D8EAFDA}" type="pres">
      <dgm:prSet presAssocID="{33211B34-1827-43D3-AEFC-D9E757910D5F}" presName="spacer" presStyleCnt="0"/>
      <dgm:spPr/>
    </dgm:pt>
    <dgm:pt modelId="{1ACB3C9C-7614-479D-B449-778D62AA9017}" type="pres">
      <dgm:prSet presAssocID="{1C34E830-2506-408E-9E5E-A71C0884205F}" presName="parentText" presStyleLbl="node1" presStyleIdx="3" presStyleCnt="6">
        <dgm:presLayoutVars>
          <dgm:chMax val="0"/>
          <dgm:bulletEnabled val="1"/>
        </dgm:presLayoutVars>
      </dgm:prSet>
      <dgm:spPr/>
    </dgm:pt>
    <dgm:pt modelId="{F1B134C1-50B8-4325-8D3F-5F9E71D19EC2}" type="pres">
      <dgm:prSet presAssocID="{313F1768-F0F4-4154-A7F2-323B9A55F6A1}" presName="spacer" presStyleCnt="0"/>
      <dgm:spPr/>
    </dgm:pt>
    <dgm:pt modelId="{B86B8F6F-A4C3-4945-BEE5-CBF419377B5A}" type="pres">
      <dgm:prSet presAssocID="{A4534FA0-1CD9-4A4B-A876-D4801BE78636}" presName="parentText" presStyleLbl="node1" presStyleIdx="4" presStyleCnt="6">
        <dgm:presLayoutVars>
          <dgm:chMax val="0"/>
          <dgm:bulletEnabled val="1"/>
        </dgm:presLayoutVars>
      </dgm:prSet>
      <dgm:spPr/>
    </dgm:pt>
    <dgm:pt modelId="{ACCE149E-EEAC-43A9-87D3-387FB78C444D}" type="pres">
      <dgm:prSet presAssocID="{4AF9DAEB-1893-408A-85C2-DD58B20CBBAB}" presName="spacer" presStyleCnt="0"/>
      <dgm:spPr/>
    </dgm:pt>
    <dgm:pt modelId="{CC8414CA-6A3A-4516-BD4A-00160884B65C}" type="pres">
      <dgm:prSet presAssocID="{944B66E7-137B-4419-9A58-D682C40B218E}" presName="parentText" presStyleLbl="node1" presStyleIdx="5" presStyleCnt="6">
        <dgm:presLayoutVars>
          <dgm:chMax val="0"/>
          <dgm:bulletEnabled val="1"/>
        </dgm:presLayoutVars>
      </dgm:prSet>
      <dgm:spPr/>
    </dgm:pt>
  </dgm:ptLst>
  <dgm:cxnLst>
    <dgm:cxn modelId="{32A96946-6B82-44F1-A4D3-57E1FEDDB3EF}" srcId="{FE027956-09E8-4EF0-8D6A-77D4FD4E000C}" destId="{C44CF22A-1D5D-44B4-9EF1-01CE6D80B0DE}" srcOrd="2" destOrd="0" parTransId="{AAD98DF6-B430-4818-9C1A-FB57021DE7C4}" sibTransId="{33211B34-1827-43D3-AEFC-D9E757910D5F}"/>
    <dgm:cxn modelId="{18529066-3AC4-4146-B0D9-A943EBA8BB33}" srcId="{FE027956-09E8-4EF0-8D6A-77D4FD4E000C}" destId="{4F158DF0-EC3B-4923-A4BF-F8583D97F037}" srcOrd="1" destOrd="0" parTransId="{27DAD04F-B671-4506-BAA1-E33BF563E538}" sibTransId="{F5784AD1-DE92-4DB4-A219-B85F71C0A8CF}"/>
    <dgm:cxn modelId="{455EFD55-15D1-4851-9D53-1E13CEDAC869}" type="presOf" srcId="{944B66E7-137B-4419-9A58-D682C40B218E}" destId="{CC8414CA-6A3A-4516-BD4A-00160884B65C}" srcOrd="0" destOrd="0" presId="urn:microsoft.com/office/officeart/2005/8/layout/vList2"/>
    <dgm:cxn modelId="{46D47276-3B21-4E22-8C44-6D979DAD8199}" type="presOf" srcId="{711A462B-8B02-43C2-A115-0AFE10C050B8}" destId="{70C5ED43-D47E-4551-83C3-E90C7D7AE2E2}" srcOrd="0" destOrd="0" presId="urn:microsoft.com/office/officeart/2005/8/layout/vList2"/>
    <dgm:cxn modelId="{612A3E85-D508-46FB-A8AA-DBA3DD197744}" type="presOf" srcId="{4F158DF0-EC3B-4923-A4BF-F8583D97F037}" destId="{1FD36B85-280B-4570-BD4B-AFD9FFABD3DE}" srcOrd="0" destOrd="0" presId="urn:microsoft.com/office/officeart/2005/8/layout/vList2"/>
    <dgm:cxn modelId="{A4078699-C062-48C9-9EC3-684E64E81801}" srcId="{FE027956-09E8-4EF0-8D6A-77D4FD4E000C}" destId="{A4534FA0-1CD9-4A4B-A876-D4801BE78636}" srcOrd="4" destOrd="0" parTransId="{A78D132B-1FC4-456B-B29A-91C3B4120D6D}" sibTransId="{4AF9DAEB-1893-408A-85C2-DD58B20CBBAB}"/>
    <dgm:cxn modelId="{93016DC7-867E-4A8C-AA2D-A28999D7CE3A}" type="presOf" srcId="{A4534FA0-1CD9-4A4B-A876-D4801BE78636}" destId="{B86B8F6F-A4C3-4945-BEE5-CBF419377B5A}" srcOrd="0" destOrd="0" presId="urn:microsoft.com/office/officeart/2005/8/layout/vList2"/>
    <dgm:cxn modelId="{D59936D6-2EEE-42B7-AAE1-72E88651A019}" type="presOf" srcId="{FE027956-09E8-4EF0-8D6A-77D4FD4E000C}" destId="{97AD780F-6138-4231-BF99-98766901B87E}" srcOrd="0" destOrd="0" presId="urn:microsoft.com/office/officeart/2005/8/layout/vList2"/>
    <dgm:cxn modelId="{0B175BDB-3F61-420A-8988-A81A32FF5E80}" srcId="{FE027956-09E8-4EF0-8D6A-77D4FD4E000C}" destId="{1C34E830-2506-408E-9E5E-A71C0884205F}" srcOrd="3" destOrd="0" parTransId="{70EC08D2-4D3E-4B86-9311-6ACF06CD94AE}" sibTransId="{313F1768-F0F4-4154-A7F2-323B9A55F6A1}"/>
    <dgm:cxn modelId="{7310B9E3-B0D4-4BDB-ADA0-76EB6BCED5B5}" type="presOf" srcId="{1C34E830-2506-408E-9E5E-A71C0884205F}" destId="{1ACB3C9C-7614-479D-B449-778D62AA9017}" srcOrd="0" destOrd="0" presId="urn:microsoft.com/office/officeart/2005/8/layout/vList2"/>
    <dgm:cxn modelId="{978434E7-9BB9-4055-A0A9-6218141EF28C}" srcId="{FE027956-09E8-4EF0-8D6A-77D4FD4E000C}" destId="{944B66E7-137B-4419-9A58-D682C40B218E}" srcOrd="5" destOrd="0" parTransId="{BBF2167F-0D32-408B-9DF9-3D6EB8D52083}" sibTransId="{5B7A31A2-BB9C-4D98-8B0E-13445DB7EA4E}"/>
    <dgm:cxn modelId="{CCD4CBED-2A23-44D9-8430-C402C52131E3}" srcId="{FE027956-09E8-4EF0-8D6A-77D4FD4E000C}" destId="{711A462B-8B02-43C2-A115-0AFE10C050B8}" srcOrd="0" destOrd="0" parTransId="{1D31A7F8-F3C3-47A9-BBD6-DFC51489E562}" sibTransId="{106D0A9F-9B6D-4028-A9F9-CC6C81AE6805}"/>
    <dgm:cxn modelId="{655731FA-4FE2-4A86-947D-C9CE381850A0}" type="presOf" srcId="{C44CF22A-1D5D-44B4-9EF1-01CE6D80B0DE}" destId="{85FBDCB3-37FF-4ADA-A044-D4BBDBF1DADE}" srcOrd="0" destOrd="0" presId="urn:microsoft.com/office/officeart/2005/8/layout/vList2"/>
    <dgm:cxn modelId="{2A3AEA8B-BACE-43C1-BD91-477F5F25BA44}" type="presParOf" srcId="{97AD780F-6138-4231-BF99-98766901B87E}" destId="{70C5ED43-D47E-4551-83C3-E90C7D7AE2E2}" srcOrd="0" destOrd="0" presId="urn:microsoft.com/office/officeart/2005/8/layout/vList2"/>
    <dgm:cxn modelId="{FE2CC68C-2240-4528-AAB6-F1F9615EFC62}" type="presParOf" srcId="{97AD780F-6138-4231-BF99-98766901B87E}" destId="{CA91D05C-AA22-4465-A21C-F81E1DC4C2D9}" srcOrd="1" destOrd="0" presId="urn:microsoft.com/office/officeart/2005/8/layout/vList2"/>
    <dgm:cxn modelId="{F28E0341-9FD6-469B-84F7-8B985BE0F754}" type="presParOf" srcId="{97AD780F-6138-4231-BF99-98766901B87E}" destId="{1FD36B85-280B-4570-BD4B-AFD9FFABD3DE}" srcOrd="2" destOrd="0" presId="urn:microsoft.com/office/officeart/2005/8/layout/vList2"/>
    <dgm:cxn modelId="{2DF96074-66AC-495F-9312-F14EF42256EF}" type="presParOf" srcId="{97AD780F-6138-4231-BF99-98766901B87E}" destId="{7AD20FB9-864C-42E3-ABFD-089A1A8E4533}" srcOrd="3" destOrd="0" presId="urn:microsoft.com/office/officeart/2005/8/layout/vList2"/>
    <dgm:cxn modelId="{71C66AA0-83F7-4870-B14A-38AAA0034135}" type="presParOf" srcId="{97AD780F-6138-4231-BF99-98766901B87E}" destId="{85FBDCB3-37FF-4ADA-A044-D4BBDBF1DADE}" srcOrd="4" destOrd="0" presId="urn:microsoft.com/office/officeart/2005/8/layout/vList2"/>
    <dgm:cxn modelId="{73D88199-B6CD-47B2-8FFF-CBCA296896C9}" type="presParOf" srcId="{97AD780F-6138-4231-BF99-98766901B87E}" destId="{E93E9F33-EB93-458C-895C-D2860D8EAFDA}" srcOrd="5" destOrd="0" presId="urn:microsoft.com/office/officeart/2005/8/layout/vList2"/>
    <dgm:cxn modelId="{0E75AA45-097C-4D24-900A-5877D06AE01D}" type="presParOf" srcId="{97AD780F-6138-4231-BF99-98766901B87E}" destId="{1ACB3C9C-7614-479D-B449-778D62AA9017}" srcOrd="6" destOrd="0" presId="urn:microsoft.com/office/officeart/2005/8/layout/vList2"/>
    <dgm:cxn modelId="{C9343580-34BA-49A1-B68B-D4D7E947F102}" type="presParOf" srcId="{97AD780F-6138-4231-BF99-98766901B87E}" destId="{F1B134C1-50B8-4325-8D3F-5F9E71D19EC2}" srcOrd="7" destOrd="0" presId="urn:microsoft.com/office/officeart/2005/8/layout/vList2"/>
    <dgm:cxn modelId="{709CAD75-6FB2-4B19-906D-549505AAE1D1}" type="presParOf" srcId="{97AD780F-6138-4231-BF99-98766901B87E}" destId="{B86B8F6F-A4C3-4945-BEE5-CBF419377B5A}" srcOrd="8" destOrd="0" presId="urn:microsoft.com/office/officeart/2005/8/layout/vList2"/>
    <dgm:cxn modelId="{FE015CCF-E5D9-4FD1-8B30-231E661D0FAC}" type="presParOf" srcId="{97AD780F-6138-4231-BF99-98766901B87E}" destId="{ACCE149E-EEAC-43A9-87D3-387FB78C444D}" srcOrd="9" destOrd="0" presId="urn:microsoft.com/office/officeart/2005/8/layout/vList2"/>
    <dgm:cxn modelId="{62BEA996-2499-491C-A80C-1682138D1E75}" type="presParOf" srcId="{97AD780F-6138-4231-BF99-98766901B87E}" destId="{CC8414CA-6A3A-4516-BD4A-00160884B65C}" srcOrd="10"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392FCE1-8080-44A4-AB2F-5A7DC572E916}"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EC980F6E-195C-4A99-80EE-9180438E4387}">
      <dgm:prSet/>
      <dgm:spPr/>
      <dgm:t>
        <a:bodyPr/>
        <a:lstStyle/>
        <a:p>
          <a:pPr>
            <a:lnSpc>
              <a:spcPct val="100000"/>
            </a:lnSpc>
          </a:pPr>
          <a:r>
            <a:rPr lang="en-US" b="1"/>
            <a:t>Who can file:</a:t>
          </a:r>
          <a:r>
            <a:rPr lang="en-US"/>
            <a:t> Any person or organization</a:t>
          </a:r>
        </a:p>
      </dgm:t>
    </dgm:pt>
    <dgm:pt modelId="{AEAF2B38-7394-48A7-A9FA-27DC60C47DF6}" type="parTrans" cxnId="{041BF5F6-5480-4B1B-B72E-F922D51435EB}">
      <dgm:prSet/>
      <dgm:spPr/>
      <dgm:t>
        <a:bodyPr/>
        <a:lstStyle/>
        <a:p>
          <a:endParaRPr lang="en-US"/>
        </a:p>
      </dgm:t>
    </dgm:pt>
    <dgm:pt modelId="{0D2E027E-F88F-438E-B062-9782BFB0F1F4}" type="sibTrans" cxnId="{041BF5F6-5480-4B1B-B72E-F922D51435EB}">
      <dgm:prSet/>
      <dgm:spPr/>
      <dgm:t>
        <a:bodyPr/>
        <a:lstStyle/>
        <a:p>
          <a:pPr>
            <a:lnSpc>
              <a:spcPct val="100000"/>
            </a:lnSpc>
          </a:pPr>
          <a:endParaRPr lang="en-US"/>
        </a:p>
      </dgm:t>
    </dgm:pt>
    <dgm:pt modelId="{DF384CCD-EE94-4226-8853-CC40C571491C}">
      <dgm:prSet/>
      <dgm:spPr/>
      <dgm:t>
        <a:bodyPr/>
        <a:lstStyle/>
        <a:p>
          <a:pPr>
            <a:lnSpc>
              <a:spcPct val="100000"/>
            </a:lnSpc>
          </a:pPr>
          <a:r>
            <a:rPr lang="en-US" b="1"/>
            <a:t>Where:</a:t>
          </a:r>
          <a:r>
            <a:rPr lang="en-US"/>
            <a:t> Florida Commission on Ethics</a:t>
          </a:r>
        </a:p>
      </dgm:t>
    </dgm:pt>
    <dgm:pt modelId="{113D5635-3935-440B-8935-36FC621CC879}" type="parTrans" cxnId="{6111CBEB-43DC-4379-8E6A-3B8C1AA6D47C}">
      <dgm:prSet/>
      <dgm:spPr/>
      <dgm:t>
        <a:bodyPr/>
        <a:lstStyle/>
        <a:p>
          <a:endParaRPr lang="en-US"/>
        </a:p>
      </dgm:t>
    </dgm:pt>
    <dgm:pt modelId="{5A7F6B1D-7C10-4F02-B61F-2CEB2A4F01AF}" type="sibTrans" cxnId="{6111CBEB-43DC-4379-8E6A-3B8C1AA6D47C}">
      <dgm:prSet/>
      <dgm:spPr/>
      <dgm:t>
        <a:bodyPr/>
        <a:lstStyle/>
        <a:p>
          <a:pPr>
            <a:lnSpc>
              <a:spcPct val="100000"/>
            </a:lnSpc>
          </a:pPr>
          <a:endParaRPr lang="en-US"/>
        </a:p>
      </dgm:t>
    </dgm:pt>
    <dgm:pt modelId="{B30D51D3-C08A-4CAE-9E20-E8937C83E536}">
      <dgm:prSet/>
      <dgm:spPr/>
      <dgm:t>
        <a:bodyPr/>
        <a:lstStyle/>
        <a:p>
          <a:pPr>
            <a:lnSpc>
              <a:spcPct val="100000"/>
            </a:lnSpc>
          </a:pPr>
          <a:r>
            <a:rPr lang="en-US" b="1"/>
            <a:t>Form:</a:t>
          </a:r>
          <a:r>
            <a:rPr lang="en-US"/>
            <a:t> Official complaint form (required)</a:t>
          </a:r>
        </a:p>
      </dgm:t>
    </dgm:pt>
    <dgm:pt modelId="{830CD86C-440E-43D1-A488-3892DC6A617A}" type="parTrans" cxnId="{F9FE35AA-F0E9-4199-9CB5-039F035DE2F0}">
      <dgm:prSet/>
      <dgm:spPr/>
      <dgm:t>
        <a:bodyPr/>
        <a:lstStyle/>
        <a:p>
          <a:endParaRPr lang="en-US"/>
        </a:p>
      </dgm:t>
    </dgm:pt>
    <dgm:pt modelId="{EF6E04E8-36A8-4912-BA4E-6565F5B544FB}" type="sibTrans" cxnId="{F9FE35AA-F0E9-4199-9CB5-039F035DE2F0}">
      <dgm:prSet/>
      <dgm:spPr/>
      <dgm:t>
        <a:bodyPr/>
        <a:lstStyle/>
        <a:p>
          <a:pPr>
            <a:lnSpc>
              <a:spcPct val="100000"/>
            </a:lnSpc>
          </a:pPr>
          <a:endParaRPr lang="en-US"/>
        </a:p>
      </dgm:t>
    </dgm:pt>
    <dgm:pt modelId="{DC64FB83-E03A-4533-AE8D-22418A285A27}">
      <dgm:prSet/>
      <dgm:spPr/>
      <dgm:t>
        <a:bodyPr/>
        <a:lstStyle/>
        <a:p>
          <a:pPr>
            <a:lnSpc>
              <a:spcPct val="100000"/>
            </a:lnSpc>
          </a:pPr>
          <a:r>
            <a:rPr lang="en-US" b="1"/>
            <a:t>Contents:</a:t>
          </a:r>
          <a:r>
            <a:rPr lang="en-US"/>
            <a:t> Specific factual allegations</a:t>
          </a:r>
        </a:p>
      </dgm:t>
    </dgm:pt>
    <dgm:pt modelId="{4029D06B-807A-43DE-A1CE-F926DF951BCD}" type="parTrans" cxnId="{7A6B4E6D-BC03-43B4-88FA-59B1D50F3E1E}">
      <dgm:prSet/>
      <dgm:spPr/>
      <dgm:t>
        <a:bodyPr/>
        <a:lstStyle/>
        <a:p>
          <a:endParaRPr lang="en-US"/>
        </a:p>
      </dgm:t>
    </dgm:pt>
    <dgm:pt modelId="{1AC7BE32-8E05-44FD-9834-08E8923D45EB}" type="sibTrans" cxnId="{7A6B4E6D-BC03-43B4-88FA-59B1D50F3E1E}">
      <dgm:prSet/>
      <dgm:spPr/>
      <dgm:t>
        <a:bodyPr/>
        <a:lstStyle/>
        <a:p>
          <a:pPr>
            <a:lnSpc>
              <a:spcPct val="100000"/>
            </a:lnSpc>
          </a:pPr>
          <a:endParaRPr lang="en-US"/>
        </a:p>
      </dgm:t>
    </dgm:pt>
    <dgm:pt modelId="{C4B48202-11A9-4238-96C1-9E53F84EA588}">
      <dgm:prSet/>
      <dgm:spPr/>
      <dgm:t>
        <a:bodyPr/>
        <a:lstStyle/>
        <a:p>
          <a:pPr>
            <a:lnSpc>
              <a:spcPct val="100000"/>
            </a:lnSpc>
          </a:pPr>
          <a:r>
            <a:rPr lang="en-US" b="1"/>
            <a:t>Cost:</a:t>
          </a:r>
          <a:r>
            <a:rPr lang="en-US"/>
            <a:t> No fee required</a:t>
          </a:r>
        </a:p>
      </dgm:t>
    </dgm:pt>
    <dgm:pt modelId="{7380D5AB-79CF-4D13-88FA-FF94B6C926A4}" type="parTrans" cxnId="{38A5C89D-49B5-456C-9D75-645B31695C5A}">
      <dgm:prSet/>
      <dgm:spPr/>
      <dgm:t>
        <a:bodyPr/>
        <a:lstStyle/>
        <a:p>
          <a:endParaRPr lang="en-US"/>
        </a:p>
      </dgm:t>
    </dgm:pt>
    <dgm:pt modelId="{B20021D9-6C11-4A5C-B802-6CF69AB9948F}" type="sibTrans" cxnId="{38A5C89D-49B5-456C-9D75-645B31695C5A}">
      <dgm:prSet/>
      <dgm:spPr/>
      <dgm:t>
        <a:bodyPr/>
        <a:lstStyle/>
        <a:p>
          <a:pPr>
            <a:lnSpc>
              <a:spcPct val="100000"/>
            </a:lnSpc>
          </a:pPr>
          <a:endParaRPr lang="en-US"/>
        </a:p>
      </dgm:t>
    </dgm:pt>
    <dgm:pt modelId="{EE09F319-6018-48FC-9ED7-6E90FF2419CD}">
      <dgm:prSet/>
      <dgm:spPr/>
      <dgm:t>
        <a:bodyPr/>
        <a:lstStyle/>
        <a:p>
          <a:pPr>
            <a:lnSpc>
              <a:spcPct val="100000"/>
            </a:lnSpc>
          </a:pPr>
          <a:r>
            <a:rPr lang="en-US" b="1"/>
            <a:t>Confidentiality:</a:t>
          </a:r>
          <a:r>
            <a:rPr lang="en-US"/>
            <a:t> Initially confidential, but may be disclosed later</a:t>
          </a:r>
        </a:p>
      </dgm:t>
    </dgm:pt>
    <dgm:pt modelId="{93DB65BC-9B38-4B8D-9D8C-F8230551F76E}" type="parTrans" cxnId="{AEAC9DDE-FC1D-45F6-AFC7-FED8C5340A7F}">
      <dgm:prSet/>
      <dgm:spPr/>
      <dgm:t>
        <a:bodyPr/>
        <a:lstStyle/>
        <a:p>
          <a:endParaRPr lang="en-US"/>
        </a:p>
      </dgm:t>
    </dgm:pt>
    <dgm:pt modelId="{B076CDC8-9749-4E18-9773-3D21A253B17F}" type="sibTrans" cxnId="{AEAC9DDE-FC1D-45F6-AFC7-FED8C5340A7F}">
      <dgm:prSet/>
      <dgm:spPr/>
      <dgm:t>
        <a:bodyPr/>
        <a:lstStyle/>
        <a:p>
          <a:endParaRPr lang="en-US"/>
        </a:p>
      </dgm:t>
    </dgm:pt>
    <dgm:pt modelId="{2BDA3CA7-F487-49AD-B516-6FF1785A514A}" type="pres">
      <dgm:prSet presAssocID="{2392FCE1-8080-44A4-AB2F-5A7DC572E916}" presName="root" presStyleCnt="0">
        <dgm:presLayoutVars>
          <dgm:dir/>
          <dgm:resizeHandles val="exact"/>
        </dgm:presLayoutVars>
      </dgm:prSet>
      <dgm:spPr/>
    </dgm:pt>
    <dgm:pt modelId="{7C56AE98-A4AE-4C98-B009-C173C0DAB6B6}" type="pres">
      <dgm:prSet presAssocID="{2392FCE1-8080-44A4-AB2F-5A7DC572E916}" presName="container" presStyleCnt="0">
        <dgm:presLayoutVars>
          <dgm:dir/>
          <dgm:resizeHandles val="exact"/>
        </dgm:presLayoutVars>
      </dgm:prSet>
      <dgm:spPr/>
    </dgm:pt>
    <dgm:pt modelId="{E85A00C3-F37D-4C42-B267-D754D516907E}" type="pres">
      <dgm:prSet presAssocID="{EC980F6E-195C-4A99-80EE-9180438E4387}" presName="compNode" presStyleCnt="0"/>
      <dgm:spPr/>
    </dgm:pt>
    <dgm:pt modelId="{FEC6D36D-1529-4072-8331-065B758354E6}" type="pres">
      <dgm:prSet presAssocID="{EC980F6E-195C-4A99-80EE-9180438E4387}" presName="iconBgRect" presStyleLbl="bgShp" presStyleIdx="0" presStyleCnt="6"/>
      <dgm:spPr/>
    </dgm:pt>
    <dgm:pt modelId="{6E1E5B36-FAB1-42AB-8C60-3BFC84CA4F15}" type="pres">
      <dgm:prSet presAssocID="{EC980F6E-195C-4A99-80EE-9180438E4387}" presName="iconRect" presStyleLbl="node1" presStyleIdx="0"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dgm:spPr>
      <dgm:extLst>
        <a:ext uri="{E40237B7-FDA0-4F09-8148-C483321AD2D9}">
          <dgm14:cNvPr xmlns:dgm14="http://schemas.microsoft.com/office/drawing/2010/diagram" id="0" name="" descr="Open Folder"/>
        </a:ext>
      </dgm:extLst>
    </dgm:pt>
    <dgm:pt modelId="{CA0C9B11-CEB3-46D9-BE40-8B01178FFC78}" type="pres">
      <dgm:prSet presAssocID="{EC980F6E-195C-4A99-80EE-9180438E4387}" presName="spaceRect" presStyleCnt="0"/>
      <dgm:spPr/>
    </dgm:pt>
    <dgm:pt modelId="{A47A7D82-6860-4F50-8F76-D786CB493974}" type="pres">
      <dgm:prSet presAssocID="{EC980F6E-195C-4A99-80EE-9180438E4387}" presName="textRect" presStyleLbl="revTx" presStyleIdx="0" presStyleCnt="6">
        <dgm:presLayoutVars>
          <dgm:chMax val="1"/>
          <dgm:chPref val="1"/>
        </dgm:presLayoutVars>
      </dgm:prSet>
      <dgm:spPr/>
    </dgm:pt>
    <dgm:pt modelId="{245C70C3-48BE-4078-85C7-145E7905C6BB}" type="pres">
      <dgm:prSet presAssocID="{0D2E027E-F88F-438E-B062-9782BFB0F1F4}" presName="sibTrans" presStyleLbl="sibTrans2D1" presStyleIdx="0" presStyleCnt="0"/>
      <dgm:spPr/>
    </dgm:pt>
    <dgm:pt modelId="{5D8E7581-B460-42E9-8365-BD5ADDD69F4F}" type="pres">
      <dgm:prSet presAssocID="{DF384CCD-EE94-4226-8853-CC40C571491C}" presName="compNode" presStyleCnt="0"/>
      <dgm:spPr/>
    </dgm:pt>
    <dgm:pt modelId="{0098F97B-2904-475B-983C-397B2D886ED9}" type="pres">
      <dgm:prSet presAssocID="{DF384CCD-EE94-4226-8853-CC40C571491C}" presName="iconBgRect" presStyleLbl="bgShp" presStyleIdx="1" presStyleCnt="6"/>
      <dgm:spPr/>
    </dgm:pt>
    <dgm:pt modelId="{B2526CE5-C783-445A-B685-1200FCB69FEC}" type="pres">
      <dgm:prSet presAssocID="{DF384CCD-EE94-4226-8853-CC40C571491C}" presName="iconRect" presStyleLbl="node1" presStyleIdx="1"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Palm tree"/>
        </a:ext>
      </dgm:extLst>
    </dgm:pt>
    <dgm:pt modelId="{BEA86B35-D957-4A4F-9DEB-28283476971C}" type="pres">
      <dgm:prSet presAssocID="{DF384CCD-EE94-4226-8853-CC40C571491C}" presName="spaceRect" presStyleCnt="0"/>
      <dgm:spPr/>
    </dgm:pt>
    <dgm:pt modelId="{9F0F4687-ACD7-4ECB-AA60-0C5CADA47F1F}" type="pres">
      <dgm:prSet presAssocID="{DF384CCD-EE94-4226-8853-CC40C571491C}" presName="textRect" presStyleLbl="revTx" presStyleIdx="1" presStyleCnt="6">
        <dgm:presLayoutVars>
          <dgm:chMax val="1"/>
          <dgm:chPref val="1"/>
        </dgm:presLayoutVars>
      </dgm:prSet>
      <dgm:spPr/>
    </dgm:pt>
    <dgm:pt modelId="{235EDEE5-F3B1-47F2-8D2F-6AA52C9B5EBE}" type="pres">
      <dgm:prSet presAssocID="{5A7F6B1D-7C10-4F02-B61F-2CEB2A4F01AF}" presName="sibTrans" presStyleLbl="sibTrans2D1" presStyleIdx="0" presStyleCnt="0"/>
      <dgm:spPr/>
    </dgm:pt>
    <dgm:pt modelId="{83044504-E0CA-42FA-930B-D3CDF0A13FB2}" type="pres">
      <dgm:prSet presAssocID="{B30D51D3-C08A-4CAE-9E20-E8937C83E536}" presName="compNode" presStyleCnt="0"/>
      <dgm:spPr/>
    </dgm:pt>
    <dgm:pt modelId="{FC5E2CF8-5007-4E85-B474-FE23FB4E6D67}" type="pres">
      <dgm:prSet presAssocID="{B30D51D3-C08A-4CAE-9E20-E8937C83E536}" presName="iconBgRect" presStyleLbl="bgShp" presStyleIdx="2" presStyleCnt="6"/>
      <dgm:spPr/>
    </dgm:pt>
    <dgm:pt modelId="{0287F310-B522-47F9-AACF-DB11761246D0}" type="pres">
      <dgm:prSet presAssocID="{B30D51D3-C08A-4CAE-9E20-E8937C83E536}" presName="iconRect" presStyleLbl="node1" presStyleIdx="2"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dgm:spPr>
      <dgm:extLst>
        <a:ext uri="{E40237B7-FDA0-4F09-8148-C483321AD2D9}">
          <dgm14:cNvPr xmlns:dgm14="http://schemas.microsoft.com/office/drawing/2010/diagram" id="0" name="" descr="Document"/>
        </a:ext>
      </dgm:extLst>
    </dgm:pt>
    <dgm:pt modelId="{AA902979-C08B-4E1E-AC81-3A5D0227006C}" type="pres">
      <dgm:prSet presAssocID="{B30D51D3-C08A-4CAE-9E20-E8937C83E536}" presName="spaceRect" presStyleCnt="0"/>
      <dgm:spPr/>
    </dgm:pt>
    <dgm:pt modelId="{E57C0A00-F4C4-4C60-AFDB-2F14981C94ED}" type="pres">
      <dgm:prSet presAssocID="{B30D51D3-C08A-4CAE-9E20-E8937C83E536}" presName="textRect" presStyleLbl="revTx" presStyleIdx="2" presStyleCnt="6">
        <dgm:presLayoutVars>
          <dgm:chMax val="1"/>
          <dgm:chPref val="1"/>
        </dgm:presLayoutVars>
      </dgm:prSet>
      <dgm:spPr/>
    </dgm:pt>
    <dgm:pt modelId="{5572C634-6C29-4200-B729-5531A1B97A41}" type="pres">
      <dgm:prSet presAssocID="{EF6E04E8-36A8-4912-BA4E-6565F5B544FB}" presName="sibTrans" presStyleLbl="sibTrans2D1" presStyleIdx="0" presStyleCnt="0"/>
      <dgm:spPr/>
    </dgm:pt>
    <dgm:pt modelId="{AC766348-E1ED-445F-8A16-20B9B4E23647}" type="pres">
      <dgm:prSet presAssocID="{DC64FB83-E03A-4533-AE8D-22418A285A27}" presName="compNode" presStyleCnt="0"/>
      <dgm:spPr/>
    </dgm:pt>
    <dgm:pt modelId="{F0AD6F42-175E-4E5E-A52F-38556482F244}" type="pres">
      <dgm:prSet presAssocID="{DC64FB83-E03A-4533-AE8D-22418A285A27}" presName="iconBgRect" presStyleLbl="bgShp" presStyleIdx="3" presStyleCnt="6"/>
      <dgm:spPr/>
    </dgm:pt>
    <dgm:pt modelId="{1D37B564-3E50-4A72-8863-BC6127E026A0}" type="pres">
      <dgm:prSet presAssocID="{DC64FB83-E03A-4533-AE8D-22418A285A27}" presName="iconRect" presStyleLbl="node1" presStyleIdx="3"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Magnifying glass"/>
        </a:ext>
      </dgm:extLst>
    </dgm:pt>
    <dgm:pt modelId="{F1232846-2695-4103-9519-00FC39086B17}" type="pres">
      <dgm:prSet presAssocID="{DC64FB83-E03A-4533-AE8D-22418A285A27}" presName="spaceRect" presStyleCnt="0"/>
      <dgm:spPr/>
    </dgm:pt>
    <dgm:pt modelId="{2AB958EA-0857-479A-A3DE-A923192F5871}" type="pres">
      <dgm:prSet presAssocID="{DC64FB83-E03A-4533-AE8D-22418A285A27}" presName="textRect" presStyleLbl="revTx" presStyleIdx="3" presStyleCnt="6">
        <dgm:presLayoutVars>
          <dgm:chMax val="1"/>
          <dgm:chPref val="1"/>
        </dgm:presLayoutVars>
      </dgm:prSet>
      <dgm:spPr/>
    </dgm:pt>
    <dgm:pt modelId="{72A24B8B-C702-4264-8F32-842B79CC34E5}" type="pres">
      <dgm:prSet presAssocID="{1AC7BE32-8E05-44FD-9834-08E8923D45EB}" presName="sibTrans" presStyleLbl="sibTrans2D1" presStyleIdx="0" presStyleCnt="0"/>
      <dgm:spPr/>
    </dgm:pt>
    <dgm:pt modelId="{FE18D269-FEFF-4FAB-BCAD-69CFAE7EF7ED}" type="pres">
      <dgm:prSet presAssocID="{C4B48202-11A9-4238-96C1-9E53F84EA588}" presName="compNode" presStyleCnt="0"/>
      <dgm:spPr/>
    </dgm:pt>
    <dgm:pt modelId="{CA2B9C19-EA2F-41BF-BE11-E10602C15351}" type="pres">
      <dgm:prSet presAssocID="{C4B48202-11A9-4238-96C1-9E53F84EA588}" presName="iconBgRect" presStyleLbl="bgShp" presStyleIdx="4" presStyleCnt="6"/>
      <dgm:spPr/>
    </dgm:pt>
    <dgm:pt modelId="{32A9D6CB-F56F-49F8-B0CC-4DB41C1244AB}" type="pres">
      <dgm:prSet presAssocID="{C4B48202-11A9-4238-96C1-9E53F84EA588}" presName="iconRect" presStyleLbl="node1" presStyleIdx="4"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dgm:spPr>
      <dgm:extLst>
        <a:ext uri="{E40237B7-FDA0-4F09-8148-C483321AD2D9}">
          <dgm14:cNvPr xmlns:dgm14="http://schemas.microsoft.com/office/drawing/2010/diagram" id="0" name="" descr="Money"/>
        </a:ext>
      </dgm:extLst>
    </dgm:pt>
    <dgm:pt modelId="{151EDB33-9DF2-4205-A6D1-8A4ACE7CB77C}" type="pres">
      <dgm:prSet presAssocID="{C4B48202-11A9-4238-96C1-9E53F84EA588}" presName="spaceRect" presStyleCnt="0"/>
      <dgm:spPr/>
    </dgm:pt>
    <dgm:pt modelId="{8DC33778-849E-43EB-9B2F-316EEB841435}" type="pres">
      <dgm:prSet presAssocID="{C4B48202-11A9-4238-96C1-9E53F84EA588}" presName="textRect" presStyleLbl="revTx" presStyleIdx="4" presStyleCnt="6">
        <dgm:presLayoutVars>
          <dgm:chMax val="1"/>
          <dgm:chPref val="1"/>
        </dgm:presLayoutVars>
      </dgm:prSet>
      <dgm:spPr/>
    </dgm:pt>
    <dgm:pt modelId="{06232AC0-877A-4FF7-BBFC-B3C9C55F9AB4}" type="pres">
      <dgm:prSet presAssocID="{B20021D9-6C11-4A5C-B802-6CF69AB9948F}" presName="sibTrans" presStyleLbl="sibTrans2D1" presStyleIdx="0" presStyleCnt="0"/>
      <dgm:spPr/>
    </dgm:pt>
    <dgm:pt modelId="{90F9312D-E2C7-4EB2-8241-9437BD7FC3AF}" type="pres">
      <dgm:prSet presAssocID="{EE09F319-6018-48FC-9ED7-6E90FF2419CD}" presName="compNode" presStyleCnt="0"/>
      <dgm:spPr/>
    </dgm:pt>
    <dgm:pt modelId="{35C68CF4-C6D7-4862-968E-6BC30FA43BEB}" type="pres">
      <dgm:prSet presAssocID="{EE09F319-6018-48FC-9ED7-6E90FF2419CD}" presName="iconBgRect" presStyleLbl="bgShp" presStyleIdx="5" presStyleCnt="6"/>
      <dgm:spPr/>
    </dgm:pt>
    <dgm:pt modelId="{2F19747D-1004-411E-87DA-CCDFA21B27D3}" type="pres">
      <dgm:prSet presAssocID="{EE09F319-6018-48FC-9ED7-6E90FF2419CD}" presName="iconRect" presStyleLbl="node1" presStyleIdx="5" presStyleCnt="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Lock"/>
        </a:ext>
      </dgm:extLst>
    </dgm:pt>
    <dgm:pt modelId="{9BBBCACF-85F2-4441-BD32-EEF601688C8F}" type="pres">
      <dgm:prSet presAssocID="{EE09F319-6018-48FC-9ED7-6E90FF2419CD}" presName="spaceRect" presStyleCnt="0"/>
      <dgm:spPr/>
    </dgm:pt>
    <dgm:pt modelId="{C7EC109F-F732-4F4C-BC9A-B56B349C3363}" type="pres">
      <dgm:prSet presAssocID="{EE09F319-6018-48FC-9ED7-6E90FF2419CD}" presName="textRect" presStyleLbl="revTx" presStyleIdx="5" presStyleCnt="6">
        <dgm:presLayoutVars>
          <dgm:chMax val="1"/>
          <dgm:chPref val="1"/>
        </dgm:presLayoutVars>
      </dgm:prSet>
      <dgm:spPr/>
    </dgm:pt>
  </dgm:ptLst>
  <dgm:cxnLst>
    <dgm:cxn modelId="{F896192E-708B-40F0-B1AB-BBF11BDC2680}" type="presOf" srcId="{5A7F6B1D-7C10-4F02-B61F-2CEB2A4F01AF}" destId="{235EDEE5-F3B1-47F2-8D2F-6AA52C9B5EBE}" srcOrd="0" destOrd="0" presId="urn:microsoft.com/office/officeart/2018/2/layout/IconCircleList"/>
    <dgm:cxn modelId="{71AA0E2F-E6EE-41F0-B927-FCAAF3373A6F}" type="presOf" srcId="{B20021D9-6C11-4A5C-B802-6CF69AB9948F}" destId="{06232AC0-877A-4FF7-BBFC-B3C9C55F9AB4}" srcOrd="0" destOrd="0" presId="urn:microsoft.com/office/officeart/2018/2/layout/IconCircleList"/>
    <dgm:cxn modelId="{DD70C63A-4FC6-423A-BE54-C41719085990}" type="presOf" srcId="{2392FCE1-8080-44A4-AB2F-5A7DC572E916}" destId="{2BDA3CA7-F487-49AD-B516-6FF1785A514A}" srcOrd="0" destOrd="0" presId="urn:microsoft.com/office/officeart/2018/2/layout/IconCircleList"/>
    <dgm:cxn modelId="{4A2B6063-6495-4799-9A0B-82DB5840F3F0}" type="presOf" srcId="{C4B48202-11A9-4238-96C1-9E53F84EA588}" destId="{8DC33778-849E-43EB-9B2F-316EEB841435}" srcOrd="0" destOrd="0" presId="urn:microsoft.com/office/officeart/2018/2/layout/IconCircleList"/>
    <dgm:cxn modelId="{7A6B4E6D-BC03-43B4-88FA-59B1D50F3E1E}" srcId="{2392FCE1-8080-44A4-AB2F-5A7DC572E916}" destId="{DC64FB83-E03A-4533-AE8D-22418A285A27}" srcOrd="3" destOrd="0" parTransId="{4029D06B-807A-43DE-A1CE-F926DF951BCD}" sibTransId="{1AC7BE32-8E05-44FD-9834-08E8923D45EB}"/>
    <dgm:cxn modelId="{A4E42078-C094-445E-9724-BAEFA4375931}" type="presOf" srcId="{0D2E027E-F88F-438E-B062-9782BFB0F1F4}" destId="{245C70C3-48BE-4078-85C7-145E7905C6BB}" srcOrd="0" destOrd="0" presId="urn:microsoft.com/office/officeart/2018/2/layout/IconCircleList"/>
    <dgm:cxn modelId="{75931279-FCD1-4DCE-BC32-EF99D2216F74}" type="presOf" srcId="{DF384CCD-EE94-4226-8853-CC40C571491C}" destId="{9F0F4687-ACD7-4ECB-AA60-0C5CADA47F1F}" srcOrd="0" destOrd="0" presId="urn:microsoft.com/office/officeart/2018/2/layout/IconCircleList"/>
    <dgm:cxn modelId="{B2EBB159-5F40-4A4A-B1B3-0CCAD551991E}" type="presOf" srcId="{DC64FB83-E03A-4533-AE8D-22418A285A27}" destId="{2AB958EA-0857-479A-A3DE-A923192F5871}" srcOrd="0" destOrd="0" presId="urn:microsoft.com/office/officeart/2018/2/layout/IconCircleList"/>
    <dgm:cxn modelId="{38A5C89D-49B5-456C-9D75-645B31695C5A}" srcId="{2392FCE1-8080-44A4-AB2F-5A7DC572E916}" destId="{C4B48202-11A9-4238-96C1-9E53F84EA588}" srcOrd="4" destOrd="0" parTransId="{7380D5AB-79CF-4D13-88FA-FF94B6C926A4}" sibTransId="{B20021D9-6C11-4A5C-B802-6CF69AB9948F}"/>
    <dgm:cxn modelId="{35E463A0-24EA-441B-9F7D-12109DEA267A}" type="presOf" srcId="{EE09F319-6018-48FC-9ED7-6E90FF2419CD}" destId="{C7EC109F-F732-4F4C-BC9A-B56B349C3363}" srcOrd="0" destOrd="0" presId="urn:microsoft.com/office/officeart/2018/2/layout/IconCircleList"/>
    <dgm:cxn modelId="{B5C652A6-9EA4-4C02-BF9A-4B8D280F5F90}" type="presOf" srcId="{EC980F6E-195C-4A99-80EE-9180438E4387}" destId="{A47A7D82-6860-4F50-8F76-D786CB493974}" srcOrd="0" destOrd="0" presId="urn:microsoft.com/office/officeart/2018/2/layout/IconCircleList"/>
    <dgm:cxn modelId="{F9FE35AA-F0E9-4199-9CB5-039F035DE2F0}" srcId="{2392FCE1-8080-44A4-AB2F-5A7DC572E916}" destId="{B30D51D3-C08A-4CAE-9E20-E8937C83E536}" srcOrd="2" destOrd="0" parTransId="{830CD86C-440E-43D1-A488-3892DC6A617A}" sibTransId="{EF6E04E8-36A8-4912-BA4E-6565F5B544FB}"/>
    <dgm:cxn modelId="{3DF9B6BC-5722-4243-B353-610CCB94CCF3}" type="presOf" srcId="{B30D51D3-C08A-4CAE-9E20-E8937C83E536}" destId="{E57C0A00-F4C4-4C60-AFDB-2F14981C94ED}" srcOrd="0" destOrd="0" presId="urn:microsoft.com/office/officeart/2018/2/layout/IconCircleList"/>
    <dgm:cxn modelId="{DBF8C3BD-E667-41FC-B16B-625F1D5AB9A7}" type="presOf" srcId="{1AC7BE32-8E05-44FD-9834-08E8923D45EB}" destId="{72A24B8B-C702-4264-8F32-842B79CC34E5}" srcOrd="0" destOrd="0" presId="urn:microsoft.com/office/officeart/2018/2/layout/IconCircleList"/>
    <dgm:cxn modelId="{AEAC9DDE-FC1D-45F6-AFC7-FED8C5340A7F}" srcId="{2392FCE1-8080-44A4-AB2F-5A7DC572E916}" destId="{EE09F319-6018-48FC-9ED7-6E90FF2419CD}" srcOrd="5" destOrd="0" parTransId="{93DB65BC-9B38-4B8D-9D8C-F8230551F76E}" sibTransId="{B076CDC8-9749-4E18-9773-3D21A253B17F}"/>
    <dgm:cxn modelId="{6111CBEB-43DC-4379-8E6A-3B8C1AA6D47C}" srcId="{2392FCE1-8080-44A4-AB2F-5A7DC572E916}" destId="{DF384CCD-EE94-4226-8853-CC40C571491C}" srcOrd="1" destOrd="0" parTransId="{113D5635-3935-440B-8935-36FC621CC879}" sibTransId="{5A7F6B1D-7C10-4F02-B61F-2CEB2A4F01AF}"/>
    <dgm:cxn modelId="{196EC1F3-2476-44DE-882F-7AE0FE8F4F94}" type="presOf" srcId="{EF6E04E8-36A8-4912-BA4E-6565F5B544FB}" destId="{5572C634-6C29-4200-B729-5531A1B97A41}" srcOrd="0" destOrd="0" presId="urn:microsoft.com/office/officeart/2018/2/layout/IconCircleList"/>
    <dgm:cxn modelId="{041BF5F6-5480-4B1B-B72E-F922D51435EB}" srcId="{2392FCE1-8080-44A4-AB2F-5A7DC572E916}" destId="{EC980F6E-195C-4A99-80EE-9180438E4387}" srcOrd="0" destOrd="0" parTransId="{AEAF2B38-7394-48A7-A9FA-27DC60C47DF6}" sibTransId="{0D2E027E-F88F-438E-B062-9782BFB0F1F4}"/>
    <dgm:cxn modelId="{73A7669A-F3E8-4547-BDFB-5967EE0E3C0C}" type="presParOf" srcId="{2BDA3CA7-F487-49AD-B516-6FF1785A514A}" destId="{7C56AE98-A4AE-4C98-B009-C173C0DAB6B6}" srcOrd="0" destOrd="0" presId="urn:microsoft.com/office/officeart/2018/2/layout/IconCircleList"/>
    <dgm:cxn modelId="{286B2235-8517-4BF3-A8B2-7E8C5D3B5D17}" type="presParOf" srcId="{7C56AE98-A4AE-4C98-B009-C173C0DAB6B6}" destId="{E85A00C3-F37D-4C42-B267-D754D516907E}" srcOrd="0" destOrd="0" presId="urn:microsoft.com/office/officeart/2018/2/layout/IconCircleList"/>
    <dgm:cxn modelId="{AFA416BA-A123-4CC3-B73F-324F9BDE9FC7}" type="presParOf" srcId="{E85A00C3-F37D-4C42-B267-D754D516907E}" destId="{FEC6D36D-1529-4072-8331-065B758354E6}" srcOrd="0" destOrd="0" presId="urn:microsoft.com/office/officeart/2018/2/layout/IconCircleList"/>
    <dgm:cxn modelId="{7CF5885D-9FF2-45DB-B2E7-BE38C1BE0C52}" type="presParOf" srcId="{E85A00C3-F37D-4C42-B267-D754D516907E}" destId="{6E1E5B36-FAB1-42AB-8C60-3BFC84CA4F15}" srcOrd="1" destOrd="0" presId="urn:microsoft.com/office/officeart/2018/2/layout/IconCircleList"/>
    <dgm:cxn modelId="{9A7BA69B-3445-4B8E-8FF2-7EE9D31F7FAC}" type="presParOf" srcId="{E85A00C3-F37D-4C42-B267-D754D516907E}" destId="{CA0C9B11-CEB3-46D9-BE40-8B01178FFC78}" srcOrd="2" destOrd="0" presId="urn:microsoft.com/office/officeart/2018/2/layout/IconCircleList"/>
    <dgm:cxn modelId="{D407BFE7-D7EE-45F9-844F-D0335BF6E0D2}" type="presParOf" srcId="{E85A00C3-F37D-4C42-B267-D754D516907E}" destId="{A47A7D82-6860-4F50-8F76-D786CB493974}" srcOrd="3" destOrd="0" presId="urn:microsoft.com/office/officeart/2018/2/layout/IconCircleList"/>
    <dgm:cxn modelId="{340341B9-3BDA-4A97-B99B-249938769E9A}" type="presParOf" srcId="{7C56AE98-A4AE-4C98-B009-C173C0DAB6B6}" destId="{245C70C3-48BE-4078-85C7-145E7905C6BB}" srcOrd="1" destOrd="0" presId="urn:microsoft.com/office/officeart/2018/2/layout/IconCircleList"/>
    <dgm:cxn modelId="{DD6AFF21-2430-42B9-9BD4-757D0E272867}" type="presParOf" srcId="{7C56AE98-A4AE-4C98-B009-C173C0DAB6B6}" destId="{5D8E7581-B460-42E9-8365-BD5ADDD69F4F}" srcOrd="2" destOrd="0" presId="urn:microsoft.com/office/officeart/2018/2/layout/IconCircleList"/>
    <dgm:cxn modelId="{7833745F-A6F4-4C17-B5EB-16C39A504B18}" type="presParOf" srcId="{5D8E7581-B460-42E9-8365-BD5ADDD69F4F}" destId="{0098F97B-2904-475B-983C-397B2D886ED9}" srcOrd="0" destOrd="0" presId="urn:microsoft.com/office/officeart/2018/2/layout/IconCircleList"/>
    <dgm:cxn modelId="{71F23E2A-1ADF-4AAA-A6AF-BFF78D1F2EDF}" type="presParOf" srcId="{5D8E7581-B460-42E9-8365-BD5ADDD69F4F}" destId="{B2526CE5-C783-445A-B685-1200FCB69FEC}" srcOrd="1" destOrd="0" presId="urn:microsoft.com/office/officeart/2018/2/layout/IconCircleList"/>
    <dgm:cxn modelId="{FB968D59-CCC7-4332-87FA-37DBB8ADBD85}" type="presParOf" srcId="{5D8E7581-B460-42E9-8365-BD5ADDD69F4F}" destId="{BEA86B35-D957-4A4F-9DEB-28283476971C}" srcOrd="2" destOrd="0" presId="urn:microsoft.com/office/officeart/2018/2/layout/IconCircleList"/>
    <dgm:cxn modelId="{0A9D00F5-B41D-4941-9E01-24108A174DB6}" type="presParOf" srcId="{5D8E7581-B460-42E9-8365-BD5ADDD69F4F}" destId="{9F0F4687-ACD7-4ECB-AA60-0C5CADA47F1F}" srcOrd="3" destOrd="0" presId="urn:microsoft.com/office/officeart/2018/2/layout/IconCircleList"/>
    <dgm:cxn modelId="{7E5168DF-5511-4DF2-89CC-9CEFC5AC9AB1}" type="presParOf" srcId="{7C56AE98-A4AE-4C98-B009-C173C0DAB6B6}" destId="{235EDEE5-F3B1-47F2-8D2F-6AA52C9B5EBE}" srcOrd="3" destOrd="0" presId="urn:microsoft.com/office/officeart/2018/2/layout/IconCircleList"/>
    <dgm:cxn modelId="{F9CE0A01-6C6F-44F8-AEDF-1C7D097A92BC}" type="presParOf" srcId="{7C56AE98-A4AE-4C98-B009-C173C0DAB6B6}" destId="{83044504-E0CA-42FA-930B-D3CDF0A13FB2}" srcOrd="4" destOrd="0" presId="urn:microsoft.com/office/officeart/2018/2/layout/IconCircleList"/>
    <dgm:cxn modelId="{4579D48C-1195-4E92-88C3-CD56CEB75C40}" type="presParOf" srcId="{83044504-E0CA-42FA-930B-D3CDF0A13FB2}" destId="{FC5E2CF8-5007-4E85-B474-FE23FB4E6D67}" srcOrd="0" destOrd="0" presId="urn:microsoft.com/office/officeart/2018/2/layout/IconCircleList"/>
    <dgm:cxn modelId="{760619DF-6E2B-42E5-9CA8-583FB9A651D6}" type="presParOf" srcId="{83044504-E0CA-42FA-930B-D3CDF0A13FB2}" destId="{0287F310-B522-47F9-AACF-DB11761246D0}" srcOrd="1" destOrd="0" presId="urn:microsoft.com/office/officeart/2018/2/layout/IconCircleList"/>
    <dgm:cxn modelId="{17D229E0-0C4F-44EC-8521-5FA1B51914B6}" type="presParOf" srcId="{83044504-E0CA-42FA-930B-D3CDF0A13FB2}" destId="{AA902979-C08B-4E1E-AC81-3A5D0227006C}" srcOrd="2" destOrd="0" presId="urn:microsoft.com/office/officeart/2018/2/layout/IconCircleList"/>
    <dgm:cxn modelId="{BC4FC532-F56F-477F-93EF-8E5DD9CCE0C8}" type="presParOf" srcId="{83044504-E0CA-42FA-930B-D3CDF0A13FB2}" destId="{E57C0A00-F4C4-4C60-AFDB-2F14981C94ED}" srcOrd="3" destOrd="0" presId="urn:microsoft.com/office/officeart/2018/2/layout/IconCircleList"/>
    <dgm:cxn modelId="{4ED7B4C7-9889-4401-B6BD-BE141ECC9BAE}" type="presParOf" srcId="{7C56AE98-A4AE-4C98-B009-C173C0DAB6B6}" destId="{5572C634-6C29-4200-B729-5531A1B97A41}" srcOrd="5" destOrd="0" presId="urn:microsoft.com/office/officeart/2018/2/layout/IconCircleList"/>
    <dgm:cxn modelId="{E7AF343C-C027-477C-A448-5826148D12DF}" type="presParOf" srcId="{7C56AE98-A4AE-4C98-B009-C173C0DAB6B6}" destId="{AC766348-E1ED-445F-8A16-20B9B4E23647}" srcOrd="6" destOrd="0" presId="urn:microsoft.com/office/officeart/2018/2/layout/IconCircleList"/>
    <dgm:cxn modelId="{95D06FCA-2653-413A-83E6-04C28FFEB92C}" type="presParOf" srcId="{AC766348-E1ED-445F-8A16-20B9B4E23647}" destId="{F0AD6F42-175E-4E5E-A52F-38556482F244}" srcOrd="0" destOrd="0" presId="urn:microsoft.com/office/officeart/2018/2/layout/IconCircleList"/>
    <dgm:cxn modelId="{1CA5E698-DB60-4527-956B-648C2DB67E5E}" type="presParOf" srcId="{AC766348-E1ED-445F-8A16-20B9B4E23647}" destId="{1D37B564-3E50-4A72-8863-BC6127E026A0}" srcOrd="1" destOrd="0" presId="urn:microsoft.com/office/officeart/2018/2/layout/IconCircleList"/>
    <dgm:cxn modelId="{267A08BC-626C-4C29-BDCB-894A48C205FC}" type="presParOf" srcId="{AC766348-E1ED-445F-8A16-20B9B4E23647}" destId="{F1232846-2695-4103-9519-00FC39086B17}" srcOrd="2" destOrd="0" presId="urn:microsoft.com/office/officeart/2018/2/layout/IconCircleList"/>
    <dgm:cxn modelId="{3CAC0557-212D-4FF5-ABA7-CB19E94E0159}" type="presParOf" srcId="{AC766348-E1ED-445F-8A16-20B9B4E23647}" destId="{2AB958EA-0857-479A-A3DE-A923192F5871}" srcOrd="3" destOrd="0" presId="urn:microsoft.com/office/officeart/2018/2/layout/IconCircleList"/>
    <dgm:cxn modelId="{F4271251-B191-4F66-863C-E28D70FA3E35}" type="presParOf" srcId="{7C56AE98-A4AE-4C98-B009-C173C0DAB6B6}" destId="{72A24B8B-C702-4264-8F32-842B79CC34E5}" srcOrd="7" destOrd="0" presId="urn:microsoft.com/office/officeart/2018/2/layout/IconCircleList"/>
    <dgm:cxn modelId="{079BA3B3-17C8-41AE-B091-12573D6973BD}" type="presParOf" srcId="{7C56AE98-A4AE-4C98-B009-C173C0DAB6B6}" destId="{FE18D269-FEFF-4FAB-BCAD-69CFAE7EF7ED}" srcOrd="8" destOrd="0" presId="urn:microsoft.com/office/officeart/2018/2/layout/IconCircleList"/>
    <dgm:cxn modelId="{509EA54B-89E1-43A3-AFEA-BA809E61BA5A}" type="presParOf" srcId="{FE18D269-FEFF-4FAB-BCAD-69CFAE7EF7ED}" destId="{CA2B9C19-EA2F-41BF-BE11-E10602C15351}" srcOrd="0" destOrd="0" presId="urn:microsoft.com/office/officeart/2018/2/layout/IconCircleList"/>
    <dgm:cxn modelId="{2B129E93-1941-4E7A-9C87-974614E37FEC}" type="presParOf" srcId="{FE18D269-FEFF-4FAB-BCAD-69CFAE7EF7ED}" destId="{32A9D6CB-F56F-49F8-B0CC-4DB41C1244AB}" srcOrd="1" destOrd="0" presId="urn:microsoft.com/office/officeart/2018/2/layout/IconCircleList"/>
    <dgm:cxn modelId="{1586E4CB-7E68-407B-BAE6-7B31C1964525}" type="presParOf" srcId="{FE18D269-FEFF-4FAB-BCAD-69CFAE7EF7ED}" destId="{151EDB33-9DF2-4205-A6D1-8A4ACE7CB77C}" srcOrd="2" destOrd="0" presId="urn:microsoft.com/office/officeart/2018/2/layout/IconCircleList"/>
    <dgm:cxn modelId="{6EEC0ACD-D6AF-40F0-A200-A9E386F13E46}" type="presParOf" srcId="{FE18D269-FEFF-4FAB-BCAD-69CFAE7EF7ED}" destId="{8DC33778-849E-43EB-9B2F-316EEB841435}" srcOrd="3" destOrd="0" presId="urn:microsoft.com/office/officeart/2018/2/layout/IconCircleList"/>
    <dgm:cxn modelId="{E53A2BD5-D7F6-4CD7-92F7-6D95EDF59860}" type="presParOf" srcId="{7C56AE98-A4AE-4C98-B009-C173C0DAB6B6}" destId="{06232AC0-877A-4FF7-BBFC-B3C9C55F9AB4}" srcOrd="9" destOrd="0" presId="urn:microsoft.com/office/officeart/2018/2/layout/IconCircleList"/>
    <dgm:cxn modelId="{09DD4E88-A2ED-4D0A-B17C-E5C502666DEF}" type="presParOf" srcId="{7C56AE98-A4AE-4C98-B009-C173C0DAB6B6}" destId="{90F9312D-E2C7-4EB2-8241-9437BD7FC3AF}" srcOrd="10" destOrd="0" presId="urn:microsoft.com/office/officeart/2018/2/layout/IconCircleList"/>
    <dgm:cxn modelId="{FFF99A39-D8DA-4A7C-8B4A-84EAC70DDC0F}" type="presParOf" srcId="{90F9312D-E2C7-4EB2-8241-9437BD7FC3AF}" destId="{35C68CF4-C6D7-4862-968E-6BC30FA43BEB}" srcOrd="0" destOrd="0" presId="urn:microsoft.com/office/officeart/2018/2/layout/IconCircleList"/>
    <dgm:cxn modelId="{ADB7FAC0-F582-4824-ACAF-0FC9EAFC5680}" type="presParOf" srcId="{90F9312D-E2C7-4EB2-8241-9437BD7FC3AF}" destId="{2F19747D-1004-411E-87DA-CCDFA21B27D3}" srcOrd="1" destOrd="0" presId="urn:microsoft.com/office/officeart/2018/2/layout/IconCircleList"/>
    <dgm:cxn modelId="{DB41BF1E-4320-44D7-A77B-45626E9B9223}" type="presParOf" srcId="{90F9312D-E2C7-4EB2-8241-9437BD7FC3AF}" destId="{9BBBCACF-85F2-4441-BD32-EEF601688C8F}" srcOrd="2" destOrd="0" presId="urn:microsoft.com/office/officeart/2018/2/layout/IconCircleList"/>
    <dgm:cxn modelId="{BBCCA541-8966-465C-9E6E-B3D513572B8F}" type="presParOf" srcId="{90F9312D-E2C7-4EB2-8241-9437BD7FC3AF}" destId="{C7EC109F-F732-4F4C-BC9A-B56B349C3363}"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57939518-CA44-4CC4-85A5-3A13C47261C9}"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68BBF8B4-E4F9-4908-867B-8FFA8889BB07}">
      <dgm:prSet/>
      <dgm:spPr/>
      <dgm:t>
        <a:bodyPr/>
        <a:lstStyle/>
        <a:p>
          <a:r>
            <a:rPr lang="en-US"/>
            <a:t>Preliminary investigation to determine “probable cause”</a:t>
          </a:r>
        </a:p>
      </dgm:t>
    </dgm:pt>
    <dgm:pt modelId="{8C56C7D2-054B-4CE4-9427-4262C18D3D9E}" type="parTrans" cxnId="{FA1281DF-E42C-45A6-A750-9958E951862A}">
      <dgm:prSet/>
      <dgm:spPr/>
      <dgm:t>
        <a:bodyPr/>
        <a:lstStyle/>
        <a:p>
          <a:endParaRPr lang="en-US"/>
        </a:p>
      </dgm:t>
    </dgm:pt>
    <dgm:pt modelId="{7BF72EB8-2B1E-437F-9DD2-F107F3A46944}" type="sibTrans" cxnId="{FA1281DF-E42C-45A6-A750-9958E951862A}">
      <dgm:prSet/>
      <dgm:spPr/>
      <dgm:t>
        <a:bodyPr/>
        <a:lstStyle/>
        <a:p>
          <a:endParaRPr lang="en-US"/>
        </a:p>
      </dgm:t>
    </dgm:pt>
    <dgm:pt modelId="{E3A2ABE1-8ACF-4AD8-8238-7F0217422DD9}">
      <dgm:prSet/>
      <dgm:spPr/>
      <dgm:t>
        <a:bodyPr/>
        <a:lstStyle/>
        <a:p>
          <a:r>
            <a:rPr lang="en-US"/>
            <a:t>Investigator prepares a written report, provides it to you, and you are given time to reply</a:t>
          </a:r>
        </a:p>
      </dgm:t>
    </dgm:pt>
    <dgm:pt modelId="{21C0621F-2295-4F27-9D0D-AA476158D7B5}" type="parTrans" cxnId="{01ED3E90-D3D3-41EE-9EDD-4AAB1F0F220C}">
      <dgm:prSet/>
      <dgm:spPr/>
      <dgm:t>
        <a:bodyPr/>
        <a:lstStyle/>
        <a:p>
          <a:endParaRPr lang="en-US"/>
        </a:p>
      </dgm:t>
    </dgm:pt>
    <dgm:pt modelId="{F5BA0E13-D01D-449C-9167-BAC41A8E94A4}" type="sibTrans" cxnId="{01ED3E90-D3D3-41EE-9EDD-4AAB1F0F220C}">
      <dgm:prSet/>
      <dgm:spPr/>
      <dgm:t>
        <a:bodyPr/>
        <a:lstStyle/>
        <a:p>
          <a:endParaRPr lang="en-US"/>
        </a:p>
      </dgm:t>
    </dgm:pt>
    <dgm:pt modelId="{89228CF8-8905-404B-B665-D7EB2C3C4FE9}">
      <dgm:prSet/>
      <dgm:spPr/>
      <dgm:t>
        <a:bodyPr/>
        <a:lstStyle/>
        <a:p>
          <a:r>
            <a:rPr lang="en-US"/>
            <a:t>A Commission “advocate” prepares a written probable cause recommendation, which is also given to you, and you provide a written reply to that report, too</a:t>
          </a:r>
        </a:p>
      </dgm:t>
    </dgm:pt>
    <dgm:pt modelId="{9ADD962F-A164-48D4-9217-94CFB5BD274E}" type="parTrans" cxnId="{1B9D0B73-F776-4DAB-B9BB-93082F156EEB}">
      <dgm:prSet/>
      <dgm:spPr/>
      <dgm:t>
        <a:bodyPr/>
        <a:lstStyle/>
        <a:p>
          <a:endParaRPr lang="en-US"/>
        </a:p>
      </dgm:t>
    </dgm:pt>
    <dgm:pt modelId="{AE9577A1-C586-4F03-9E1E-F6969BFC2A34}" type="sibTrans" cxnId="{1B9D0B73-F776-4DAB-B9BB-93082F156EEB}">
      <dgm:prSet/>
      <dgm:spPr/>
      <dgm:t>
        <a:bodyPr/>
        <a:lstStyle/>
        <a:p>
          <a:endParaRPr lang="en-US"/>
        </a:p>
      </dgm:t>
    </dgm:pt>
    <dgm:pt modelId="{277B269A-8389-43CD-B948-93897793FFA2}">
      <dgm:prSet/>
      <dgm:spPr/>
      <dgm:t>
        <a:bodyPr/>
        <a:lstStyle/>
        <a:p>
          <a:r>
            <a:rPr lang="en-US"/>
            <a:t>Probable cause hearing allows for oral arguments but no evidence</a:t>
          </a:r>
        </a:p>
      </dgm:t>
    </dgm:pt>
    <dgm:pt modelId="{1A9CC7FE-3B32-4C39-8285-EA4810E7E4D8}" type="parTrans" cxnId="{E3A4FB05-7488-4EFE-A9B9-B12444AA7D17}">
      <dgm:prSet/>
      <dgm:spPr/>
      <dgm:t>
        <a:bodyPr/>
        <a:lstStyle/>
        <a:p>
          <a:endParaRPr lang="en-US"/>
        </a:p>
      </dgm:t>
    </dgm:pt>
    <dgm:pt modelId="{2606B864-E906-4200-850A-416FDDDD1B77}" type="sibTrans" cxnId="{E3A4FB05-7488-4EFE-A9B9-B12444AA7D17}">
      <dgm:prSet/>
      <dgm:spPr/>
      <dgm:t>
        <a:bodyPr/>
        <a:lstStyle/>
        <a:p>
          <a:endParaRPr lang="en-US"/>
        </a:p>
      </dgm:t>
    </dgm:pt>
    <dgm:pt modelId="{95E66BFC-9615-4232-B6F6-EF1D48515337}">
      <dgm:prSet/>
      <dgm:spPr/>
      <dgm:t>
        <a:bodyPr/>
        <a:lstStyle/>
        <a:p>
          <a:r>
            <a:rPr lang="en-US"/>
            <a:t>If probable cause is found the Commission can order a hearing or allow you 14 days to request a hearing </a:t>
          </a:r>
        </a:p>
      </dgm:t>
    </dgm:pt>
    <dgm:pt modelId="{A7E77E95-831D-44A7-A8E3-2F56F62B9A56}" type="parTrans" cxnId="{506F9C7D-C4C5-4011-A774-409DE3AACD75}">
      <dgm:prSet/>
      <dgm:spPr/>
      <dgm:t>
        <a:bodyPr/>
        <a:lstStyle/>
        <a:p>
          <a:endParaRPr lang="en-US"/>
        </a:p>
      </dgm:t>
    </dgm:pt>
    <dgm:pt modelId="{F2090D65-7578-43B0-93DA-2D287242CEDA}" type="sibTrans" cxnId="{506F9C7D-C4C5-4011-A774-409DE3AACD75}">
      <dgm:prSet/>
      <dgm:spPr/>
      <dgm:t>
        <a:bodyPr/>
        <a:lstStyle/>
        <a:p>
          <a:endParaRPr lang="en-US"/>
        </a:p>
      </dgm:t>
    </dgm:pt>
    <dgm:pt modelId="{D5840B35-53CF-4CC4-A40C-C4C06815EC1D}" type="pres">
      <dgm:prSet presAssocID="{57939518-CA44-4CC4-85A5-3A13C47261C9}" presName="root" presStyleCnt="0">
        <dgm:presLayoutVars>
          <dgm:dir/>
          <dgm:resizeHandles val="exact"/>
        </dgm:presLayoutVars>
      </dgm:prSet>
      <dgm:spPr/>
    </dgm:pt>
    <dgm:pt modelId="{CCD1F18E-A972-45A5-95D0-8F68EE3A2833}" type="pres">
      <dgm:prSet presAssocID="{68BBF8B4-E4F9-4908-867B-8FFA8889BB07}" presName="compNode" presStyleCnt="0"/>
      <dgm:spPr/>
    </dgm:pt>
    <dgm:pt modelId="{E39662D5-7AB0-4114-AD49-5FB7B7547729}" type="pres">
      <dgm:prSet presAssocID="{68BBF8B4-E4F9-4908-867B-8FFA8889BB07}" presName="bgRect" presStyleLbl="bgShp" presStyleIdx="0" presStyleCnt="5"/>
      <dgm:spPr/>
    </dgm:pt>
    <dgm:pt modelId="{4C223FFE-FAE8-4CE1-933C-0762B0110FB6}" type="pres">
      <dgm:prSet presAssocID="{68BBF8B4-E4F9-4908-867B-8FFA8889BB07}" presName="iconRect" presStyleLbl="node1" presStyleIdx="0"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Detective"/>
        </a:ext>
      </dgm:extLst>
    </dgm:pt>
    <dgm:pt modelId="{0FBC5F73-1D1F-4027-8807-EC3EB68650A6}" type="pres">
      <dgm:prSet presAssocID="{68BBF8B4-E4F9-4908-867B-8FFA8889BB07}" presName="spaceRect" presStyleCnt="0"/>
      <dgm:spPr/>
    </dgm:pt>
    <dgm:pt modelId="{541A63E4-7AE3-4D10-8B62-48BC49B0C80B}" type="pres">
      <dgm:prSet presAssocID="{68BBF8B4-E4F9-4908-867B-8FFA8889BB07}" presName="parTx" presStyleLbl="revTx" presStyleIdx="0" presStyleCnt="5">
        <dgm:presLayoutVars>
          <dgm:chMax val="0"/>
          <dgm:chPref val="0"/>
        </dgm:presLayoutVars>
      </dgm:prSet>
      <dgm:spPr/>
    </dgm:pt>
    <dgm:pt modelId="{8E5061E1-55F6-4785-839F-14C32522E6FA}" type="pres">
      <dgm:prSet presAssocID="{7BF72EB8-2B1E-437F-9DD2-F107F3A46944}" presName="sibTrans" presStyleCnt="0"/>
      <dgm:spPr/>
    </dgm:pt>
    <dgm:pt modelId="{C01DFE67-1BDD-4CE9-A201-EEF1E37185DB}" type="pres">
      <dgm:prSet presAssocID="{E3A2ABE1-8ACF-4AD8-8238-7F0217422DD9}" presName="compNode" presStyleCnt="0"/>
      <dgm:spPr/>
    </dgm:pt>
    <dgm:pt modelId="{E94CD3C8-2F1C-46B0-BD08-CF7F1F61152C}" type="pres">
      <dgm:prSet presAssocID="{E3A2ABE1-8ACF-4AD8-8238-7F0217422DD9}" presName="bgRect" presStyleLbl="bgShp" presStyleIdx="1" presStyleCnt="5"/>
      <dgm:spPr/>
    </dgm:pt>
    <dgm:pt modelId="{DADCA2C6-F2C4-43AC-8AB4-6B123346FF6C}" type="pres">
      <dgm:prSet presAssocID="{E3A2ABE1-8ACF-4AD8-8238-7F0217422DD9}" presName="iconRect" presStyleLbl="node1" presStyleIdx="1"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arget Audience"/>
        </a:ext>
      </dgm:extLst>
    </dgm:pt>
    <dgm:pt modelId="{3ABF80F5-57E5-4AB3-AF38-AC1BFB7235BB}" type="pres">
      <dgm:prSet presAssocID="{E3A2ABE1-8ACF-4AD8-8238-7F0217422DD9}" presName="spaceRect" presStyleCnt="0"/>
      <dgm:spPr/>
    </dgm:pt>
    <dgm:pt modelId="{20DD942B-7287-47D3-8E75-066AF6002A6B}" type="pres">
      <dgm:prSet presAssocID="{E3A2ABE1-8ACF-4AD8-8238-7F0217422DD9}" presName="parTx" presStyleLbl="revTx" presStyleIdx="1" presStyleCnt="5">
        <dgm:presLayoutVars>
          <dgm:chMax val="0"/>
          <dgm:chPref val="0"/>
        </dgm:presLayoutVars>
      </dgm:prSet>
      <dgm:spPr/>
    </dgm:pt>
    <dgm:pt modelId="{EDC51D39-2FA4-4470-8C4F-95635B3D2E1C}" type="pres">
      <dgm:prSet presAssocID="{F5BA0E13-D01D-449C-9167-BAC41A8E94A4}" presName="sibTrans" presStyleCnt="0"/>
      <dgm:spPr/>
    </dgm:pt>
    <dgm:pt modelId="{A1BE89F2-160A-4B83-AE77-78568FE2E08A}" type="pres">
      <dgm:prSet presAssocID="{89228CF8-8905-404B-B665-D7EB2C3C4FE9}" presName="compNode" presStyleCnt="0"/>
      <dgm:spPr/>
    </dgm:pt>
    <dgm:pt modelId="{C56AA3BB-FAB5-43EB-AF03-ACDDF3CBBD57}" type="pres">
      <dgm:prSet presAssocID="{89228CF8-8905-404B-B665-D7EB2C3C4FE9}" presName="bgRect" presStyleLbl="bgShp" presStyleIdx="2" presStyleCnt="5"/>
      <dgm:spPr/>
    </dgm:pt>
    <dgm:pt modelId="{0B192B44-3AB9-489B-8891-136F601FEE14}" type="pres">
      <dgm:prSet presAssocID="{89228CF8-8905-404B-B665-D7EB2C3C4FE9}" presName="iconRect" presStyleLbl="node1" presStyleIdx="2" presStyleCnt="5"/>
      <dgm:spPr>
        <a:blipFill>
          <a:blip xmlns:r="http://schemas.openxmlformats.org/officeDocument/2006/relationships">
            <a:extLst>
              <a:ext uri="{96DAC541-7B7A-43D3-8B79-37D633B846F1}">
                <asvg:svgBlip xmlns:asvg="http://schemas.microsoft.com/office/drawing/2016/SVG/main" r:embed="rId3"/>
              </a:ext>
            </a:extLst>
          </a:blip>
          <a:srcRect/>
          <a:stretch>
            <a:fillRect/>
          </a:stretch>
        </a:blipFill>
        <a:ln>
          <a:noFill/>
        </a:ln>
      </dgm:spPr>
      <dgm:extLst>
        <a:ext uri="{E40237B7-FDA0-4F09-8148-C483321AD2D9}">
          <dgm14:cNvPr xmlns:dgm14="http://schemas.microsoft.com/office/drawing/2010/diagram" id="0" name="" descr="Document outline"/>
        </a:ext>
      </dgm:extLst>
    </dgm:pt>
    <dgm:pt modelId="{2CADE040-1517-4AC4-902E-EC0108FD7367}" type="pres">
      <dgm:prSet presAssocID="{89228CF8-8905-404B-B665-D7EB2C3C4FE9}" presName="spaceRect" presStyleCnt="0"/>
      <dgm:spPr/>
    </dgm:pt>
    <dgm:pt modelId="{C4460230-A08F-488F-A8CE-2D9002AE9EEC}" type="pres">
      <dgm:prSet presAssocID="{89228CF8-8905-404B-B665-D7EB2C3C4FE9}" presName="parTx" presStyleLbl="revTx" presStyleIdx="2" presStyleCnt="5">
        <dgm:presLayoutVars>
          <dgm:chMax val="0"/>
          <dgm:chPref val="0"/>
        </dgm:presLayoutVars>
      </dgm:prSet>
      <dgm:spPr/>
    </dgm:pt>
    <dgm:pt modelId="{F1FEF659-D294-4BF4-9D96-2ED072B4926A}" type="pres">
      <dgm:prSet presAssocID="{AE9577A1-C586-4F03-9E1E-F6969BFC2A34}" presName="sibTrans" presStyleCnt="0"/>
      <dgm:spPr/>
    </dgm:pt>
    <dgm:pt modelId="{0E0F4A15-16E6-46BD-89BF-3EC4269F4ED9}" type="pres">
      <dgm:prSet presAssocID="{277B269A-8389-43CD-B948-93897793FFA2}" presName="compNode" presStyleCnt="0"/>
      <dgm:spPr/>
    </dgm:pt>
    <dgm:pt modelId="{1BACBAC4-3850-43F7-BE2F-5297AF437019}" type="pres">
      <dgm:prSet presAssocID="{277B269A-8389-43CD-B948-93897793FFA2}" presName="bgRect" presStyleLbl="bgShp" presStyleIdx="3" presStyleCnt="5"/>
      <dgm:spPr/>
    </dgm:pt>
    <dgm:pt modelId="{EFCC03A5-4E1B-4D06-BB3A-FF1CF0A93600}" type="pres">
      <dgm:prSet presAssocID="{277B269A-8389-43CD-B948-93897793FFA2}" presName="iconRect" presStyleLbl="node1" presStyleIdx="3" presStyleCnt="5"/>
      <dgm:spPr>
        <a:blipFill>
          <a:blip xmlns:r="http://schemas.openxmlformats.org/officeDocument/2006/relationships">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Meeting outline"/>
        </a:ext>
      </dgm:extLst>
    </dgm:pt>
    <dgm:pt modelId="{E024FDEA-74B0-46B3-99C1-91CFEE0AB354}" type="pres">
      <dgm:prSet presAssocID="{277B269A-8389-43CD-B948-93897793FFA2}" presName="spaceRect" presStyleCnt="0"/>
      <dgm:spPr/>
    </dgm:pt>
    <dgm:pt modelId="{501380B4-6819-4D4D-A4CA-ADA06442D8A7}" type="pres">
      <dgm:prSet presAssocID="{277B269A-8389-43CD-B948-93897793FFA2}" presName="parTx" presStyleLbl="revTx" presStyleIdx="3" presStyleCnt="5">
        <dgm:presLayoutVars>
          <dgm:chMax val="0"/>
          <dgm:chPref val="0"/>
        </dgm:presLayoutVars>
      </dgm:prSet>
      <dgm:spPr/>
    </dgm:pt>
    <dgm:pt modelId="{0E8DB8E2-8D8F-4CEC-AD89-D732876EB07C}" type="pres">
      <dgm:prSet presAssocID="{2606B864-E906-4200-850A-416FDDDD1B77}" presName="sibTrans" presStyleCnt="0"/>
      <dgm:spPr/>
    </dgm:pt>
    <dgm:pt modelId="{6BCF47F7-4ACC-4897-BCA4-7C9D3EBB508B}" type="pres">
      <dgm:prSet presAssocID="{95E66BFC-9615-4232-B6F6-EF1D48515337}" presName="compNode" presStyleCnt="0"/>
      <dgm:spPr/>
    </dgm:pt>
    <dgm:pt modelId="{B4650F23-0D2D-4EA5-AA50-C78C44ABBE14}" type="pres">
      <dgm:prSet presAssocID="{95E66BFC-9615-4232-B6F6-EF1D48515337}" presName="bgRect" presStyleLbl="bgShp" presStyleIdx="4" presStyleCnt="5"/>
      <dgm:spPr/>
    </dgm:pt>
    <dgm:pt modelId="{C1D29859-041E-417A-B248-60540EA45CD0}" type="pres">
      <dgm:prSet presAssocID="{95E66BFC-9615-4232-B6F6-EF1D48515337}" presName="iconRect" presStyleLbl="node1" presStyleIdx="4" presStyleCnt="5"/>
      <dgm:spPr>
        <a:blipFill>
          <a:blip xmlns:r="http://schemas.openxmlformats.org/officeDocument/2006/relationships">
            <a:extLst>
              <a:ext uri="{96DAC541-7B7A-43D3-8B79-37D633B846F1}">
                <asvg:svgBlip xmlns:asvg="http://schemas.microsoft.com/office/drawing/2016/SVG/main" r:embed="rId5"/>
              </a:ext>
            </a:extLst>
          </a:blip>
          <a:srcRect/>
          <a:stretch>
            <a:fillRect/>
          </a:stretch>
        </a:blipFill>
        <a:ln>
          <a:noFill/>
        </a:ln>
      </dgm:spPr>
      <dgm:extLst>
        <a:ext uri="{E40237B7-FDA0-4F09-8148-C483321AD2D9}">
          <dgm14:cNvPr xmlns:dgm14="http://schemas.microsoft.com/office/drawing/2010/diagram" id="0" name="" descr="Checklist with solid fill"/>
        </a:ext>
      </dgm:extLst>
    </dgm:pt>
    <dgm:pt modelId="{5A1FD150-5701-4C1F-B708-6698E43C3574}" type="pres">
      <dgm:prSet presAssocID="{95E66BFC-9615-4232-B6F6-EF1D48515337}" presName="spaceRect" presStyleCnt="0"/>
      <dgm:spPr/>
    </dgm:pt>
    <dgm:pt modelId="{8780C9C1-9D86-49F1-A810-1C9A1392CC90}" type="pres">
      <dgm:prSet presAssocID="{95E66BFC-9615-4232-B6F6-EF1D48515337}" presName="parTx" presStyleLbl="revTx" presStyleIdx="4" presStyleCnt="5">
        <dgm:presLayoutVars>
          <dgm:chMax val="0"/>
          <dgm:chPref val="0"/>
        </dgm:presLayoutVars>
      </dgm:prSet>
      <dgm:spPr/>
    </dgm:pt>
  </dgm:ptLst>
  <dgm:cxnLst>
    <dgm:cxn modelId="{E3A4FB05-7488-4EFE-A9B9-B12444AA7D17}" srcId="{57939518-CA44-4CC4-85A5-3A13C47261C9}" destId="{277B269A-8389-43CD-B948-93897793FFA2}" srcOrd="3" destOrd="0" parTransId="{1A9CC7FE-3B32-4C39-8285-EA4810E7E4D8}" sibTransId="{2606B864-E906-4200-850A-416FDDDD1B77}"/>
    <dgm:cxn modelId="{C51CCE33-314E-43F2-8AC6-2E30DD0BF8BD}" type="presOf" srcId="{57939518-CA44-4CC4-85A5-3A13C47261C9}" destId="{D5840B35-53CF-4CC4-A40C-C4C06815EC1D}" srcOrd="0" destOrd="0" presId="urn:microsoft.com/office/officeart/2018/2/layout/IconVerticalSolidList"/>
    <dgm:cxn modelId="{7674C760-7363-4A71-B19A-0EDE68AAE22B}" type="presOf" srcId="{95E66BFC-9615-4232-B6F6-EF1D48515337}" destId="{8780C9C1-9D86-49F1-A810-1C9A1392CC90}" srcOrd="0" destOrd="0" presId="urn:microsoft.com/office/officeart/2018/2/layout/IconVerticalSolidList"/>
    <dgm:cxn modelId="{1B9D0B73-F776-4DAB-B9BB-93082F156EEB}" srcId="{57939518-CA44-4CC4-85A5-3A13C47261C9}" destId="{89228CF8-8905-404B-B665-D7EB2C3C4FE9}" srcOrd="2" destOrd="0" parTransId="{9ADD962F-A164-48D4-9217-94CFB5BD274E}" sibTransId="{AE9577A1-C586-4F03-9E1E-F6969BFC2A34}"/>
    <dgm:cxn modelId="{506F9C7D-C4C5-4011-A774-409DE3AACD75}" srcId="{57939518-CA44-4CC4-85A5-3A13C47261C9}" destId="{95E66BFC-9615-4232-B6F6-EF1D48515337}" srcOrd="4" destOrd="0" parTransId="{A7E77E95-831D-44A7-A8E3-2F56F62B9A56}" sibTransId="{F2090D65-7578-43B0-93DA-2D287242CEDA}"/>
    <dgm:cxn modelId="{89C1028E-2086-497E-A4E2-5FEA9F1B546B}" type="presOf" srcId="{68BBF8B4-E4F9-4908-867B-8FFA8889BB07}" destId="{541A63E4-7AE3-4D10-8B62-48BC49B0C80B}" srcOrd="0" destOrd="0" presId="urn:microsoft.com/office/officeart/2018/2/layout/IconVerticalSolidList"/>
    <dgm:cxn modelId="{01ED3E90-D3D3-41EE-9EDD-4AAB1F0F220C}" srcId="{57939518-CA44-4CC4-85A5-3A13C47261C9}" destId="{E3A2ABE1-8ACF-4AD8-8238-7F0217422DD9}" srcOrd="1" destOrd="0" parTransId="{21C0621F-2295-4F27-9D0D-AA476158D7B5}" sibTransId="{F5BA0E13-D01D-449C-9167-BAC41A8E94A4}"/>
    <dgm:cxn modelId="{E9D3E69E-B95C-4ABA-8934-217DE4630DAF}" type="presOf" srcId="{89228CF8-8905-404B-B665-D7EB2C3C4FE9}" destId="{C4460230-A08F-488F-A8CE-2D9002AE9EEC}" srcOrd="0" destOrd="0" presId="urn:microsoft.com/office/officeart/2018/2/layout/IconVerticalSolidList"/>
    <dgm:cxn modelId="{EF62D4B9-F681-4BCD-9DE1-29A9CCEE0106}" type="presOf" srcId="{277B269A-8389-43CD-B948-93897793FFA2}" destId="{501380B4-6819-4D4D-A4CA-ADA06442D8A7}" srcOrd="0" destOrd="0" presId="urn:microsoft.com/office/officeart/2018/2/layout/IconVerticalSolidList"/>
    <dgm:cxn modelId="{171EE6D6-85AD-417D-9B90-D7D388D3D000}" type="presOf" srcId="{E3A2ABE1-8ACF-4AD8-8238-7F0217422DD9}" destId="{20DD942B-7287-47D3-8E75-066AF6002A6B}" srcOrd="0" destOrd="0" presId="urn:microsoft.com/office/officeart/2018/2/layout/IconVerticalSolidList"/>
    <dgm:cxn modelId="{FA1281DF-E42C-45A6-A750-9958E951862A}" srcId="{57939518-CA44-4CC4-85A5-3A13C47261C9}" destId="{68BBF8B4-E4F9-4908-867B-8FFA8889BB07}" srcOrd="0" destOrd="0" parTransId="{8C56C7D2-054B-4CE4-9427-4262C18D3D9E}" sibTransId="{7BF72EB8-2B1E-437F-9DD2-F107F3A46944}"/>
    <dgm:cxn modelId="{92A634C4-5143-44C4-9B7A-ED3FB4BA31AD}" type="presParOf" srcId="{D5840B35-53CF-4CC4-A40C-C4C06815EC1D}" destId="{CCD1F18E-A972-45A5-95D0-8F68EE3A2833}" srcOrd="0" destOrd="0" presId="urn:microsoft.com/office/officeart/2018/2/layout/IconVerticalSolidList"/>
    <dgm:cxn modelId="{AD098B6E-4CDA-458D-9ACD-29F348E40114}" type="presParOf" srcId="{CCD1F18E-A972-45A5-95D0-8F68EE3A2833}" destId="{E39662D5-7AB0-4114-AD49-5FB7B7547729}" srcOrd="0" destOrd="0" presId="urn:microsoft.com/office/officeart/2018/2/layout/IconVerticalSolidList"/>
    <dgm:cxn modelId="{B1C59E8D-4BB7-4641-B925-940D64F3C5E9}" type="presParOf" srcId="{CCD1F18E-A972-45A5-95D0-8F68EE3A2833}" destId="{4C223FFE-FAE8-4CE1-933C-0762B0110FB6}" srcOrd="1" destOrd="0" presId="urn:microsoft.com/office/officeart/2018/2/layout/IconVerticalSolidList"/>
    <dgm:cxn modelId="{E767BE9B-FBE3-4EE9-8DBE-2715BB636FAA}" type="presParOf" srcId="{CCD1F18E-A972-45A5-95D0-8F68EE3A2833}" destId="{0FBC5F73-1D1F-4027-8807-EC3EB68650A6}" srcOrd="2" destOrd="0" presId="urn:microsoft.com/office/officeart/2018/2/layout/IconVerticalSolidList"/>
    <dgm:cxn modelId="{42F61AB5-079D-446B-8CE2-BCB07AEE286E}" type="presParOf" srcId="{CCD1F18E-A972-45A5-95D0-8F68EE3A2833}" destId="{541A63E4-7AE3-4D10-8B62-48BC49B0C80B}" srcOrd="3" destOrd="0" presId="urn:microsoft.com/office/officeart/2018/2/layout/IconVerticalSolidList"/>
    <dgm:cxn modelId="{B81A41B2-B32B-47F5-952C-D149D63F8F89}" type="presParOf" srcId="{D5840B35-53CF-4CC4-A40C-C4C06815EC1D}" destId="{8E5061E1-55F6-4785-839F-14C32522E6FA}" srcOrd="1" destOrd="0" presId="urn:microsoft.com/office/officeart/2018/2/layout/IconVerticalSolidList"/>
    <dgm:cxn modelId="{90AE150C-F91D-43E6-8250-B5322A742E92}" type="presParOf" srcId="{D5840B35-53CF-4CC4-A40C-C4C06815EC1D}" destId="{C01DFE67-1BDD-4CE9-A201-EEF1E37185DB}" srcOrd="2" destOrd="0" presId="urn:microsoft.com/office/officeart/2018/2/layout/IconVerticalSolidList"/>
    <dgm:cxn modelId="{1211403C-CD08-4540-AED7-023F3CB0F876}" type="presParOf" srcId="{C01DFE67-1BDD-4CE9-A201-EEF1E37185DB}" destId="{E94CD3C8-2F1C-46B0-BD08-CF7F1F61152C}" srcOrd="0" destOrd="0" presId="urn:microsoft.com/office/officeart/2018/2/layout/IconVerticalSolidList"/>
    <dgm:cxn modelId="{268A53B9-0682-43AD-9E58-6AC47C653AD9}" type="presParOf" srcId="{C01DFE67-1BDD-4CE9-A201-EEF1E37185DB}" destId="{DADCA2C6-F2C4-43AC-8AB4-6B123346FF6C}" srcOrd="1" destOrd="0" presId="urn:microsoft.com/office/officeart/2018/2/layout/IconVerticalSolidList"/>
    <dgm:cxn modelId="{99690D2A-29B4-4C69-A9A5-F317196C4D3B}" type="presParOf" srcId="{C01DFE67-1BDD-4CE9-A201-EEF1E37185DB}" destId="{3ABF80F5-57E5-4AB3-AF38-AC1BFB7235BB}" srcOrd="2" destOrd="0" presId="urn:microsoft.com/office/officeart/2018/2/layout/IconVerticalSolidList"/>
    <dgm:cxn modelId="{876B278E-754C-405D-BB9E-84557A07D9F6}" type="presParOf" srcId="{C01DFE67-1BDD-4CE9-A201-EEF1E37185DB}" destId="{20DD942B-7287-47D3-8E75-066AF6002A6B}" srcOrd="3" destOrd="0" presId="urn:microsoft.com/office/officeart/2018/2/layout/IconVerticalSolidList"/>
    <dgm:cxn modelId="{D82E4652-EB1B-4B42-BE86-D0053BDD1AD4}" type="presParOf" srcId="{D5840B35-53CF-4CC4-A40C-C4C06815EC1D}" destId="{EDC51D39-2FA4-4470-8C4F-95635B3D2E1C}" srcOrd="3" destOrd="0" presId="urn:microsoft.com/office/officeart/2018/2/layout/IconVerticalSolidList"/>
    <dgm:cxn modelId="{6CC6F3BD-E308-4117-9A91-0BA045CEB8FF}" type="presParOf" srcId="{D5840B35-53CF-4CC4-A40C-C4C06815EC1D}" destId="{A1BE89F2-160A-4B83-AE77-78568FE2E08A}" srcOrd="4" destOrd="0" presId="urn:microsoft.com/office/officeart/2018/2/layout/IconVerticalSolidList"/>
    <dgm:cxn modelId="{24DAE215-510B-4912-90BD-C312FD17915E}" type="presParOf" srcId="{A1BE89F2-160A-4B83-AE77-78568FE2E08A}" destId="{C56AA3BB-FAB5-43EB-AF03-ACDDF3CBBD57}" srcOrd="0" destOrd="0" presId="urn:microsoft.com/office/officeart/2018/2/layout/IconVerticalSolidList"/>
    <dgm:cxn modelId="{947E3D11-0AB3-42D2-BB73-B38EBD84AC85}" type="presParOf" srcId="{A1BE89F2-160A-4B83-AE77-78568FE2E08A}" destId="{0B192B44-3AB9-489B-8891-136F601FEE14}" srcOrd="1" destOrd="0" presId="urn:microsoft.com/office/officeart/2018/2/layout/IconVerticalSolidList"/>
    <dgm:cxn modelId="{26F53992-1645-4ECA-9E39-EA2D973D2494}" type="presParOf" srcId="{A1BE89F2-160A-4B83-AE77-78568FE2E08A}" destId="{2CADE040-1517-4AC4-902E-EC0108FD7367}" srcOrd="2" destOrd="0" presId="urn:microsoft.com/office/officeart/2018/2/layout/IconVerticalSolidList"/>
    <dgm:cxn modelId="{A8ED007A-993E-486A-9446-FB074A0F6F18}" type="presParOf" srcId="{A1BE89F2-160A-4B83-AE77-78568FE2E08A}" destId="{C4460230-A08F-488F-A8CE-2D9002AE9EEC}" srcOrd="3" destOrd="0" presId="urn:microsoft.com/office/officeart/2018/2/layout/IconVerticalSolidList"/>
    <dgm:cxn modelId="{90A5902D-E58D-4309-B840-CD7B336B91A6}" type="presParOf" srcId="{D5840B35-53CF-4CC4-A40C-C4C06815EC1D}" destId="{F1FEF659-D294-4BF4-9D96-2ED072B4926A}" srcOrd="5" destOrd="0" presId="urn:microsoft.com/office/officeart/2018/2/layout/IconVerticalSolidList"/>
    <dgm:cxn modelId="{0812D3C1-F127-4F24-A31A-15937C22C602}" type="presParOf" srcId="{D5840B35-53CF-4CC4-A40C-C4C06815EC1D}" destId="{0E0F4A15-16E6-46BD-89BF-3EC4269F4ED9}" srcOrd="6" destOrd="0" presId="urn:microsoft.com/office/officeart/2018/2/layout/IconVerticalSolidList"/>
    <dgm:cxn modelId="{B8138227-F9E9-4BF2-BC0D-94BE6AAF1B6F}" type="presParOf" srcId="{0E0F4A15-16E6-46BD-89BF-3EC4269F4ED9}" destId="{1BACBAC4-3850-43F7-BE2F-5297AF437019}" srcOrd="0" destOrd="0" presId="urn:microsoft.com/office/officeart/2018/2/layout/IconVerticalSolidList"/>
    <dgm:cxn modelId="{CA9D315D-9072-4F51-BEC6-FCEF38DD5423}" type="presParOf" srcId="{0E0F4A15-16E6-46BD-89BF-3EC4269F4ED9}" destId="{EFCC03A5-4E1B-4D06-BB3A-FF1CF0A93600}" srcOrd="1" destOrd="0" presId="urn:microsoft.com/office/officeart/2018/2/layout/IconVerticalSolidList"/>
    <dgm:cxn modelId="{B90D7E87-6A50-493B-BC86-2E344B1BDE99}" type="presParOf" srcId="{0E0F4A15-16E6-46BD-89BF-3EC4269F4ED9}" destId="{E024FDEA-74B0-46B3-99C1-91CFEE0AB354}" srcOrd="2" destOrd="0" presId="urn:microsoft.com/office/officeart/2018/2/layout/IconVerticalSolidList"/>
    <dgm:cxn modelId="{0888EBF2-6F3A-43EC-AB83-6EA6B1497F75}" type="presParOf" srcId="{0E0F4A15-16E6-46BD-89BF-3EC4269F4ED9}" destId="{501380B4-6819-4D4D-A4CA-ADA06442D8A7}" srcOrd="3" destOrd="0" presId="urn:microsoft.com/office/officeart/2018/2/layout/IconVerticalSolidList"/>
    <dgm:cxn modelId="{59E627AF-B132-42C4-A845-824754B4D7E1}" type="presParOf" srcId="{D5840B35-53CF-4CC4-A40C-C4C06815EC1D}" destId="{0E8DB8E2-8D8F-4CEC-AD89-D732876EB07C}" srcOrd="7" destOrd="0" presId="urn:microsoft.com/office/officeart/2018/2/layout/IconVerticalSolidList"/>
    <dgm:cxn modelId="{475477A1-3346-4E20-8C05-67F60391836A}" type="presParOf" srcId="{D5840B35-53CF-4CC4-A40C-C4C06815EC1D}" destId="{6BCF47F7-4ACC-4897-BCA4-7C9D3EBB508B}" srcOrd="8" destOrd="0" presId="urn:microsoft.com/office/officeart/2018/2/layout/IconVerticalSolidList"/>
    <dgm:cxn modelId="{BF45A9BE-227C-44C9-B4D1-13DA7D2B4BA1}" type="presParOf" srcId="{6BCF47F7-4ACC-4897-BCA4-7C9D3EBB508B}" destId="{B4650F23-0D2D-4EA5-AA50-C78C44ABBE14}" srcOrd="0" destOrd="0" presId="urn:microsoft.com/office/officeart/2018/2/layout/IconVerticalSolidList"/>
    <dgm:cxn modelId="{3C2C2262-E687-49C5-83DE-D8587CDACBF5}" type="presParOf" srcId="{6BCF47F7-4ACC-4897-BCA4-7C9D3EBB508B}" destId="{C1D29859-041E-417A-B248-60540EA45CD0}" srcOrd="1" destOrd="0" presId="urn:microsoft.com/office/officeart/2018/2/layout/IconVerticalSolidList"/>
    <dgm:cxn modelId="{C176CE7A-E964-4FFF-9A81-8C4EEA5DC211}" type="presParOf" srcId="{6BCF47F7-4ACC-4897-BCA4-7C9D3EBB508B}" destId="{5A1FD150-5701-4C1F-B708-6698E43C3574}" srcOrd="2" destOrd="0" presId="urn:microsoft.com/office/officeart/2018/2/layout/IconVerticalSolidList"/>
    <dgm:cxn modelId="{A89E8A4B-27BD-4374-BA5E-FDE980831732}" type="presParOf" srcId="{6BCF47F7-4ACC-4897-BCA4-7C9D3EBB508B}" destId="{8780C9C1-9D86-49F1-A810-1C9A1392CC90}"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9FA57F63-96AE-4B49-9DFF-CD0C2983C781}" type="doc">
      <dgm:prSet loTypeId="urn:microsoft.com/office/officeart/2005/8/layout/vList2" loCatId="list" qsTypeId="urn:microsoft.com/office/officeart/2005/8/quickstyle/simple5" qsCatId="simple" csTypeId="urn:microsoft.com/office/officeart/2005/8/colors/colorful2" csCatId="colorful"/>
      <dgm:spPr/>
      <dgm:t>
        <a:bodyPr/>
        <a:lstStyle/>
        <a:p>
          <a:endParaRPr lang="en-US"/>
        </a:p>
      </dgm:t>
    </dgm:pt>
    <dgm:pt modelId="{94A47424-81ED-4FED-94A0-998CBB595516}">
      <dgm:prSet/>
      <dgm:spPr/>
      <dgm:t>
        <a:bodyPr/>
        <a:lstStyle/>
        <a:p>
          <a:r>
            <a:rPr lang="en-US"/>
            <a:t>Your successful defense of a misconduct charge qualifies you for common law (but not statutory) reimbursement of attorney’s fees from your agency</a:t>
          </a:r>
        </a:p>
      </dgm:t>
    </dgm:pt>
    <dgm:pt modelId="{26663940-014E-4E85-B728-D314FA936E1F}" type="parTrans" cxnId="{B4F66977-1F2B-460A-A9E0-0AAFAE1301B9}">
      <dgm:prSet/>
      <dgm:spPr/>
      <dgm:t>
        <a:bodyPr/>
        <a:lstStyle/>
        <a:p>
          <a:endParaRPr lang="en-US"/>
        </a:p>
      </dgm:t>
    </dgm:pt>
    <dgm:pt modelId="{4F5ED7D3-ED38-44E5-BD54-3F844850B229}" type="sibTrans" cxnId="{B4F66977-1F2B-460A-A9E0-0AAFAE1301B9}">
      <dgm:prSet/>
      <dgm:spPr/>
      <dgm:t>
        <a:bodyPr/>
        <a:lstStyle/>
        <a:p>
          <a:endParaRPr lang="en-US"/>
        </a:p>
      </dgm:t>
    </dgm:pt>
    <dgm:pt modelId="{9769EDBE-A306-4F11-98B2-7C258C875806}">
      <dgm:prSet/>
      <dgm:spPr/>
      <dgm:t>
        <a:bodyPr/>
        <a:lstStyle/>
        <a:p>
          <a:r>
            <a:rPr lang="en-US"/>
            <a:t>Fees cannot be awarded if the complaint arises out of a vote by you that directly advances your private monetary interests</a:t>
          </a:r>
        </a:p>
      </dgm:t>
    </dgm:pt>
    <dgm:pt modelId="{839795A9-BF2C-4762-BFBE-818A0FEEA55D}" type="parTrans" cxnId="{2A004300-47C8-494A-A630-9CA4C73A0619}">
      <dgm:prSet/>
      <dgm:spPr/>
      <dgm:t>
        <a:bodyPr/>
        <a:lstStyle/>
        <a:p>
          <a:endParaRPr lang="en-US"/>
        </a:p>
      </dgm:t>
    </dgm:pt>
    <dgm:pt modelId="{4C4C60ED-DBED-47D5-A69D-B4315141CB74}" type="sibTrans" cxnId="{2A004300-47C8-494A-A630-9CA4C73A0619}">
      <dgm:prSet/>
      <dgm:spPr/>
      <dgm:t>
        <a:bodyPr/>
        <a:lstStyle/>
        <a:p>
          <a:endParaRPr lang="en-US"/>
        </a:p>
      </dgm:t>
    </dgm:pt>
    <dgm:pt modelId="{999FFC70-902D-460D-99DC-8D410F79EAE9}">
      <dgm:prSet/>
      <dgm:spPr/>
      <dgm:t>
        <a:bodyPr/>
        <a:lstStyle/>
        <a:p>
          <a:r>
            <a:rPr lang="en-US"/>
            <a:t>Complainant who files a frivolous complaint with malicious intent to injure your reputation with knowledge that the material allegations were false (or reckless disregard for the truth) is liable for your attorney’s fees </a:t>
          </a:r>
        </a:p>
      </dgm:t>
    </dgm:pt>
    <dgm:pt modelId="{54138C93-71D0-4565-BB5C-6680596BC59C}" type="parTrans" cxnId="{AD5A2351-6509-4E6D-BC73-F6274E232929}">
      <dgm:prSet/>
      <dgm:spPr/>
      <dgm:t>
        <a:bodyPr/>
        <a:lstStyle/>
        <a:p>
          <a:endParaRPr lang="en-US"/>
        </a:p>
      </dgm:t>
    </dgm:pt>
    <dgm:pt modelId="{89B972F4-9C9F-4C76-B7E5-5446688F8255}" type="sibTrans" cxnId="{AD5A2351-6509-4E6D-BC73-F6274E232929}">
      <dgm:prSet/>
      <dgm:spPr/>
      <dgm:t>
        <a:bodyPr/>
        <a:lstStyle/>
        <a:p>
          <a:endParaRPr lang="en-US"/>
        </a:p>
      </dgm:t>
    </dgm:pt>
    <dgm:pt modelId="{6A906D55-3EAE-48B5-B4BF-97000280360A}" type="pres">
      <dgm:prSet presAssocID="{9FA57F63-96AE-4B49-9DFF-CD0C2983C781}" presName="linear" presStyleCnt="0">
        <dgm:presLayoutVars>
          <dgm:animLvl val="lvl"/>
          <dgm:resizeHandles val="exact"/>
        </dgm:presLayoutVars>
      </dgm:prSet>
      <dgm:spPr/>
    </dgm:pt>
    <dgm:pt modelId="{0BBE6C1D-EF84-4795-8825-DFB3228BB3AF}" type="pres">
      <dgm:prSet presAssocID="{94A47424-81ED-4FED-94A0-998CBB595516}" presName="parentText" presStyleLbl="node1" presStyleIdx="0" presStyleCnt="3">
        <dgm:presLayoutVars>
          <dgm:chMax val="0"/>
          <dgm:bulletEnabled val="1"/>
        </dgm:presLayoutVars>
      </dgm:prSet>
      <dgm:spPr/>
    </dgm:pt>
    <dgm:pt modelId="{21E05AD1-C835-4148-89F3-E776605AC812}" type="pres">
      <dgm:prSet presAssocID="{4F5ED7D3-ED38-44E5-BD54-3F844850B229}" presName="spacer" presStyleCnt="0"/>
      <dgm:spPr/>
    </dgm:pt>
    <dgm:pt modelId="{9F5A1096-2E0D-4267-BB98-0F7F68DB90EB}" type="pres">
      <dgm:prSet presAssocID="{9769EDBE-A306-4F11-98B2-7C258C875806}" presName="parentText" presStyleLbl="node1" presStyleIdx="1" presStyleCnt="3">
        <dgm:presLayoutVars>
          <dgm:chMax val="0"/>
          <dgm:bulletEnabled val="1"/>
        </dgm:presLayoutVars>
      </dgm:prSet>
      <dgm:spPr/>
    </dgm:pt>
    <dgm:pt modelId="{7D763B3D-25F8-4C54-B866-E28B38F6C150}" type="pres">
      <dgm:prSet presAssocID="{4C4C60ED-DBED-47D5-A69D-B4315141CB74}" presName="spacer" presStyleCnt="0"/>
      <dgm:spPr/>
    </dgm:pt>
    <dgm:pt modelId="{9BEE4432-00C8-4BEB-9479-5BC12948AF83}" type="pres">
      <dgm:prSet presAssocID="{999FFC70-902D-460D-99DC-8D410F79EAE9}" presName="parentText" presStyleLbl="node1" presStyleIdx="2" presStyleCnt="3">
        <dgm:presLayoutVars>
          <dgm:chMax val="0"/>
          <dgm:bulletEnabled val="1"/>
        </dgm:presLayoutVars>
      </dgm:prSet>
      <dgm:spPr/>
    </dgm:pt>
  </dgm:ptLst>
  <dgm:cxnLst>
    <dgm:cxn modelId="{2A004300-47C8-494A-A630-9CA4C73A0619}" srcId="{9FA57F63-96AE-4B49-9DFF-CD0C2983C781}" destId="{9769EDBE-A306-4F11-98B2-7C258C875806}" srcOrd="1" destOrd="0" parTransId="{839795A9-BF2C-4762-BFBE-818A0FEEA55D}" sibTransId="{4C4C60ED-DBED-47D5-A69D-B4315141CB74}"/>
    <dgm:cxn modelId="{C2BE782B-DDBE-4D57-ACFB-6A84042FE5CE}" type="presOf" srcId="{94A47424-81ED-4FED-94A0-998CBB595516}" destId="{0BBE6C1D-EF84-4795-8825-DFB3228BB3AF}" srcOrd="0" destOrd="0" presId="urn:microsoft.com/office/officeart/2005/8/layout/vList2"/>
    <dgm:cxn modelId="{48A1982B-477F-46CE-89A8-117E9A55DBF9}" type="presOf" srcId="{9769EDBE-A306-4F11-98B2-7C258C875806}" destId="{9F5A1096-2E0D-4267-BB98-0F7F68DB90EB}" srcOrd="0" destOrd="0" presId="urn:microsoft.com/office/officeart/2005/8/layout/vList2"/>
    <dgm:cxn modelId="{AD5A2351-6509-4E6D-BC73-F6274E232929}" srcId="{9FA57F63-96AE-4B49-9DFF-CD0C2983C781}" destId="{999FFC70-902D-460D-99DC-8D410F79EAE9}" srcOrd="2" destOrd="0" parTransId="{54138C93-71D0-4565-BB5C-6680596BC59C}" sibTransId="{89B972F4-9C9F-4C76-B7E5-5446688F8255}"/>
    <dgm:cxn modelId="{1FD02651-5898-4EF0-B674-8B1A468104F1}" type="presOf" srcId="{9FA57F63-96AE-4B49-9DFF-CD0C2983C781}" destId="{6A906D55-3EAE-48B5-B4BF-97000280360A}" srcOrd="0" destOrd="0" presId="urn:microsoft.com/office/officeart/2005/8/layout/vList2"/>
    <dgm:cxn modelId="{B4F66977-1F2B-460A-A9E0-0AAFAE1301B9}" srcId="{9FA57F63-96AE-4B49-9DFF-CD0C2983C781}" destId="{94A47424-81ED-4FED-94A0-998CBB595516}" srcOrd="0" destOrd="0" parTransId="{26663940-014E-4E85-B728-D314FA936E1F}" sibTransId="{4F5ED7D3-ED38-44E5-BD54-3F844850B229}"/>
    <dgm:cxn modelId="{1FC944CF-48E4-4C84-A806-A5640A3BA501}" type="presOf" srcId="{999FFC70-902D-460D-99DC-8D410F79EAE9}" destId="{9BEE4432-00C8-4BEB-9479-5BC12948AF83}" srcOrd="0" destOrd="0" presId="urn:microsoft.com/office/officeart/2005/8/layout/vList2"/>
    <dgm:cxn modelId="{029FE004-8E15-4158-869D-6E8FBFE0FE66}" type="presParOf" srcId="{6A906D55-3EAE-48B5-B4BF-97000280360A}" destId="{0BBE6C1D-EF84-4795-8825-DFB3228BB3AF}" srcOrd="0" destOrd="0" presId="urn:microsoft.com/office/officeart/2005/8/layout/vList2"/>
    <dgm:cxn modelId="{9FA5C6BE-E06A-4C2C-AF4C-44B6573378EB}" type="presParOf" srcId="{6A906D55-3EAE-48B5-B4BF-97000280360A}" destId="{21E05AD1-C835-4148-89F3-E776605AC812}" srcOrd="1" destOrd="0" presId="urn:microsoft.com/office/officeart/2005/8/layout/vList2"/>
    <dgm:cxn modelId="{44C1EFDA-36CE-4EB1-9C56-4DF31A5D3010}" type="presParOf" srcId="{6A906D55-3EAE-48B5-B4BF-97000280360A}" destId="{9F5A1096-2E0D-4267-BB98-0F7F68DB90EB}" srcOrd="2" destOrd="0" presId="urn:microsoft.com/office/officeart/2005/8/layout/vList2"/>
    <dgm:cxn modelId="{1503E6BB-0007-412A-BC12-26D022607ECC}" type="presParOf" srcId="{6A906D55-3EAE-48B5-B4BF-97000280360A}" destId="{7D763B3D-25F8-4C54-B866-E28B38F6C150}" srcOrd="3" destOrd="0" presId="urn:microsoft.com/office/officeart/2005/8/layout/vList2"/>
    <dgm:cxn modelId="{B13D620F-6062-4212-82F0-0AE74E7B3FE9}" type="presParOf" srcId="{6A906D55-3EAE-48B5-B4BF-97000280360A}" destId="{9BEE4432-00C8-4BEB-9479-5BC12948AF83}" srcOrd="4"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183BD309-5863-4716-A4E9-3F3E2A9759E0}" type="doc">
      <dgm:prSet loTypeId="urn:microsoft.com/office/officeart/2005/8/layout/vList2" loCatId="list" qsTypeId="urn:microsoft.com/office/officeart/2005/8/quickstyle/simple5" qsCatId="simple" csTypeId="urn:microsoft.com/office/officeart/2005/8/colors/colorful2" csCatId="colorful"/>
      <dgm:spPr/>
      <dgm:t>
        <a:bodyPr/>
        <a:lstStyle/>
        <a:p>
          <a:endParaRPr lang="en-US"/>
        </a:p>
      </dgm:t>
    </dgm:pt>
    <dgm:pt modelId="{57B67918-9DC1-4DBE-9D85-89F5F345DB40}">
      <dgm:prSet/>
      <dgm:spPr/>
      <dgm:t>
        <a:bodyPr/>
        <a:lstStyle/>
        <a:p>
          <a:r>
            <a:rPr lang="en-US" b="1"/>
            <a:t>Your position is a public trust</a:t>
          </a:r>
          <a:r>
            <a:rPr lang="en-US"/>
            <a:t> - The public expects ethical conduct</a:t>
          </a:r>
        </a:p>
      </dgm:t>
    </dgm:pt>
    <dgm:pt modelId="{AFB3F45C-2079-41DC-9B15-AF025F9F36EA}" type="parTrans" cxnId="{836EB7B4-83DF-4A54-81E3-2CD86BA8DBAD}">
      <dgm:prSet/>
      <dgm:spPr/>
      <dgm:t>
        <a:bodyPr/>
        <a:lstStyle/>
        <a:p>
          <a:endParaRPr lang="en-US"/>
        </a:p>
      </dgm:t>
    </dgm:pt>
    <dgm:pt modelId="{F8FFB9B0-0824-47DC-96DA-8AC53F2C8C12}" type="sibTrans" cxnId="{836EB7B4-83DF-4A54-81E3-2CD86BA8DBAD}">
      <dgm:prSet/>
      <dgm:spPr/>
      <dgm:t>
        <a:bodyPr/>
        <a:lstStyle/>
        <a:p>
          <a:endParaRPr lang="en-US"/>
        </a:p>
      </dgm:t>
    </dgm:pt>
    <dgm:pt modelId="{6F42926A-4584-4DF2-9710-5F35674DC255}">
      <dgm:prSet/>
      <dgm:spPr/>
      <dgm:t>
        <a:bodyPr/>
        <a:lstStyle/>
        <a:p>
          <a:r>
            <a:rPr lang="en-US" b="1"/>
            <a:t>Violations have serious consequences</a:t>
          </a:r>
          <a:r>
            <a:rPr lang="en-US"/>
            <a:t> - Personal liability, fines, removal</a:t>
          </a:r>
        </a:p>
      </dgm:t>
    </dgm:pt>
    <dgm:pt modelId="{ACB51F0E-F363-47CB-9213-182E2A0CC92C}" type="parTrans" cxnId="{060EC643-6B70-495D-B8B2-9DD3BEEF3AFA}">
      <dgm:prSet/>
      <dgm:spPr/>
      <dgm:t>
        <a:bodyPr/>
        <a:lstStyle/>
        <a:p>
          <a:endParaRPr lang="en-US"/>
        </a:p>
      </dgm:t>
    </dgm:pt>
    <dgm:pt modelId="{E822E98F-0C5F-47AB-953B-2F60C3B3DBF5}" type="sibTrans" cxnId="{060EC643-6B70-495D-B8B2-9DD3BEEF3AFA}">
      <dgm:prSet/>
      <dgm:spPr/>
      <dgm:t>
        <a:bodyPr/>
        <a:lstStyle/>
        <a:p>
          <a:endParaRPr lang="en-US"/>
        </a:p>
      </dgm:t>
    </dgm:pt>
    <dgm:pt modelId="{D90A0E6D-F44B-43BF-B26E-6C6422EB8810}">
      <dgm:prSet/>
      <dgm:spPr/>
      <dgm:t>
        <a:bodyPr/>
        <a:lstStyle/>
        <a:p>
          <a:r>
            <a:rPr lang="en-US" b="1"/>
            <a:t>Prevention is best</a:t>
          </a:r>
          <a:r>
            <a:rPr lang="en-US"/>
            <a:t> - Ask questions before problems occur</a:t>
          </a:r>
        </a:p>
      </dgm:t>
    </dgm:pt>
    <dgm:pt modelId="{BAB0AD6E-6552-42DC-A46E-2D97762FDC09}" type="parTrans" cxnId="{D3E743D8-A082-4E73-A741-4E9B192B0241}">
      <dgm:prSet/>
      <dgm:spPr/>
      <dgm:t>
        <a:bodyPr/>
        <a:lstStyle/>
        <a:p>
          <a:endParaRPr lang="en-US"/>
        </a:p>
      </dgm:t>
    </dgm:pt>
    <dgm:pt modelId="{D7A46959-8E44-4A96-9BF6-15CE7F72599B}" type="sibTrans" cxnId="{D3E743D8-A082-4E73-A741-4E9B192B0241}">
      <dgm:prSet/>
      <dgm:spPr/>
      <dgm:t>
        <a:bodyPr/>
        <a:lstStyle/>
        <a:p>
          <a:endParaRPr lang="en-US"/>
        </a:p>
      </dgm:t>
    </dgm:pt>
    <dgm:pt modelId="{F91C6924-C44D-4935-84BC-7BCF7C7FD4F9}">
      <dgm:prSet/>
      <dgm:spPr/>
      <dgm:t>
        <a:bodyPr/>
        <a:lstStyle/>
        <a:p>
          <a:r>
            <a:rPr lang="en-US" b="1"/>
            <a:t>Documentation protects you</a:t>
          </a:r>
          <a:r>
            <a:rPr lang="en-US"/>
            <a:t> - Keep records of disclosures and recusals</a:t>
          </a:r>
        </a:p>
      </dgm:t>
    </dgm:pt>
    <dgm:pt modelId="{4AE5DDBA-6AD7-4208-B66B-016F8F29D3CC}" type="parTrans" cxnId="{398B2B9D-4212-4DE2-B57E-4707452DD999}">
      <dgm:prSet/>
      <dgm:spPr/>
      <dgm:t>
        <a:bodyPr/>
        <a:lstStyle/>
        <a:p>
          <a:endParaRPr lang="en-US"/>
        </a:p>
      </dgm:t>
    </dgm:pt>
    <dgm:pt modelId="{BFFA2C5D-4366-4342-A118-9E7E241C82EA}" type="sibTrans" cxnId="{398B2B9D-4212-4DE2-B57E-4707452DD999}">
      <dgm:prSet/>
      <dgm:spPr/>
      <dgm:t>
        <a:bodyPr/>
        <a:lstStyle/>
        <a:p>
          <a:endParaRPr lang="en-US"/>
        </a:p>
      </dgm:t>
    </dgm:pt>
    <dgm:pt modelId="{4D918FB1-9B72-4A7D-866F-67CAC83580A3}">
      <dgm:prSet/>
      <dgm:spPr/>
      <dgm:t>
        <a:bodyPr/>
        <a:lstStyle/>
        <a:p>
          <a:r>
            <a:rPr lang="en-US" b="1"/>
            <a:t>Ethics is not optional</a:t>
          </a:r>
          <a:r>
            <a:rPr lang="en-US"/>
            <a:t> - It's a legal requirement</a:t>
          </a:r>
        </a:p>
      </dgm:t>
    </dgm:pt>
    <dgm:pt modelId="{8A811003-4C06-4639-B983-A75B67642266}" type="parTrans" cxnId="{3FC681C8-8E45-4B4C-9F38-23BBABDDA008}">
      <dgm:prSet/>
      <dgm:spPr/>
      <dgm:t>
        <a:bodyPr/>
        <a:lstStyle/>
        <a:p>
          <a:endParaRPr lang="en-US"/>
        </a:p>
      </dgm:t>
    </dgm:pt>
    <dgm:pt modelId="{36B7F100-01E4-4285-9C0C-6C47F22A30D1}" type="sibTrans" cxnId="{3FC681C8-8E45-4B4C-9F38-23BBABDDA008}">
      <dgm:prSet/>
      <dgm:spPr/>
      <dgm:t>
        <a:bodyPr/>
        <a:lstStyle/>
        <a:p>
          <a:endParaRPr lang="en-US"/>
        </a:p>
      </dgm:t>
    </dgm:pt>
    <dgm:pt modelId="{5B4B4CEC-C1F3-4933-AFA9-D3AEAE81D0B6}" type="pres">
      <dgm:prSet presAssocID="{183BD309-5863-4716-A4E9-3F3E2A9759E0}" presName="linear" presStyleCnt="0">
        <dgm:presLayoutVars>
          <dgm:animLvl val="lvl"/>
          <dgm:resizeHandles val="exact"/>
        </dgm:presLayoutVars>
      </dgm:prSet>
      <dgm:spPr/>
    </dgm:pt>
    <dgm:pt modelId="{1CD70F26-151D-49E4-BB23-73BA5C6C8994}" type="pres">
      <dgm:prSet presAssocID="{57B67918-9DC1-4DBE-9D85-89F5F345DB40}" presName="parentText" presStyleLbl="node1" presStyleIdx="0" presStyleCnt="5">
        <dgm:presLayoutVars>
          <dgm:chMax val="0"/>
          <dgm:bulletEnabled val="1"/>
        </dgm:presLayoutVars>
      </dgm:prSet>
      <dgm:spPr/>
    </dgm:pt>
    <dgm:pt modelId="{520C950C-82EB-4BEE-A49B-B8FE0EE807CC}" type="pres">
      <dgm:prSet presAssocID="{F8FFB9B0-0824-47DC-96DA-8AC53F2C8C12}" presName="spacer" presStyleCnt="0"/>
      <dgm:spPr/>
    </dgm:pt>
    <dgm:pt modelId="{B39848FE-D577-4EB4-848E-E26B449EEBB0}" type="pres">
      <dgm:prSet presAssocID="{6F42926A-4584-4DF2-9710-5F35674DC255}" presName="parentText" presStyleLbl="node1" presStyleIdx="1" presStyleCnt="5">
        <dgm:presLayoutVars>
          <dgm:chMax val="0"/>
          <dgm:bulletEnabled val="1"/>
        </dgm:presLayoutVars>
      </dgm:prSet>
      <dgm:spPr/>
    </dgm:pt>
    <dgm:pt modelId="{BD97DE3E-C769-48A7-816A-5CB63BD3AF1E}" type="pres">
      <dgm:prSet presAssocID="{E822E98F-0C5F-47AB-953B-2F60C3B3DBF5}" presName="spacer" presStyleCnt="0"/>
      <dgm:spPr/>
    </dgm:pt>
    <dgm:pt modelId="{02F1F5E7-37FE-4342-BE96-5F31E3B575AC}" type="pres">
      <dgm:prSet presAssocID="{D90A0E6D-F44B-43BF-B26E-6C6422EB8810}" presName="parentText" presStyleLbl="node1" presStyleIdx="2" presStyleCnt="5">
        <dgm:presLayoutVars>
          <dgm:chMax val="0"/>
          <dgm:bulletEnabled val="1"/>
        </dgm:presLayoutVars>
      </dgm:prSet>
      <dgm:spPr/>
    </dgm:pt>
    <dgm:pt modelId="{732587E5-B502-4953-A177-128784FBA214}" type="pres">
      <dgm:prSet presAssocID="{D7A46959-8E44-4A96-9BF6-15CE7F72599B}" presName="spacer" presStyleCnt="0"/>
      <dgm:spPr/>
    </dgm:pt>
    <dgm:pt modelId="{E2CDC52F-951D-4D37-853E-521A55CE4150}" type="pres">
      <dgm:prSet presAssocID="{F91C6924-C44D-4935-84BC-7BCF7C7FD4F9}" presName="parentText" presStyleLbl="node1" presStyleIdx="3" presStyleCnt="5">
        <dgm:presLayoutVars>
          <dgm:chMax val="0"/>
          <dgm:bulletEnabled val="1"/>
        </dgm:presLayoutVars>
      </dgm:prSet>
      <dgm:spPr/>
    </dgm:pt>
    <dgm:pt modelId="{3410D5A5-7DA6-42B9-A5F4-B6BEB12979B6}" type="pres">
      <dgm:prSet presAssocID="{BFFA2C5D-4366-4342-A118-9E7E241C82EA}" presName="spacer" presStyleCnt="0"/>
      <dgm:spPr/>
    </dgm:pt>
    <dgm:pt modelId="{BA4C6828-F53B-4FBE-8DA9-9B283EFC4ED4}" type="pres">
      <dgm:prSet presAssocID="{4D918FB1-9B72-4A7D-866F-67CAC83580A3}" presName="parentText" presStyleLbl="node1" presStyleIdx="4" presStyleCnt="5">
        <dgm:presLayoutVars>
          <dgm:chMax val="0"/>
          <dgm:bulletEnabled val="1"/>
        </dgm:presLayoutVars>
      </dgm:prSet>
      <dgm:spPr/>
    </dgm:pt>
  </dgm:ptLst>
  <dgm:cxnLst>
    <dgm:cxn modelId="{060EC643-6B70-495D-B8B2-9DD3BEEF3AFA}" srcId="{183BD309-5863-4716-A4E9-3F3E2A9759E0}" destId="{6F42926A-4584-4DF2-9710-5F35674DC255}" srcOrd="1" destOrd="0" parTransId="{ACB51F0E-F363-47CB-9213-182E2A0CC92C}" sibTransId="{E822E98F-0C5F-47AB-953B-2F60C3B3DBF5}"/>
    <dgm:cxn modelId="{08BA154E-F901-4896-A0CD-929F1825509D}" type="presOf" srcId="{57B67918-9DC1-4DBE-9D85-89F5F345DB40}" destId="{1CD70F26-151D-49E4-BB23-73BA5C6C8994}" srcOrd="0" destOrd="0" presId="urn:microsoft.com/office/officeart/2005/8/layout/vList2"/>
    <dgm:cxn modelId="{27AA408E-10C6-4DED-915C-B2BC6666C255}" type="presOf" srcId="{6F42926A-4584-4DF2-9710-5F35674DC255}" destId="{B39848FE-D577-4EB4-848E-E26B449EEBB0}" srcOrd="0" destOrd="0" presId="urn:microsoft.com/office/officeart/2005/8/layout/vList2"/>
    <dgm:cxn modelId="{398B2B9D-4212-4DE2-B57E-4707452DD999}" srcId="{183BD309-5863-4716-A4E9-3F3E2A9759E0}" destId="{F91C6924-C44D-4935-84BC-7BCF7C7FD4F9}" srcOrd="3" destOrd="0" parTransId="{4AE5DDBA-6AD7-4208-B66B-016F8F29D3CC}" sibTransId="{BFFA2C5D-4366-4342-A118-9E7E241C82EA}"/>
    <dgm:cxn modelId="{4C3360AC-B03B-424C-8353-845FD1F16AE4}" type="presOf" srcId="{D90A0E6D-F44B-43BF-B26E-6C6422EB8810}" destId="{02F1F5E7-37FE-4342-BE96-5F31E3B575AC}" srcOrd="0" destOrd="0" presId="urn:microsoft.com/office/officeart/2005/8/layout/vList2"/>
    <dgm:cxn modelId="{836EB7B4-83DF-4A54-81E3-2CD86BA8DBAD}" srcId="{183BD309-5863-4716-A4E9-3F3E2A9759E0}" destId="{57B67918-9DC1-4DBE-9D85-89F5F345DB40}" srcOrd="0" destOrd="0" parTransId="{AFB3F45C-2079-41DC-9B15-AF025F9F36EA}" sibTransId="{F8FFB9B0-0824-47DC-96DA-8AC53F2C8C12}"/>
    <dgm:cxn modelId="{C99107C3-6ED8-47D9-B8F4-F467C7756054}" type="presOf" srcId="{183BD309-5863-4716-A4E9-3F3E2A9759E0}" destId="{5B4B4CEC-C1F3-4933-AFA9-D3AEAE81D0B6}" srcOrd="0" destOrd="0" presId="urn:microsoft.com/office/officeart/2005/8/layout/vList2"/>
    <dgm:cxn modelId="{14725EC5-DED1-4D50-972D-BCBC989E2C6E}" type="presOf" srcId="{4D918FB1-9B72-4A7D-866F-67CAC83580A3}" destId="{BA4C6828-F53B-4FBE-8DA9-9B283EFC4ED4}" srcOrd="0" destOrd="0" presId="urn:microsoft.com/office/officeart/2005/8/layout/vList2"/>
    <dgm:cxn modelId="{3FC681C8-8E45-4B4C-9F38-23BBABDDA008}" srcId="{183BD309-5863-4716-A4E9-3F3E2A9759E0}" destId="{4D918FB1-9B72-4A7D-866F-67CAC83580A3}" srcOrd="4" destOrd="0" parTransId="{8A811003-4C06-4639-B983-A75B67642266}" sibTransId="{36B7F100-01E4-4285-9C0C-6C47F22A30D1}"/>
    <dgm:cxn modelId="{D3E743D8-A082-4E73-A741-4E9B192B0241}" srcId="{183BD309-5863-4716-A4E9-3F3E2A9759E0}" destId="{D90A0E6D-F44B-43BF-B26E-6C6422EB8810}" srcOrd="2" destOrd="0" parTransId="{BAB0AD6E-6552-42DC-A46E-2D97762FDC09}" sibTransId="{D7A46959-8E44-4A96-9BF6-15CE7F72599B}"/>
    <dgm:cxn modelId="{D1F58ADD-BF96-4E19-8D26-9FC33AD8D047}" type="presOf" srcId="{F91C6924-C44D-4935-84BC-7BCF7C7FD4F9}" destId="{E2CDC52F-951D-4D37-853E-521A55CE4150}" srcOrd="0" destOrd="0" presId="urn:microsoft.com/office/officeart/2005/8/layout/vList2"/>
    <dgm:cxn modelId="{B351EE87-8168-4682-A2DC-25412310BE8C}" type="presParOf" srcId="{5B4B4CEC-C1F3-4933-AFA9-D3AEAE81D0B6}" destId="{1CD70F26-151D-49E4-BB23-73BA5C6C8994}" srcOrd="0" destOrd="0" presId="urn:microsoft.com/office/officeart/2005/8/layout/vList2"/>
    <dgm:cxn modelId="{2B1CD318-4C60-4CFF-B0D7-DF22741C1507}" type="presParOf" srcId="{5B4B4CEC-C1F3-4933-AFA9-D3AEAE81D0B6}" destId="{520C950C-82EB-4BEE-A49B-B8FE0EE807CC}" srcOrd="1" destOrd="0" presId="urn:microsoft.com/office/officeart/2005/8/layout/vList2"/>
    <dgm:cxn modelId="{DDE00556-A453-4645-945D-336F6EF54B5B}" type="presParOf" srcId="{5B4B4CEC-C1F3-4933-AFA9-D3AEAE81D0B6}" destId="{B39848FE-D577-4EB4-848E-E26B449EEBB0}" srcOrd="2" destOrd="0" presId="urn:microsoft.com/office/officeart/2005/8/layout/vList2"/>
    <dgm:cxn modelId="{6C6D655D-8B76-4F2B-A176-C6E009DAAAC5}" type="presParOf" srcId="{5B4B4CEC-C1F3-4933-AFA9-D3AEAE81D0B6}" destId="{BD97DE3E-C769-48A7-816A-5CB63BD3AF1E}" srcOrd="3" destOrd="0" presId="urn:microsoft.com/office/officeart/2005/8/layout/vList2"/>
    <dgm:cxn modelId="{17906C37-6936-4808-8A2F-E7B53C333E80}" type="presParOf" srcId="{5B4B4CEC-C1F3-4933-AFA9-D3AEAE81D0B6}" destId="{02F1F5E7-37FE-4342-BE96-5F31E3B575AC}" srcOrd="4" destOrd="0" presId="urn:microsoft.com/office/officeart/2005/8/layout/vList2"/>
    <dgm:cxn modelId="{14A49E6F-58FB-462A-BA43-F86D3D642A9C}" type="presParOf" srcId="{5B4B4CEC-C1F3-4933-AFA9-D3AEAE81D0B6}" destId="{732587E5-B502-4953-A177-128784FBA214}" srcOrd="5" destOrd="0" presId="urn:microsoft.com/office/officeart/2005/8/layout/vList2"/>
    <dgm:cxn modelId="{6BC25C1A-B70E-4364-9466-CC43EF4AA993}" type="presParOf" srcId="{5B4B4CEC-C1F3-4933-AFA9-D3AEAE81D0B6}" destId="{E2CDC52F-951D-4D37-853E-521A55CE4150}" srcOrd="6" destOrd="0" presId="urn:microsoft.com/office/officeart/2005/8/layout/vList2"/>
    <dgm:cxn modelId="{6913F96B-9DFF-4C81-99C3-F34A4A292CD2}" type="presParOf" srcId="{5B4B4CEC-C1F3-4933-AFA9-D3AEAE81D0B6}" destId="{3410D5A5-7DA6-42B9-A5F4-B6BEB12979B6}" srcOrd="7" destOrd="0" presId="urn:microsoft.com/office/officeart/2005/8/layout/vList2"/>
    <dgm:cxn modelId="{C665804A-4FB4-479D-B5BF-A6628337C2AF}" type="presParOf" srcId="{5B4B4CEC-C1F3-4933-AFA9-D3AEAE81D0B6}" destId="{BA4C6828-F53B-4FBE-8DA9-9B283EFC4ED4}" srcOrd="8"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A0BA7B6-35FE-4F74-998D-A92EE5F15110}"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B1CC1747-0FD4-4ACC-A720-A94FAAFFE3A8}">
      <dgm:prSet/>
      <dgm:spPr/>
      <dgm:t>
        <a:bodyPr/>
        <a:lstStyle/>
        <a:p>
          <a:r>
            <a:rPr lang="en-US"/>
            <a:t>The agency where you hold office</a:t>
          </a:r>
        </a:p>
      </dgm:t>
    </dgm:pt>
    <dgm:pt modelId="{0A3510DE-33EA-47B0-8C6B-1BE95A23340C}" type="parTrans" cxnId="{107452A6-5658-4040-8AC8-355C2D1B817F}">
      <dgm:prSet/>
      <dgm:spPr/>
      <dgm:t>
        <a:bodyPr/>
        <a:lstStyle/>
        <a:p>
          <a:endParaRPr lang="en-US"/>
        </a:p>
      </dgm:t>
    </dgm:pt>
    <dgm:pt modelId="{77EA762D-CF46-47CB-9C85-1D388F981AB0}" type="sibTrans" cxnId="{107452A6-5658-4040-8AC8-355C2D1B817F}">
      <dgm:prSet/>
      <dgm:spPr/>
      <dgm:t>
        <a:bodyPr/>
        <a:lstStyle/>
        <a:p>
          <a:endParaRPr lang="en-US"/>
        </a:p>
      </dgm:t>
    </dgm:pt>
    <dgm:pt modelId="{2C7B526B-73A0-4D4F-AAE8-8606FC6BEAE0}">
      <dgm:prSet/>
      <dgm:spPr/>
      <dgm:t>
        <a:bodyPr/>
        <a:lstStyle/>
        <a:p>
          <a:r>
            <a:rPr lang="en-US"/>
            <a:t>This includes all departments and divisions</a:t>
          </a:r>
        </a:p>
      </dgm:t>
    </dgm:pt>
    <dgm:pt modelId="{62B8AD5C-5196-4F5B-8601-818444DECFBC}" type="parTrans" cxnId="{CF3134A2-B31F-443F-9658-3B6BA83990E9}">
      <dgm:prSet/>
      <dgm:spPr/>
      <dgm:t>
        <a:bodyPr/>
        <a:lstStyle/>
        <a:p>
          <a:endParaRPr lang="en-US"/>
        </a:p>
      </dgm:t>
    </dgm:pt>
    <dgm:pt modelId="{CB144ED2-656A-423F-9C46-24B3E399C21E}" type="sibTrans" cxnId="{CF3134A2-B31F-443F-9658-3B6BA83990E9}">
      <dgm:prSet/>
      <dgm:spPr/>
      <dgm:t>
        <a:bodyPr/>
        <a:lstStyle/>
        <a:p>
          <a:endParaRPr lang="en-US"/>
        </a:p>
      </dgm:t>
    </dgm:pt>
    <dgm:pt modelId="{4436C066-F3BA-49C8-9D7B-124FBF07B690}">
      <dgm:prSet/>
      <dgm:spPr/>
      <dgm:t>
        <a:bodyPr/>
        <a:lstStyle/>
        <a:p>
          <a:r>
            <a:rPr lang="en-US"/>
            <a:t>This applies regardless of whether you directly supervise the department or just sit in a policy-making capacity </a:t>
          </a:r>
        </a:p>
      </dgm:t>
    </dgm:pt>
    <dgm:pt modelId="{0AE01A2F-F933-474D-B9D9-29BDBE4D220E}" type="parTrans" cxnId="{C31F9EBC-45A3-4CC4-826C-A37FDD393374}">
      <dgm:prSet/>
      <dgm:spPr/>
      <dgm:t>
        <a:bodyPr/>
        <a:lstStyle/>
        <a:p>
          <a:endParaRPr lang="en-US"/>
        </a:p>
      </dgm:t>
    </dgm:pt>
    <dgm:pt modelId="{C1BA7EA4-A11C-4495-B95B-FC03547312E2}" type="sibTrans" cxnId="{C31F9EBC-45A3-4CC4-826C-A37FDD393374}">
      <dgm:prSet/>
      <dgm:spPr/>
      <dgm:t>
        <a:bodyPr/>
        <a:lstStyle/>
        <a:p>
          <a:endParaRPr lang="en-US"/>
        </a:p>
      </dgm:t>
    </dgm:pt>
    <dgm:pt modelId="{7A594D6C-1935-4487-A586-AAFA25866C92}" type="pres">
      <dgm:prSet presAssocID="{4A0BA7B6-35FE-4F74-998D-A92EE5F15110}" presName="root" presStyleCnt="0">
        <dgm:presLayoutVars>
          <dgm:dir/>
          <dgm:resizeHandles val="exact"/>
        </dgm:presLayoutVars>
      </dgm:prSet>
      <dgm:spPr/>
    </dgm:pt>
    <dgm:pt modelId="{F5873067-8C30-48AA-B8AA-CED62A317B8D}" type="pres">
      <dgm:prSet presAssocID="{B1CC1747-0FD4-4ACC-A720-A94FAAFFE3A8}" presName="compNode" presStyleCnt="0"/>
      <dgm:spPr/>
    </dgm:pt>
    <dgm:pt modelId="{913C9B5A-DF86-4809-9083-7284706A8E96}" type="pres">
      <dgm:prSet presAssocID="{B1CC1747-0FD4-4ACC-A720-A94FAAFFE3A8}" presName="bgRect" presStyleLbl="bgShp" presStyleIdx="0" presStyleCnt="3"/>
      <dgm:spPr/>
    </dgm:pt>
    <dgm:pt modelId="{A02E6482-86E5-4EC7-8043-A88065AD68D7}" type="pres">
      <dgm:prSet presAssocID="{B1CC1747-0FD4-4ACC-A720-A94FAAFFE3A8}"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Marker"/>
        </a:ext>
      </dgm:extLst>
    </dgm:pt>
    <dgm:pt modelId="{20C0B34E-8BC7-424E-BB0B-32C6B2BB5312}" type="pres">
      <dgm:prSet presAssocID="{B1CC1747-0FD4-4ACC-A720-A94FAAFFE3A8}" presName="spaceRect" presStyleCnt="0"/>
      <dgm:spPr/>
    </dgm:pt>
    <dgm:pt modelId="{9310DBA6-634B-44B9-AC7E-E82E0D5B6419}" type="pres">
      <dgm:prSet presAssocID="{B1CC1747-0FD4-4ACC-A720-A94FAAFFE3A8}" presName="parTx" presStyleLbl="revTx" presStyleIdx="0" presStyleCnt="3">
        <dgm:presLayoutVars>
          <dgm:chMax val="0"/>
          <dgm:chPref val="0"/>
        </dgm:presLayoutVars>
      </dgm:prSet>
      <dgm:spPr/>
    </dgm:pt>
    <dgm:pt modelId="{3A822084-B4F4-42D5-8957-34005282A06D}" type="pres">
      <dgm:prSet presAssocID="{77EA762D-CF46-47CB-9C85-1D388F981AB0}" presName="sibTrans" presStyleCnt="0"/>
      <dgm:spPr/>
    </dgm:pt>
    <dgm:pt modelId="{656F0DC7-DD95-43C8-9434-A637AF769EC5}" type="pres">
      <dgm:prSet presAssocID="{2C7B526B-73A0-4D4F-AAE8-8606FC6BEAE0}" presName="compNode" presStyleCnt="0"/>
      <dgm:spPr/>
    </dgm:pt>
    <dgm:pt modelId="{5923A7AB-7F4E-4AA6-B129-01988134EB91}" type="pres">
      <dgm:prSet presAssocID="{2C7B526B-73A0-4D4F-AAE8-8606FC6BEAE0}" presName="bgRect" presStyleLbl="bgShp" presStyleIdx="1" presStyleCnt="3"/>
      <dgm:spPr/>
    </dgm:pt>
    <dgm:pt modelId="{40483729-C7AC-41FC-AD3A-FBAA7B8BC794}" type="pres">
      <dgm:prSet presAssocID="{2C7B526B-73A0-4D4F-AAE8-8606FC6BEAE0}"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ierarchy"/>
        </a:ext>
      </dgm:extLst>
    </dgm:pt>
    <dgm:pt modelId="{2FBDF33B-D4C7-4E0F-A68B-42EDC25D742D}" type="pres">
      <dgm:prSet presAssocID="{2C7B526B-73A0-4D4F-AAE8-8606FC6BEAE0}" presName="spaceRect" presStyleCnt="0"/>
      <dgm:spPr/>
    </dgm:pt>
    <dgm:pt modelId="{DEF76BDD-ABA2-4408-920E-2B2B68697A12}" type="pres">
      <dgm:prSet presAssocID="{2C7B526B-73A0-4D4F-AAE8-8606FC6BEAE0}" presName="parTx" presStyleLbl="revTx" presStyleIdx="1" presStyleCnt="3">
        <dgm:presLayoutVars>
          <dgm:chMax val="0"/>
          <dgm:chPref val="0"/>
        </dgm:presLayoutVars>
      </dgm:prSet>
      <dgm:spPr/>
    </dgm:pt>
    <dgm:pt modelId="{4A47BA93-84FC-4617-8781-39A4325B4453}" type="pres">
      <dgm:prSet presAssocID="{CB144ED2-656A-423F-9C46-24B3E399C21E}" presName="sibTrans" presStyleCnt="0"/>
      <dgm:spPr/>
    </dgm:pt>
    <dgm:pt modelId="{4124EAD7-B6D5-4648-B22E-75A3DD665F65}" type="pres">
      <dgm:prSet presAssocID="{4436C066-F3BA-49C8-9D7B-124FBF07B690}" presName="compNode" presStyleCnt="0"/>
      <dgm:spPr/>
    </dgm:pt>
    <dgm:pt modelId="{FD3E9305-B2ED-4D19-A4D7-D22CE9288B23}" type="pres">
      <dgm:prSet presAssocID="{4436C066-F3BA-49C8-9D7B-124FBF07B690}" presName="bgRect" presStyleLbl="bgShp" presStyleIdx="2" presStyleCnt="3"/>
      <dgm:spPr/>
    </dgm:pt>
    <dgm:pt modelId="{E9BDC17C-B7FB-4270-9CC0-3768174F4FC2}" type="pres">
      <dgm:prSet presAssocID="{4436C066-F3BA-49C8-9D7B-124FBF07B690}" presName="iconRect" presStyleLbl="node1" presStyleIdx="2" presStyleCnt="3"/>
      <dgm:spPr>
        <a:blipFill>
          <a:blip xmlns:r="http://schemas.openxmlformats.org/officeDocument/2006/relationships">
            <a:extLst>
              <a:ext uri="{96DAC541-7B7A-43D3-8B79-37D633B846F1}">
                <asvg:svgBlip xmlns:asvg="http://schemas.microsoft.com/office/drawing/2016/SVG/main" r:embed="rId3"/>
              </a:ext>
            </a:extLst>
          </a:blip>
          <a:srcRect/>
          <a:stretch>
            <a:fillRect/>
          </a:stretch>
        </a:blipFill>
        <a:ln>
          <a:noFill/>
        </a:ln>
      </dgm:spPr>
      <dgm:extLst>
        <a:ext uri="{E40237B7-FDA0-4F09-8148-C483321AD2D9}">
          <dgm14:cNvPr xmlns:dgm14="http://schemas.microsoft.com/office/drawing/2010/diagram" id="0" name="" descr="Social network outline"/>
        </a:ext>
      </dgm:extLst>
    </dgm:pt>
    <dgm:pt modelId="{E153E29E-413A-436D-B561-59BB5835715C}" type="pres">
      <dgm:prSet presAssocID="{4436C066-F3BA-49C8-9D7B-124FBF07B690}" presName="spaceRect" presStyleCnt="0"/>
      <dgm:spPr/>
    </dgm:pt>
    <dgm:pt modelId="{6F2544D1-3248-4B86-A340-9D6167D7CEEC}" type="pres">
      <dgm:prSet presAssocID="{4436C066-F3BA-49C8-9D7B-124FBF07B690}" presName="parTx" presStyleLbl="revTx" presStyleIdx="2" presStyleCnt="3">
        <dgm:presLayoutVars>
          <dgm:chMax val="0"/>
          <dgm:chPref val="0"/>
        </dgm:presLayoutVars>
      </dgm:prSet>
      <dgm:spPr/>
    </dgm:pt>
  </dgm:ptLst>
  <dgm:cxnLst>
    <dgm:cxn modelId="{48D49E3F-88E4-450B-A53E-727EE3A3498D}" type="presOf" srcId="{2C7B526B-73A0-4D4F-AAE8-8606FC6BEAE0}" destId="{DEF76BDD-ABA2-4408-920E-2B2B68697A12}" srcOrd="0" destOrd="0" presId="urn:microsoft.com/office/officeart/2018/2/layout/IconVerticalSolidList"/>
    <dgm:cxn modelId="{CF3134A2-B31F-443F-9658-3B6BA83990E9}" srcId="{4A0BA7B6-35FE-4F74-998D-A92EE5F15110}" destId="{2C7B526B-73A0-4D4F-AAE8-8606FC6BEAE0}" srcOrd="1" destOrd="0" parTransId="{62B8AD5C-5196-4F5B-8601-818444DECFBC}" sibTransId="{CB144ED2-656A-423F-9C46-24B3E399C21E}"/>
    <dgm:cxn modelId="{107452A6-5658-4040-8AC8-355C2D1B817F}" srcId="{4A0BA7B6-35FE-4F74-998D-A92EE5F15110}" destId="{B1CC1747-0FD4-4ACC-A720-A94FAAFFE3A8}" srcOrd="0" destOrd="0" parTransId="{0A3510DE-33EA-47B0-8C6B-1BE95A23340C}" sibTransId="{77EA762D-CF46-47CB-9C85-1D388F981AB0}"/>
    <dgm:cxn modelId="{9A6A27BC-83AD-49F8-8D50-9FFB63C2887F}" type="presOf" srcId="{4436C066-F3BA-49C8-9D7B-124FBF07B690}" destId="{6F2544D1-3248-4B86-A340-9D6167D7CEEC}" srcOrd="0" destOrd="0" presId="urn:microsoft.com/office/officeart/2018/2/layout/IconVerticalSolidList"/>
    <dgm:cxn modelId="{C31F9EBC-45A3-4CC4-826C-A37FDD393374}" srcId="{4A0BA7B6-35FE-4F74-998D-A92EE5F15110}" destId="{4436C066-F3BA-49C8-9D7B-124FBF07B690}" srcOrd="2" destOrd="0" parTransId="{0AE01A2F-F933-474D-B9D9-29BDBE4D220E}" sibTransId="{C1BA7EA4-A11C-4495-B95B-FC03547312E2}"/>
    <dgm:cxn modelId="{A45A42CC-CA83-470F-9004-C9691AD29806}" type="presOf" srcId="{B1CC1747-0FD4-4ACC-A720-A94FAAFFE3A8}" destId="{9310DBA6-634B-44B9-AC7E-E82E0D5B6419}" srcOrd="0" destOrd="0" presId="urn:microsoft.com/office/officeart/2018/2/layout/IconVerticalSolidList"/>
    <dgm:cxn modelId="{4760B9E1-85C4-4555-8356-31E9F7723D38}" type="presOf" srcId="{4A0BA7B6-35FE-4F74-998D-A92EE5F15110}" destId="{7A594D6C-1935-4487-A586-AAFA25866C92}" srcOrd="0" destOrd="0" presId="urn:microsoft.com/office/officeart/2018/2/layout/IconVerticalSolidList"/>
    <dgm:cxn modelId="{31C4BB41-84C6-4CFD-BC46-7981E6E4EA3B}" type="presParOf" srcId="{7A594D6C-1935-4487-A586-AAFA25866C92}" destId="{F5873067-8C30-48AA-B8AA-CED62A317B8D}" srcOrd="0" destOrd="0" presId="urn:microsoft.com/office/officeart/2018/2/layout/IconVerticalSolidList"/>
    <dgm:cxn modelId="{D423773D-8D91-4E98-A0A1-C606A6801A39}" type="presParOf" srcId="{F5873067-8C30-48AA-B8AA-CED62A317B8D}" destId="{913C9B5A-DF86-4809-9083-7284706A8E96}" srcOrd="0" destOrd="0" presId="urn:microsoft.com/office/officeart/2018/2/layout/IconVerticalSolidList"/>
    <dgm:cxn modelId="{8AA85FED-4709-4C60-9DB0-F686CCE905B7}" type="presParOf" srcId="{F5873067-8C30-48AA-B8AA-CED62A317B8D}" destId="{A02E6482-86E5-4EC7-8043-A88065AD68D7}" srcOrd="1" destOrd="0" presId="urn:microsoft.com/office/officeart/2018/2/layout/IconVerticalSolidList"/>
    <dgm:cxn modelId="{12EA7DE7-9D10-470A-9802-17DB503B640C}" type="presParOf" srcId="{F5873067-8C30-48AA-B8AA-CED62A317B8D}" destId="{20C0B34E-8BC7-424E-BB0B-32C6B2BB5312}" srcOrd="2" destOrd="0" presId="urn:microsoft.com/office/officeart/2018/2/layout/IconVerticalSolidList"/>
    <dgm:cxn modelId="{1A9EC76C-5279-4509-9DA8-8504EDE6518B}" type="presParOf" srcId="{F5873067-8C30-48AA-B8AA-CED62A317B8D}" destId="{9310DBA6-634B-44B9-AC7E-E82E0D5B6419}" srcOrd="3" destOrd="0" presId="urn:microsoft.com/office/officeart/2018/2/layout/IconVerticalSolidList"/>
    <dgm:cxn modelId="{C3B80536-ED40-4027-B669-B0FE83B505C5}" type="presParOf" srcId="{7A594D6C-1935-4487-A586-AAFA25866C92}" destId="{3A822084-B4F4-42D5-8957-34005282A06D}" srcOrd="1" destOrd="0" presId="urn:microsoft.com/office/officeart/2018/2/layout/IconVerticalSolidList"/>
    <dgm:cxn modelId="{8624917C-C2D1-471B-897B-5B6C2D543FD8}" type="presParOf" srcId="{7A594D6C-1935-4487-A586-AAFA25866C92}" destId="{656F0DC7-DD95-43C8-9434-A637AF769EC5}" srcOrd="2" destOrd="0" presId="urn:microsoft.com/office/officeart/2018/2/layout/IconVerticalSolidList"/>
    <dgm:cxn modelId="{8EF59661-48C5-4B1A-B816-CE80EC4ADBB8}" type="presParOf" srcId="{656F0DC7-DD95-43C8-9434-A637AF769EC5}" destId="{5923A7AB-7F4E-4AA6-B129-01988134EB91}" srcOrd="0" destOrd="0" presId="urn:microsoft.com/office/officeart/2018/2/layout/IconVerticalSolidList"/>
    <dgm:cxn modelId="{CE7CB464-696E-4CD6-BEEA-F4FF8D73596D}" type="presParOf" srcId="{656F0DC7-DD95-43C8-9434-A637AF769EC5}" destId="{40483729-C7AC-41FC-AD3A-FBAA7B8BC794}" srcOrd="1" destOrd="0" presId="urn:microsoft.com/office/officeart/2018/2/layout/IconVerticalSolidList"/>
    <dgm:cxn modelId="{1DCF2C8E-6E35-4C20-9DBA-95B3CE074D2E}" type="presParOf" srcId="{656F0DC7-DD95-43C8-9434-A637AF769EC5}" destId="{2FBDF33B-D4C7-4E0F-A68B-42EDC25D742D}" srcOrd="2" destOrd="0" presId="urn:microsoft.com/office/officeart/2018/2/layout/IconVerticalSolidList"/>
    <dgm:cxn modelId="{6C319285-322A-49A3-9524-D8E8328F5775}" type="presParOf" srcId="{656F0DC7-DD95-43C8-9434-A637AF769EC5}" destId="{DEF76BDD-ABA2-4408-920E-2B2B68697A12}" srcOrd="3" destOrd="0" presId="urn:microsoft.com/office/officeart/2018/2/layout/IconVerticalSolidList"/>
    <dgm:cxn modelId="{9CD2C4EF-4B0E-42E6-83A9-7E96A65D373A}" type="presParOf" srcId="{7A594D6C-1935-4487-A586-AAFA25866C92}" destId="{4A47BA93-84FC-4617-8781-39A4325B4453}" srcOrd="3" destOrd="0" presId="urn:microsoft.com/office/officeart/2018/2/layout/IconVerticalSolidList"/>
    <dgm:cxn modelId="{8E140369-0E0E-4A37-B7C9-B168085938DF}" type="presParOf" srcId="{7A594D6C-1935-4487-A586-AAFA25866C92}" destId="{4124EAD7-B6D5-4648-B22E-75A3DD665F65}" srcOrd="4" destOrd="0" presId="urn:microsoft.com/office/officeart/2018/2/layout/IconVerticalSolidList"/>
    <dgm:cxn modelId="{F150DB85-F904-40C5-90F5-0228D9247878}" type="presParOf" srcId="{4124EAD7-B6D5-4648-B22E-75A3DD665F65}" destId="{FD3E9305-B2ED-4D19-A4D7-D22CE9288B23}" srcOrd="0" destOrd="0" presId="urn:microsoft.com/office/officeart/2018/2/layout/IconVerticalSolidList"/>
    <dgm:cxn modelId="{A1D2BA96-1515-4DFF-A3DE-35201502E26B}" type="presParOf" srcId="{4124EAD7-B6D5-4648-B22E-75A3DD665F65}" destId="{E9BDC17C-B7FB-4270-9CC0-3768174F4FC2}" srcOrd="1" destOrd="0" presId="urn:microsoft.com/office/officeart/2018/2/layout/IconVerticalSolidList"/>
    <dgm:cxn modelId="{2AD20875-21D9-453F-A7A7-64482BBF3923}" type="presParOf" srcId="{4124EAD7-B6D5-4648-B22E-75A3DD665F65}" destId="{E153E29E-413A-436D-B561-59BB5835715C}" srcOrd="2" destOrd="0" presId="urn:microsoft.com/office/officeart/2018/2/layout/IconVerticalSolidList"/>
    <dgm:cxn modelId="{B6ECEB7C-C226-4C50-8075-3CB0B9F40ECD}" type="presParOf" srcId="{4124EAD7-B6D5-4648-B22E-75A3DD665F65}" destId="{6F2544D1-3248-4B86-A340-9D6167D7CEEC}"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997AB82-C5D9-40DE-8C8C-18332F953D5F}" type="doc">
      <dgm:prSet loTypeId="urn:microsoft.com/office/officeart/2018/2/layout/IconCircleList" loCatId="icon" qsTypeId="urn:microsoft.com/office/officeart/2005/8/quickstyle/simple1" qsCatId="simple" csTypeId="urn:microsoft.com/office/officeart/2005/8/colors/accent1_2" csCatId="accent1" phldr="1"/>
      <dgm:spPr/>
      <dgm:t>
        <a:bodyPr/>
        <a:lstStyle/>
        <a:p>
          <a:endParaRPr lang="en-US"/>
        </a:p>
      </dgm:t>
    </dgm:pt>
    <dgm:pt modelId="{A99BB541-C4C5-4554-AD57-AC726EC92DD5}">
      <dgm:prSet/>
      <dgm:spPr/>
      <dgm:t>
        <a:bodyPr/>
        <a:lstStyle/>
        <a:p>
          <a:pPr>
            <a:lnSpc>
              <a:spcPct val="100000"/>
            </a:lnSpc>
          </a:pPr>
          <a:r>
            <a:rPr lang="en-US"/>
            <a:t>You own a construction company and the city considers hiring it</a:t>
          </a:r>
        </a:p>
      </dgm:t>
    </dgm:pt>
    <dgm:pt modelId="{86D16523-18E2-4DB4-AE5F-CD4F77945A13}" type="parTrans" cxnId="{5054FD5C-6C3E-47CC-84D6-C17207A4FB42}">
      <dgm:prSet/>
      <dgm:spPr/>
      <dgm:t>
        <a:bodyPr/>
        <a:lstStyle/>
        <a:p>
          <a:endParaRPr lang="en-US"/>
        </a:p>
      </dgm:t>
    </dgm:pt>
    <dgm:pt modelId="{2603E91B-1181-4BBA-AB02-6111800D150B}" type="sibTrans" cxnId="{5054FD5C-6C3E-47CC-84D6-C17207A4FB42}">
      <dgm:prSet/>
      <dgm:spPr/>
      <dgm:t>
        <a:bodyPr/>
        <a:lstStyle/>
        <a:p>
          <a:pPr>
            <a:lnSpc>
              <a:spcPct val="100000"/>
            </a:lnSpc>
          </a:pPr>
          <a:endParaRPr lang="en-US"/>
        </a:p>
      </dgm:t>
    </dgm:pt>
    <dgm:pt modelId="{816AD944-60B4-4BD1-AE82-5DDACC3A8F82}">
      <dgm:prSet/>
      <dgm:spPr/>
      <dgm:t>
        <a:bodyPr/>
        <a:lstStyle/>
        <a:p>
          <a:pPr>
            <a:lnSpc>
              <a:spcPct val="100000"/>
            </a:lnSpc>
          </a:pPr>
          <a:r>
            <a:rPr lang="en-US"/>
            <a:t>You own a consulting firm and bid for city contracts</a:t>
          </a:r>
        </a:p>
      </dgm:t>
    </dgm:pt>
    <dgm:pt modelId="{029E79CB-8C24-455F-AA7B-18F6ECB7DC67}" type="parTrans" cxnId="{E403ACDE-6FD4-4FC4-9593-190E98786B4B}">
      <dgm:prSet/>
      <dgm:spPr/>
      <dgm:t>
        <a:bodyPr/>
        <a:lstStyle/>
        <a:p>
          <a:endParaRPr lang="en-US"/>
        </a:p>
      </dgm:t>
    </dgm:pt>
    <dgm:pt modelId="{C08D2E37-3726-4FEF-8428-7EAAB013B4FA}" type="sibTrans" cxnId="{E403ACDE-6FD4-4FC4-9593-190E98786B4B}">
      <dgm:prSet/>
      <dgm:spPr/>
      <dgm:t>
        <a:bodyPr/>
        <a:lstStyle/>
        <a:p>
          <a:pPr>
            <a:lnSpc>
              <a:spcPct val="100000"/>
            </a:lnSpc>
          </a:pPr>
          <a:endParaRPr lang="en-US"/>
        </a:p>
      </dgm:t>
    </dgm:pt>
    <dgm:pt modelId="{B7709D24-38C9-49B2-AC24-84F4D04BB384}">
      <dgm:prSet/>
      <dgm:spPr/>
      <dgm:t>
        <a:bodyPr/>
        <a:lstStyle/>
        <a:p>
          <a:pPr>
            <a:lnSpc>
              <a:spcPct val="100000"/>
            </a:lnSpc>
          </a:pPr>
          <a:r>
            <a:rPr lang="en-US"/>
            <a:t>You own property and the county wants to purchase it</a:t>
          </a:r>
        </a:p>
      </dgm:t>
    </dgm:pt>
    <dgm:pt modelId="{230441C4-A6A1-450B-9BC4-BB7B8DA10197}" type="parTrans" cxnId="{26900C4D-4F61-4E5E-AA69-C2A951BFAA1F}">
      <dgm:prSet/>
      <dgm:spPr/>
      <dgm:t>
        <a:bodyPr/>
        <a:lstStyle/>
        <a:p>
          <a:endParaRPr lang="en-US"/>
        </a:p>
      </dgm:t>
    </dgm:pt>
    <dgm:pt modelId="{49C383B1-3ED9-4808-BF55-3E07248A8B27}" type="sibTrans" cxnId="{26900C4D-4F61-4E5E-AA69-C2A951BFAA1F}">
      <dgm:prSet/>
      <dgm:spPr/>
      <dgm:t>
        <a:bodyPr/>
        <a:lstStyle/>
        <a:p>
          <a:pPr>
            <a:lnSpc>
              <a:spcPct val="100000"/>
            </a:lnSpc>
          </a:pPr>
          <a:endParaRPr lang="en-US"/>
        </a:p>
      </dgm:t>
    </dgm:pt>
    <dgm:pt modelId="{B86CED18-EA90-41F3-B5E5-7C878EBA181C}">
      <dgm:prSet/>
      <dgm:spPr/>
      <dgm:t>
        <a:bodyPr/>
        <a:lstStyle/>
        <a:p>
          <a:pPr>
            <a:lnSpc>
              <a:spcPct val="100000"/>
            </a:lnSpc>
          </a:pPr>
          <a:r>
            <a:rPr lang="en-US"/>
            <a:t>You provide professional services (legal, accounting, etc.) and the government wants to use them </a:t>
          </a:r>
        </a:p>
      </dgm:t>
    </dgm:pt>
    <dgm:pt modelId="{54BDB0B6-10EB-4252-AE4D-90C9F6EAF76A}" type="parTrans" cxnId="{626FDF36-B126-44CF-9C5D-03D1A7505791}">
      <dgm:prSet/>
      <dgm:spPr/>
      <dgm:t>
        <a:bodyPr/>
        <a:lstStyle/>
        <a:p>
          <a:endParaRPr lang="en-US"/>
        </a:p>
      </dgm:t>
    </dgm:pt>
    <dgm:pt modelId="{9E180072-D8A8-4328-A383-DFCE48FB7D63}" type="sibTrans" cxnId="{626FDF36-B126-44CF-9C5D-03D1A7505791}">
      <dgm:prSet/>
      <dgm:spPr/>
      <dgm:t>
        <a:bodyPr/>
        <a:lstStyle/>
        <a:p>
          <a:endParaRPr lang="en-US"/>
        </a:p>
      </dgm:t>
    </dgm:pt>
    <dgm:pt modelId="{9CD6C15C-3C92-491E-9F51-EB7D6100B3AF}" type="pres">
      <dgm:prSet presAssocID="{2997AB82-C5D9-40DE-8C8C-18332F953D5F}" presName="root" presStyleCnt="0">
        <dgm:presLayoutVars>
          <dgm:dir/>
          <dgm:resizeHandles val="exact"/>
        </dgm:presLayoutVars>
      </dgm:prSet>
      <dgm:spPr/>
    </dgm:pt>
    <dgm:pt modelId="{5F7B4DD0-8538-43BB-849D-A460079ECD81}" type="pres">
      <dgm:prSet presAssocID="{2997AB82-C5D9-40DE-8C8C-18332F953D5F}" presName="container" presStyleCnt="0">
        <dgm:presLayoutVars>
          <dgm:dir/>
          <dgm:resizeHandles val="exact"/>
        </dgm:presLayoutVars>
      </dgm:prSet>
      <dgm:spPr/>
    </dgm:pt>
    <dgm:pt modelId="{E7B6058C-BADA-4B33-B594-96232918105F}" type="pres">
      <dgm:prSet presAssocID="{A99BB541-C4C5-4554-AD57-AC726EC92DD5}" presName="compNode" presStyleCnt="0"/>
      <dgm:spPr/>
    </dgm:pt>
    <dgm:pt modelId="{0D1689DA-6539-444A-878C-7FA08E94F868}" type="pres">
      <dgm:prSet presAssocID="{A99BB541-C4C5-4554-AD57-AC726EC92DD5}" presName="iconBgRect" presStyleLbl="bgShp" presStyleIdx="0" presStyleCnt="4"/>
      <dgm:spPr/>
    </dgm:pt>
    <dgm:pt modelId="{C06B3006-EB75-48D9-8DB1-B2DE21AC8369}" type="pres">
      <dgm:prSet presAssocID="{A99BB541-C4C5-4554-AD57-AC726EC92DD5}" presName="iconRect" presStyleLbl="node1" presStyleIdx="0"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dgm:spPr>
      <dgm:extLst>
        <a:ext uri="{E40237B7-FDA0-4F09-8148-C483321AD2D9}">
          <dgm14:cNvPr xmlns:dgm14="http://schemas.microsoft.com/office/drawing/2010/diagram" id="0" name="" descr="City"/>
        </a:ext>
      </dgm:extLst>
    </dgm:pt>
    <dgm:pt modelId="{10059C1E-EB20-48B5-83E3-AA5C4BCD0865}" type="pres">
      <dgm:prSet presAssocID="{A99BB541-C4C5-4554-AD57-AC726EC92DD5}" presName="spaceRect" presStyleCnt="0"/>
      <dgm:spPr/>
    </dgm:pt>
    <dgm:pt modelId="{4FF56FFC-7148-4E09-A24E-8B15752CDBB2}" type="pres">
      <dgm:prSet presAssocID="{A99BB541-C4C5-4554-AD57-AC726EC92DD5}" presName="textRect" presStyleLbl="revTx" presStyleIdx="0" presStyleCnt="4">
        <dgm:presLayoutVars>
          <dgm:chMax val="1"/>
          <dgm:chPref val="1"/>
        </dgm:presLayoutVars>
      </dgm:prSet>
      <dgm:spPr/>
    </dgm:pt>
    <dgm:pt modelId="{BD535F37-3E3B-4B64-86A5-15A65B003B06}" type="pres">
      <dgm:prSet presAssocID="{2603E91B-1181-4BBA-AB02-6111800D150B}" presName="sibTrans" presStyleLbl="sibTrans2D1" presStyleIdx="0" presStyleCnt="0"/>
      <dgm:spPr/>
    </dgm:pt>
    <dgm:pt modelId="{594B9D00-5AF8-4D7A-9EB4-BE1B96818F38}" type="pres">
      <dgm:prSet presAssocID="{816AD944-60B4-4BD1-AE82-5DDACC3A8F82}" presName="compNode" presStyleCnt="0"/>
      <dgm:spPr/>
    </dgm:pt>
    <dgm:pt modelId="{F38E56CA-1643-4452-82E5-D77C0C848294}" type="pres">
      <dgm:prSet presAssocID="{816AD944-60B4-4BD1-AE82-5DDACC3A8F82}" presName="iconBgRect" presStyleLbl="bgShp" presStyleIdx="1" presStyleCnt="4"/>
      <dgm:spPr/>
    </dgm:pt>
    <dgm:pt modelId="{82B291D6-62A4-4370-B716-DD7ABF1052AB}" type="pres">
      <dgm:prSet presAssocID="{816AD944-60B4-4BD1-AE82-5DDACC3A8F82}" presName="iconRect" presStyleLbl="node1" presStyleIdx="1"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Handshake"/>
        </a:ext>
      </dgm:extLst>
    </dgm:pt>
    <dgm:pt modelId="{77CEF251-3B71-47B1-9A48-969412ECD6BD}" type="pres">
      <dgm:prSet presAssocID="{816AD944-60B4-4BD1-AE82-5DDACC3A8F82}" presName="spaceRect" presStyleCnt="0"/>
      <dgm:spPr/>
    </dgm:pt>
    <dgm:pt modelId="{C7184D3C-BF4B-49C0-852C-8F6BB31227EC}" type="pres">
      <dgm:prSet presAssocID="{816AD944-60B4-4BD1-AE82-5DDACC3A8F82}" presName="textRect" presStyleLbl="revTx" presStyleIdx="1" presStyleCnt="4">
        <dgm:presLayoutVars>
          <dgm:chMax val="1"/>
          <dgm:chPref val="1"/>
        </dgm:presLayoutVars>
      </dgm:prSet>
      <dgm:spPr/>
    </dgm:pt>
    <dgm:pt modelId="{8EC9D557-8F49-413A-AD44-88FD4218699A}" type="pres">
      <dgm:prSet presAssocID="{C08D2E37-3726-4FEF-8428-7EAAB013B4FA}" presName="sibTrans" presStyleLbl="sibTrans2D1" presStyleIdx="0" presStyleCnt="0"/>
      <dgm:spPr/>
    </dgm:pt>
    <dgm:pt modelId="{C13258DF-E42E-4291-A305-BD172858592F}" type="pres">
      <dgm:prSet presAssocID="{B7709D24-38C9-49B2-AC24-84F4D04BB384}" presName="compNode" presStyleCnt="0"/>
      <dgm:spPr/>
    </dgm:pt>
    <dgm:pt modelId="{BCF9E535-549A-4D27-BE45-85DF562C57C1}" type="pres">
      <dgm:prSet presAssocID="{B7709D24-38C9-49B2-AC24-84F4D04BB384}" presName="iconBgRect" presStyleLbl="bgShp" presStyleIdx="2" presStyleCnt="4"/>
      <dgm:spPr/>
    </dgm:pt>
    <dgm:pt modelId="{6D38E111-8A1A-4772-B6C8-591839CC94A5}" type="pres">
      <dgm:prSet presAssocID="{B7709D24-38C9-49B2-AC24-84F4D04BB384}" presName="iconRect" presStyleLbl="node1" presStyleIdx="2"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dgm:spPr>
      <dgm:extLst>
        <a:ext uri="{E40237B7-FDA0-4F09-8148-C483321AD2D9}">
          <dgm14:cNvPr xmlns:dgm14="http://schemas.microsoft.com/office/drawing/2010/diagram" id="0" name="" descr="House"/>
        </a:ext>
      </dgm:extLst>
    </dgm:pt>
    <dgm:pt modelId="{B052D46C-5779-4FB4-BB34-75123427C6F1}" type="pres">
      <dgm:prSet presAssocID="{B7709D24-38C9-49B2-AC24-84F4D04BB384}" presName="spaceRect" presStyleCnt="0"/>
      <dgm:spPr/>
    </dgm:pt>
    <dgm:pt modelId="{66275BE9-FE0E-4F3F-84DF-BD2A9AB6FD41}" type="pres">
      <dgm:prSet presAssocID="{B7709D24-38C9-49B2-AC24-84F4D04BB384}" presName="textRect" presStyleLbl="revTx" presStyleIdx="2" presStyleCnt="4">
        <dgm:presLayoutVars>
          <dgm:chMax val="1"/>
          <dgm:chPref val="1"/>
        </dgm:presLayoutVars>
      </dgm:prSet>
      <dgm:spPr/>
    </dgm:pt>
    <dgm:pt modelId="{0AA7657F-6E73-4CE0-90D2-B45A43789AEF}" type="pres">
      <dgm:prSet presAssocID="{49C383B1-3ED9-4808-BF55-3E07248A8B27}" presName="sibTrans" presStyleLbl="sibTrans2D1" presStyleIdx="0" presStyleCnt="0"/>
      <dgm:spPr/>
    </dgm:pt>
    <dgm:pt modelId="{F2E92CA9-5FCC-44DC-AEC9-4E61F7493CBE}" type="pres">
      <dgm:prSet presAssocID="{B86CED18-EA90-41F3-B5E5-7C878EBA181C}" presName="compNode" presStyleCnt="0"/>
      <dgm:spPr/>
    </dgm:pt>
    <dgm:pt modelId="{36A61777-A519-476B-9DD0-B9F53D33E326}" type="pres">
      <dgm:prSet presAssocID="{B86CED18-EA90-41F3-B5E5-7C878EBA181C}" presName="iconBgRect" presStyleLbl="bgShp" presStyleIdx="3" presStyleCnt="4"/>
      <dgm:spPr/>
    </dgm:pt>
    <dgm:pt modelId="{F5FFFE13-EAA7-40B5-97D4-AD9C4584E888}" type="pres">
      <dgm:prSet presAssocID="{B86CED18-EA90-41F3-B5E5-7C878EBA181C}" presName="iconRect" presStyleLbl="node1" presStyleIdx="3"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Bank"/>
        </a:ext>
      </dgm:extLst>
    </dgm:pt>
    <dgm:pt modelId="{92F61A7A-A2EB-4C10-AD6B-C957965FDB1E}" type="pres">
      <dgm:prSet presAssocID="{B86CED18-EA90-41F3-B5E5-7C878EBA181C}" presName="spaceRect" presStyleCnt="0"/>
      <dgm:spPr/>
    </dgm:pt>
    <dgm:pt modelId="{3E5C2789-3963-47CF-9B5E-D772D0315733}" type="pres">
      <dgm:prSet presAssocID="{B86CED18-EA90-41F3-B5E5-7C878EBA181C}" presName="textRect" presStyleLbl="revTx" presStyleIdx="3" presStyleCnt="4">
        <dgm:presLayoutVars>
          <dgm:chMax val="1"/>
          <dgm:chPref val="1"/>
        </dgm:presLayoutVars>
      </dgm:prSet>
      <dgm:spPr/>
    </dgm:pt>
  </dgm:ptLst>
  <dgm:cxnLst>
    <dgm:cxn modelId="{71059111-899A-454C-AC26-843BA257A3C9}" type="presOf" srcId="{C08D2E37-3726-4FEF-8428-7EAAB013B4FA}" destId="{8EC9D557-8F49-413A-AD44-88FD4218699A}" srcOrd="0" destOrd="0" presId="urn:microsoft.com/office/officeart/2018/2/layout/IconCircleList"/>
    <dgm:cxn modelId="{EB1F202C-8665-4E2E-91A5-357CA75E9C01}" type="presOf" srcId="{B7709D24-38C9-49B2-AC24-84F4D04BB384}" destId="{66275BE9-FE0E-4F3F-84DF-BD2A9AB6FD41}" srcOrd="0" destOrd="0" presId="urn:microsoft.com/office/officeart/2018/2/layout/IconCircleList"/>
    <dgm:cxn modelId="{626FDF36-B126-44CF-9C5D-03D1A7505791}" srcId="{2997AB82-C5D9-40DE-8C8C-18332F953D5F}" destId="{B86CED18-EA90-41F3-B5E5-7C878EBA181C}" srcOrd="3" destOrd="0" parTransId="{54BDB0B6-10EB-4252-AE4D-90C9F6EAF76A}" sibTransId="{9E180072-D8A8-4328-A383-DFCE48FB7D63}"/>
    <dgm:cxn modelId="{5054FD5C-6C3E-47CC-84D6-C17207A4FB42}" srcId="{2997AB82-C5D9-40DE-8C8C-18332F953D5F}" destId="{A99BB541-C4C5-4554-AD57-AC726EC92DD5}" srcOrd="0" destOrd="0" parTransId="{86D16523-18E2-4DB4-AE5F-CD4F77945A13}" sibTransId="{2603E91B-1181-4BBA-AB02-6111800D150B}"/>
    <dgm:cxn modelId="{C6C62A4C-BD40-4A32-8ADA-53ED50BDE0F1}" type="presOf" srcId="{49C383B1-3ED9-4808-BF55-3E07248A8B27}" destId="{0AA7657F-6E73-4CE0-90D2-B45A43789AEF}" srcOrd="0" destOrd="0" presId="urn:microsoft.com/office/officeart/2018/2/layout/IconCircleList"/>
    <dgm:cxn modelId="{26900C4D-4F61-4E5E-AA69-C2A951BFAA1F}" srcId="{2997AB82-C5D9-40DE-8C8C-18332F953D5F}" destId="{B7709D24-38C9-49B2-AC24-84F4D04BB384}" srcOrd="2" destOrd="0" parTransId="{230441C4-A6A1-450B-9BC4-BB7B8DA10197}" sibTransId="{49C383B1-3ED9-4808-BF55-3E07248A8B27}"/>
    <dgm:cxn modelId="{F87DE185-9989-4EDC-9670-9225512632EF}" type="presOf" srcId="{2603E91B-1181-4BBA-AB02-6111800D150B}" destId="{BD535F37-3E3B-4B64-86A5-15A65B003B06}" srcOrd="0" destOrd="0" presId="urn:microsoft.com/office/officeart/2018/2/layout/IconCircleList"/>
    <dgm:cxn modelId="{257C69D8-C9F2-4F29-9C9D-9EE1FB7AB664}" type="presOf" srcId="{A99BB541-C4C5-4554-AD57-AC726EC92DD5}" destId="{4FF56FFC-7148-4E09-A24E-8B15752CDBB2}" srcOrd="0" destOrd="0" presId="urn:microsoft.com/office/officeart/2018/2/layout/IconCircleList"/>
    <dgm:cxn modelId="{E403ACDE-6FD4-4FC4-9593-190E98786B4B}" srcId="{2997AB82-C5D9-40DE-8C8C-18332F953D5F}" destId="{816AD944-60B4-4BD1-AE82-5DDACC3A8F82}" srcOrd="1" destOrd="0" parTransId="{029E79CB-8C24-455F-AA7B-18F6ECB7DC67}" sibTransId="{C08D2E37-3726-4FEF-8428-7EAAB013B4FA}"/>
    <dgm:cxn modelId="{A72845F1-7EF7-46AE-B6BD-8523E174F7FB}" type="presOf" srcId="{816AD944-60B4-4BD1-AE82-5DDACC3A8F82}" destId="{C7184D3C-BF4B-49C0-852C-8F6BB31227EC}" srcOrd="0" destOrd="0" presId="urn:microsoft.com/office/officeart/2018/2/layout/IconCircleList"/>
    <dgm:cxn modelId="{69079FFE-A1F0-46B9-945E-B338013E40E2}" type="presOf" srcId="{B86CED18-EA90-41F3-B5E5-7C878EBA181C}" destId="{3E5C2789-3963-47CF-9B5E-D772D0315733}" srcOrd="0" destOrd="0" presId="urn:microsoft.com/office/officeart/2018/2/layout/IconCircleList"/>
    <dgm:cxn modelId="{4071D6FE-417A-4F2C-863B-B511AFA7FF7C}" type="presOf" srcId="{2997AB82-C5D9-40DE-8C8C-18332F953D5F}" destId="{9CD6C15C-3C92-491E-9F51-EB7D6100B3AF}" srcOrd="0" destOrd="0" presId="urn:microsoft.com/office/officeart/2018/2/layout/IconCircleList"/>
    <dgm:cxn modelId="{357BB9FD-BE3A-4E12-991A-38ECA2F01417}" type="presParOf" srcId="{9CD6C15C-3C92-491E-9F51-EB7D6100B3AF}" destId="{5F7B4DD0-8538-43BB-849D-A460079ECD81}" srcOrd="0" destOrd="0" presId="urn:microsoft.com/office/officeart/2018/2/layout/IconCircleList"/>
    <dgm:cxn modelId="{DEF608AA-B0F6-41E5-B7B6-30B31538F455}" type="presParOf" srcId="{5F7B4DD0-8538-43BB-849D-A460079ECD81}" destId="{E7B6058C-BADA-4B33-B594-96232918105F}" srcOrd="0" destOrd="0" presId="urn:microsoft.com/office/officeart/2018/2/layout/IconCircleList"/>
    <dgm:cxn modelId="{B538DEF6-79DC-498D-82E0-F42A2C6B75E2}" type="presParOf" srcId="{E7B6058C-BADA-4B33-B594-96232918105F}" destId="{0D1689DA-6539-444A-878C-7FA08E94F868}" srcOrd="0" destOrd="0" presId="urn:microsoft.com/office/officeart/2018/2/layout/IconCircleList"/>
    <dgm:cxn modelId="{A0A81C8E-2901-4F55-AA7A-E35FE7E474C0}" type="presParOf" srcId="{E7B6058C-BADA-4B33-B594-96232918105F}" destId="{C06B3006-EB75-48D9-8DB1-B2DE21AC8369}" srcOrd="1" destOrd="0" presId="urn:microsoft.com/office/officeart/2018/2/layout/IconCircleList"/>
    <dgm:cxn modelId="{30040CD6-8513-4281-B702-B163EE27317B}" type="presParOf" srcId="{E7B6058C-BADA-4B33-B594-96232918105F}" destId="{10059C1E-EB20-48B5-83E3-AA5C4BCD0865}" srcOrd="2" destOrd="0" presId="urn:microsoft.com/office/officeart/2018/2/layout/IconCircleList"/>
    <dgm:cxn modelId="{C0F21FDD-3D45-454D-BCBC-A1AA0924DB6B}" type="presParOf" srcId="{E7B6058C-BADA-4B33-B594-96232918105F}" destId="{4FF56FFC-7148-4E09-A24E-8B15752CDBB2}" srcOrd="3" destOrd="0" presId="urn:microsoft.com/office/officeart/2018/2/layout/IconCircleList"/>
    <dgm:cxn modelId="{7C8F87DD-7FA5-4270-A032-00182BF8AE0F}" type="presParOf" srcId="{5F7B4DD0-8538-43BB-849D-A460079ECD81}" destId="{BD535F37-3E3B-4B64-86A5-15A65B003B06}" srcOrd="1" destOrd="0" presId="urn:microsoft.com/office/officeart/2018/2/layout/IconCircleList"/>
    <dgm:cxn modelId="{31B71A80-2E4B-47C5-BC72-5274C8723BF7}" type="presParOf" srcId="{5F7B4DD0-8538-43BB-849D-A460079ECD81}" destId="{594B9D00-5AF8-4D7A-9EB4-BE1B96818F38}" srcOrd="2" destOrd="0" presId="urn:microsoft.com/office/officeart/2018/2/layout/IconCircleList"/>
    <dgm:cxn modelId="{19FC280F-DEE4-43FD-977B-2C4C59786089}" type="presParOf" srcId="{594B9D00-5AF8-4D7A-9EB4-BE1B96818F38}" destId="{F38E56CA-1643-4452-82E5-D77C0C848294}" srcOrd="0" destOrd="0" presId="urn:microsoft.com/office/officeart/2018/2/layout/IconCircleList"/>
    <dgm:cxn modelId="{5F3DD02E-8E59-49FE-B40D-4D107AEBE007}" type="presParOf" srcId="{594B9D00-5AF8-4D7A-9EB4-BE1B96818F38}" destId="{82B291D6-62A4-4370-B716-DD7ABF1052AB}" srcOrd="1" destOrd="0" presId="urn:microsoft.com/office/officeart/2018/2/layout/IconCircleList"/>
    <dgm:cxn modelId="{BA2C5E7F-5A93-4F11-8311-D131AB37593D}" type="presParOf" srcId="{594B9D00-5AF8-4D7A-9EB4-BE1B96818F38}" destId="{77CEF251-3B71-47B1-9A48-969412ECD6BD}" srcOrd="2" destOrd="0" presId="urn:microsoft.com/office/officeart/2018/2/layout/IconCircleList"/>
    <dgm:cxn modelId="{790D1B27-5F01-4B48-86E1-0DECDC1A3013}" type="presParOf" srcId="{594B9D00-5AF8-4D7A-9EB4-BE1B96818F38}" destId="{C7184D3C-BF4B-49C0-852C-8F6BB31227EC}" srcOrd="3" destOrd="0" presId="urn:microsoft.com/office/officeart/2018/2/layout/IconCircleList"/>
    <dgm:cxn modelId="{A0C362E5-1F2E-4FBD-B6D8-DE0110B39948}" type="presParOf" srcId="{5F7B4DD0-8538-43BB-849D-A460079ECD81}" destId="{8EC9D557-8F49-413A-AD44-88FD4218699A}" srcOrd="3" destOrd="0" presId="urn:microsoft.com/office/officeart/2018/2/layout/IconCircleList"/>
    <dgm:cxn modelId="{4CAA864C-A7E4-46EB-A4A7-B837C0898D28}" type="presParOf" srcId="{5F7B4DD0-8538-43BB-849D-A460079ECD81}" destId="{C13258DF-E42E-4291-A305-BD172858592F}" srcOrd="4" destOrd="0" presId="urn:microsoft.com/office/officeart/2018/2/layout/IconCircleList"/>
    <dgm:cxn modelId="{F861E524-679E-4751-BF5A-83251BE6EA32}" type="presParOf" srcId="{C13258DF-E42E-4291-A305-BD172858592F}" destId="{BCF9E535-549A-4D27-BE45-85DF562C57C1}" srcOrd="0" destOrd="0" presId="urn:microsoft.com/office/officeart/2018/2/layout/IconCircleList"/>
    <dgm:cxn modelId="{057019CC-3FF6-4B49-93D7-C5F61A8E89AF}" type="presParOf" srcId="{C13258DF-E42E-4291-A305-BD172858592F}" destId="{6D38E111-8A1A-4772-B6C8-591839CC94A5}" srcOrd="1" destOrd="0" presId="urn:microsoft.com/office/officeart/2018/2/layout/IconCircleList"/>
    <dgm:cxn modelId="{654A5076-2A5D-4C2A-96F7-C883B64B30D1}" type="presParOf" srcId="{C13258DF-E42E-4291-A305-BD172858592F}" destId="{B052D46C-5779-4FB4-BB34-75123427C6F1}" srcOrd="2" destOrd="0" presId="urn:microsoft.com/office/officeart/2018/2/layout/IconCircleList"/>
    <dgm:cxn modelId="{2D2666C7-722E-4A53-892A-1DF7FE54E768}" type="presParOf" srcId="{C13258DF-E42E-4291-A305-BD172858592F}" destId="{66275BE9-FE0E-4F3F-84DF-BD2A9AB6FD41}" srcOrd="3" destOrd="0" presId="urn:microsoft.com/office/officeart/2018/2/layout/IconCircleList"/>
    <dgm:cxn modelId="{CF53DAFE-2DD8-4A86-A1F3-23FB18B44A38}" type="presParOf" srcId="{5F7B4DD0-8538-43BB-849D-A460079ECD81}" destId="{0AA7657F-6E73-4CE0-90D2-B45A43789AEF}" srcOrd="5" destOrd="0" presId="urn:microsoft.com/office/officeart/2018/2/layout/IconCircleList"/>
    <dgm:cxn modelId="{A7C759DC-859F-4480-8B01-975941F9A14D}" type="presParOf" srcId="{5F7B4DD0-8538-43BB-849D-A460079ECD81}" destId="{F2E92CA9-5FCC-44DC-AEC9-4E61F7493CBE}" srcOrd="6" destOrd="0" presId="urn:microsoft.com/office/officeart/2018/2/layout/IconCircleList"/>
    <dgm:cxn modelId="{AE49F133-8FB0-4678-BB0A-53713D9ECD80}" type="presParOf" srcId="{F2E92CA9-5FCC-44DC-AEC9-4E61F7493CBE}" destId="{36A61777-A519-476B-9DD0-B9F53D33E326}" srcOrd="0" destOrd="0" presId="urn:microsoft.com/office/officeart/2018/2/layout/IconCircleList"/>
    <dgm:cxn modelId="{10975152-C59A-40FB-85BF-C7B603B3EEAB}" type="presParOf" srcId="{F2E92CA9-5FCC-44DC-AEC9-4E61F7493CBE}" destId="{F5FFFE13-EAA7-40B5-97D4-AD9C4584E888}" srcOrd="1" destOrd="0" presId="urn:microsoft.com/office/officeart/2018/2/layout/IconCircleList"/>
    <dgm:cxn modelId="{2B06D17C-677A-4C15-B20C-F8DF7EFCAE7D}" type="presParOf" srcId="{F2E92CA9-5FCC-44DC-AEC9-4E61F7493CBE}" destId="{92F61A7A-A2EB-4C10-AD6B-C957965FDB1E}" srcOrd="2" destOrd="0" presId="urn:microsoft.com/office/officeart/2018/2/layout/IconCircleList"/>
    <dgm:cxn modelId="{89CAFD9D-46F4-492C-BBE1-229C5CF7954C}" type="presParOf" srcId="{F2E92CA9-5FCC-44DC-AEC9-4E61F7493CBE}" destId="{3E5C2789-3963-47CF-9B5E-D772D0315733}"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902019D-C659-44D7-9235-4A2BF5BF606F}" type="doc">
      <dgm:prSet loTypeId="urn:microsoft.com/office/officeart/2005/8/layout/vList2" loCatId="list" qsTypeId="urn:microsoft.com/office/officeart/2005/8/quickstyle/simple5" qsCatId="simple" csTypeId="urn:microsoft.com/office/officeart/2005/8/colors/colorful2" csCatId="colorful"/>
      <dgm:spPr/>
      <dgm:t>
        <a:bodyPr/>
        <a:lstStyle/>
        <a:p>
          <a:endParaRPr lang="en-US"/>
        </a:p>
      </dgm:t>
    </dgm:pt>
    <dgm:pt modelId="{BCC7A45A-5C38-4834-93E2-ED4AEA9754C3}">
      <dgm:prSet/>
      <dgm:spPr/>
      <dgm:t>
        <a:bodyPr/>
        <a:lstStyle/>
        <a:p>
          <a:r>
            <a:rPr lang="en-US" b="1"/>
            <a:t>The Problem:</a:t>
          </a:r>
          <a:endParaRPr lang="en-US"/>
        </a:p>
      </dgm:t>
    </dgm:pt>
    <dgm:pt modelId="{5B055803-3ECF-4202-8A94-1AC9C883611B}" type="parTrans" cxnId="{307CC02F-0C0D-47C4-92B8-B98AC3CD4A19}">
      <dgm:prSet/>
      <dgm:spPr/>
      <dgm:t>
        <a:bodyPr/>
        <a:lstStyle/>
        <a:p>
          <a:endParaRPr lang="en-US"/>
        </a:p>
      </dgm:t>
    </dgm:pt>
    <dgm:pt modelId="{6C9C4C3A-20D5-42EA-9FCE-6A669663AD92}" type="sibTrans" cxnId="{307CC02F-0C0D-47C4-92B8-B98AC3CD4A19}">
      <dgm:prSet/>
      <dgm:spPr/>
      <dgm:t>
        <a:bodyPr/>
        <a:lstStyle/>
        <a:p>
          <a:endParaRPr lang="en-US"/>
        </a:p>
      </dgm:t>
    </dgm:pt>
    <dgm:pt modelId="{BC848BE4-28D3-4812-AA17-8B3BD6B87369}">
      <dgm:prSet/>
      <dgm:spPr/>
      <dgm:t>
        <a:bodyPr/>
        <a:lstStyle/>
        <a:p>
          <a:r>
            <a:rPr lang="en-US"/>
            <a:t>Holding two jobs that create conflicting interests</a:t>
          </a:r>
        </a:p>
      </dgm:t>
    </dgm:pt>
    <dgm:pt modelId="{EDB124C2-0EF2-4E09-A761-E789805D9E46}" type="parTrans" cxnId="{AA07E94E-C381-4626-9D0C-491100326F88}">
      <dgm:prSet/>
      <dgm:spPr/>
      <dgm:t>
        <a:bodyPr/>
        <a:lstStyle/>
        <a:p>
          <a:endParaRPr lang="en-US"/>
        </a:p>
      </dgm:t>
    </dgm:pt>
    <dgm:pt modelId="{C4EDBEFA-69CB-4C7A-8C2E-FFE89117D253}" type="sibTrans" cxnId="{AA07E94E-C381-4626-9D0C-491100326F88}">
      <dgm:prSet/>
      <dgm:spPr/>
      <dgm:t>
        <a:bodyPr/>
        <a:lstStyle/>
        <a:p>
          <a:endParaRPr lang="en-US"/>
        </a:p>
      </dgm:t>
    </dgm:pt>
    <dgm:pt modelId="{09839D23-8F40-4E1E-835A-D1ACDEB3E751}">
      <dgm:prSet/>
      <dgm:spPr/>
      <dgm:t>
        <a:bodyPr/>
        <a:lstStyle/>
        <a:p>
          <a:r>
            <a:rPr lang="en-US"/>
            <a:t>Divided loyalties between your public role and private role</a:t>
          </a:r>
        </a:p>
      </dgm:t>
    </dgm:pt>
    <dgm:pt modelId="{5AE3435C-4604-4DE8-8241-B9722EACD07A}" type="parTrans" cxnId="{A0CEEBF2-F625-4681-946D-30DB7BA861AB}">
      <dgm:prSet/>
      <dgm:spPr/>
      <dgm:t>
        <a:bodyPr/>
        <a:lstStyle/>
        <a:p>
          <a:endParaRPr lang="en-US"/>
        </a:p>
      </dgm:t>
    </dgm:pt>
    <dgm:pt modelId="{491641D0-EE1A-424F-B7A8-139EF9C99FC5}" type="sibTrans" cxnId="{A0CEEBF2-F625-4681-946D-30DB7BA861AB}">
      <dgm:prSet/>
      <dgm:spPr/>
      <dgm:t>
        <a:bodyPr/>
        <a:lstStyle/>
        <a:p>
          <a:endParaRPr lang="en-US"/>
        </a:p>
      </dgm:t>
    </dgm:pt>
    <dgm:pt modelId="{2A04AEF0-9486-4F90-8759-84F2B3437113}">
      <dgm:prSet/>
      <dgm:spPr/>
      <dgm:t>
        <a:bodyPr/>
        <a:lstStyle/>
        <a:p>
          <a:r>
            <a:rPr lang="en-US"/>
            <a:t>Can impair your judgment as an elected official</a:t>
          </a:r>
        </a:p>
      </dgm:t>
    </dgm:pt>
    <dgm:pt modelId="{8E804709-AE7E-4CAC-8D2D-326C77740EF7}" type="parTrans" cxnId="{B4AE2ADE-7DCA-443E-A37E-421999751985}">
      <dgm:prSet/>
      <dgm:spPr/>
      <dgm:t>
        <a:bodyPr/>
        <a:lstStyle/>
        <a:p>
          <a:endParaRPr lang="en-US"/>
        </a:p>
      </dgm:t>
    </dgm:pt>
    <dgm:pt modelId="{1F104BBD-22CA-471C-AE23-52C20C4EE90B}" type="sibTrans" cxnId="{B4AE2ADE-7DCA-443E-A37E-421999751985}">
      <dgm:prSet/>
      <dgm:spPr/>
      <dgm:t>
        <a:bodyPr/>
        <a:lstStyle/>
        <a:p>
          <a:endParaRPr lang="en-US"/>
        </a:p>
      </dgm:t>
    </dgm:pt>
    <dgm:pt modelId="{E91BE987-90E5-4CE5-982C-9B1A64481903}" type="pres">
      <dgm:prSet presAssocID="{E902019D-C659-44D7-9235-4A2BF5BF606F}" presName="linear" presStyleCnt="0">
        <dgm:presLayoutVars>
          <dgm:animLvl val="lvl"/>
          <dgm:resizeHandles val="exact"/>
        </dgm:presLayoutVars>
      </dgm:prSet>
      <dgm:spPr/>
    </dgm:pt>
    <dgm:pt modelId="{1C00296E-C68B-424A-BDFF-B7F42E5294A8}" type="pres">
      <dgm:prSet presAssocID="{BCC7A45A-5C38-4834-93E2-ED4AEA9754C3}" presName="parentText" presStyleLbl="node1" presStyleIdx="0" presStyleCnt="4">
        <dgm:presLayoutVars>
          <dgm:chMax val="0"/>
          <dgm:bulletEnabled val="1"/>
        </dgm:presLayoutVars>
      </dgm:prSet>
      <dgm:spPr/>
    </dgm:pt>
    <dgm:pt modelId="{77F11DED-FD0E-41CB-A8B1-31F1BB70091C}" type="pres">
      <dgm:prSet presAssocID="{6C9C4C3A-20D5-42EA-9FCE-6A669663AD92}" presName="spacer" presStyleCnt="0"/>
      <dgm:spPr/>
    </dgm:pt>
    <dgm:pt modelId="{04622C15-9A28-4C4C-A57E-4C01E92BBE6F}" type="pres">
      <dgm:prSet presAssocID="{BC848BE4-28D3-4812-AA17-8B3BD6B87369}" presName="parentText" presStyleLbl="node1" presStyleIdx="1" presStyleCnt="4">
        <dgm:presLayoutVars>
          <dgm:chMax val="0"/>
          <dgm:bulletEnabled val="1"/>
        </dgm:presLayoutVars>
      </dgm:prSet>
      <dgm:spPr/>
    </dgm:pt>
    <dgm:pt modelId="{3034AE7E-5BDD-4E13-9F4F-896731380948}" type="pres">
      <dgm:prSet presAssocID="{C4EDBEFA-69CB-4C7A-8C2E-FFE89117D253}" presName="spacer" presStyleCnt="0"/>
      <dgm:spPr/>
    </dgm:pt>
    <dgm:pt modelId="{9EE83E34-A6E4-4AE2-BC57-EE692C7771A4}" type="pres">
      <dgm:prSet presAssocID="{09839D23-8F40-4E1E-835A-D1ACDEB3E751}" presName="parentText" presStyleLbl="node1" presStyleIdx="2" presStyleCnt="4">
        <dgm:presLayoutVars>
          <dgm:chMax val="0"/>
          <dgm:bulletEnabled val="1"/>
        </dgm:presLayoutVars>
      </dgm:prSet>
      <dgm:spPr/>
    </dgm:pt>
    <dgm:pt modelId="{1F80E5D9-22D8-451A-BE98-E5FED393FC57}" type="pres">
      <dgm:prSet presAssocID="{491641D0-EE1A-424F-B7A8-139EF9C99FC5}" presName="spacer" presStyleCnt="0"/>
      <dgm:spPr/>
    </dgm:pt>
    <dgm:pt modelId="{BA65460E-64F1-4CB4-872A-3F3394A249CD}" type="pres">
      <dgm:prSet presAssocID="{2A04AEF0-9486-4F90-8759-84F2B3437113}" presName="parentText" presStyleLbl="node1" presStyleIdx="3" presStyleCnt="4">
        <dgm:presLayoutVars>
          <dgm:chMax val="0"/>
          <dgm:bulletEnabled val="1"/>
        </dgm:presLayoutVars>
      </dgm:prSet>
      <dgm:spPr/>
    </dgm:pt>
  </dgm:ptLst>
  <dgm:cxnLst>
    <dgm:cxn modelId="{2702440D-F395-4FB9-A9E4-96436721374B}" type="presOf" srcId="{BC848BE4-28D3-4812-AA17-8B3BD6B87369}" destId="{04622C15-9A28-4C4C-A57E-4C01E92BBE6F}" srcOrd="0" destOrd="0" presId="urn:microsoft.com/office/officeart/2005/8/layout/vList2"/>
    <dgm:cxn modelId="{307CC02F-0C0D-47C4-92B8-B98AC3CD4A19}" srcId="{E902019D-C659-44D7-9235-4A2BF5BF606F}" destId="{BCC7A45A-5C38-4834-93E2-ED4AEA9754C3}" srcOrd="0" destOrd="0" parTransId="{5B055803-3ECF-4202-8A94-1AC9C883611B}" sibTransId="{6C9C4C3A-20D5-42EA-9FCE-6A669663AD92}"/>
    <dgm:cxn modelId="{AA07E94E-C381-4626-9D0C-491100326F88}" srcId="{E902019D-C659-44D7-9235-4A2BF5BF606F}" destId="{BC848BE4-28D3-4812-AA17-8B3BD6B87369}" srcOrd="1" destOrd="0" parTransId="{EDB124C2-0EF2-4E09-A761-E789805D9E46}" sibTransId="{C4EDBEFA-69CB-4C7A-8C2E-FFE89117D253}"/>
    <dgm:cxn modelId="{ADCF3A72-B12B-4763-809E-6CD9622B7BF0}" type="presOf" srcId="{BCC7A45A-5C38-4834-93E2-ED4AEA9754C3}" destId="{1C00296E-C68B-424A-BDFF-B7F42E5294A8}" srcOrd="0" destOrd="0" presId="urn:microsoft.com/office/officeart/2005/8/layout/vList2"/>
    <dgm:cxn modelId="{37B25A54-1F7C-4ADA-A0EF-3D44556EA8BC}" type="presOf" srcId="{2A04AEF0-9486-4F90-8759-84F2B3437113}" destId="{BA65460E-64F1-4CB4-872A-3F3394A249CD}" srcOrd="0" destOrd="0" presId="urn:microsoft.com/office/officeart/2005/8/layout/vList2"/>
    <dgm:cxn modelId="{CF30E6A0-94A1-43D2-92A2-ABEC90F60548}" type="presOf" srcId="{09839D23-8F40-4E1E-835A-D1ACDEB3E751}" destId="{9EE83E34-A6E4-4AE2-BC57-EE692C7771A4}" srcOrd="0" destOrd="0" presId="urn:microsoft.com/office/officeart/2005/8/layout/vList2"/>
    <dgm:cxn modelId="{2E431BB0-A193-447F-BD39-3173C531C9F4}" type="presOf" srcId="{E902019D-C659-44D7-9235-4A2BF5BF606F}" destId="{E91BE987-90E5-4CE5-982C-9B1A64481903}" srcOrd="0" destOrd="0" presId="urn:microsoft.com/office/officeart/2005/8/layout/vList2"/>
    <dgm:cxn modelId="{B4AE2ADE-7DCA-443E-A37E-421999751985}" srcId="{E902019D-C659-44D7-9235-4A2BF5BF606F}" destId="{2A04AEF0-9486-4F90-8759-84F2B3437113}" srcOrd="3" destOrd="0" parTransId="{8E804709-AE7E-4CAC-8D2D-326C77740EF7}" sibTransId="{1F104BBD-22CA-471C-AE23-52C20C4EE90B}"/>
    <dgm:cxn modelId="{A0CEEBF2-F625-4681-946D-30DB7BA861AB}" srcId="{E902019D-C659-44D7-9235-4A2BF5BF606F}" destId="{09839D23-8F40-4E1E-835A-D1ACDEB3E751}" srcOrd="2" destOrd="0" parTransId="{5AE3435C-4604-4DE8-8241-B9722EACD07A}" sibTransId="{491641D0-EE1A-424F-B7A8-139EF9C99FC5}"/>
    <dgm:cxn modelId="{F56B3369-F5E8-4280-AADF-4FBBF90841DC}" type="presParOf" srcId="{E91BE987-90E5-4CE5-982C-9B1A64481903}" destId="{1C00296E-C68B-424A-BDFF-B7F42E5294A8}" srcOrd="0" destOrd="0" presId="urn:microsoft.com/office/officeart/2005/8/layout/vList2"/>
    <dgm:cxn modelId="{49E86661-69D7-46D1-B4EB-F56AF8EACC3D}" type="presParOf" srcId="{E91BE987-90E5-4CE5-982C-9B1A64481903}" destId="{77F11DED-FD0E-41CB-A8B1-31F1BB70091C}" srcOrd="1" destOrd="0" presId="urn:microsoft.com/office/officeart/2005/8/layout/vList2"/>
    <dgm:cxn modelId="{000F96DD-ED92-4026-8713-FA41516902E8}" type="presParOf" srcId="{E91BE987-90E5-4CE5-982C-9B1A64481903}" destId="{04622C15-9A28-4C4C-A57E-4C01E92BBE6F}" srcOrd="2" destOrd="0" presId="urn:microsoft.com/office/officeart/2005/8/layout/vList2"/>
    <dgm:cxn modelId="{AD7C7813-27D1-4957-9529-14AD1D64AD5B}" type="presParOf" srcId="{E91BE987-90E5-4CE5-982C-9B1A64481903}" destId="{3034AE7E-5BDD-4E13-9F4F-896731380948}" srcOrd="3" destOrd="0" presId="urn:microsoft.com/office/officeart/2005/8/layout/vList2"/>
    <dgm:cxn modelId="{6997AC2E-E0E6-4CCD-9091-7DB6712842C3}" type="presParOf" srcId="{E91BE987-90E5-4CE5-982C-9B1A64481903}" destId="{9EE83E34-A6E4-4AE2-BC57-EE692C7771A4}" srcOrd="4" destOrd="0" presId="urn:microsoft.com/office/officeart/2005/8/layout/vList2"/>
    <dgm:cxn modelId="{C6B33B00-E23C-40AE-BB25-4D694DA78556}" type="presParOf" srcId="{E91BE987-90E5-4CE5-982C-9B1A64481903}" destId="{1F80E5D9-22D8-451A-BE98-E5FED393FC57}" srcOrd="5" destOrd="0" presId="urn:microsoft.com/office/officeart/2005/8/layout/vList2"/>
    <dgm:cxn modelId="{84DB745E-C6CB-4B1D-8538-B4A1388304CD}" type="presParOf" srcId="{E91BE987-90E5-4CE5-982C-9B1A64481903}" destId="{BA65460E-64F1-4CB4-872A-3F3394A249CD}" srcOrd="6"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63D0DB0-A661-4A92-B3CF-D87125CAC566}" type="doc">
      <dgm:prSet loTypeId="urn:microsoft.com/office/officeart/2005/8/layout/hierarchy1" loCatId="hierarchy" qsTypeId="urn:microsoft.com/office/officeart/2005/8/quickstyle/simple5" qsCatId="simple" csTypeId="urn:microsoft.com/office/officeart/2005/8/colors/colorful2" csCatId="colorful"/>
      <dgm:spPr/>
      <dgm:t>
        <a:bodyPr/>
        <a:lstStyle/>
        <a:p>
          <a:endParaRPr lang="en-US"/>
        </a:p>
      </dgm:t>
    </dgm:pt>
    <dgm:pt modelId="{088D327A-CA64-4DB0-A44B-3288CDC9EE6D}">
      <dgm:prSet/>
      <dgm:spPr/>
      <dgm:t>
        <a:bodyPr/>
        <a:lstStyle/>
        <a:p>
          <a:r>
            <a:rPr lang="en-US" b="1"/>
            <a:t>The Rule Against “Acting Corruptly” (F.S. 112.313(6)):</a:t>
          </a:r>
          <a:endParaRPr lang="en-US"/>
        </a:p>
      </dgm:t>
    </dgm:pt>
    <dgm:pt modelId="{D0AFB224-D1C9-410D-9F37-6C1BC8F4EFAE}" type="parTrans" cxnId="{B5D79820-DFDB-4B50-8220-F7D54A30D0B5}">
      <dgm:prSet/>
      <dgm:spPr/>
      <dgm:t>
        <a:bodyPr/>
        <a:lstStyle/>
        <a:p>
          <a:endParaRPr lang="en-US"/>
        </a:p>
      </dgm:t>
    </dgm:pt>
    <dgm:pt modelId="{F1A23AD4-BC23-4508-959B-030AD584F66D}" type="sibTrans" cxnId="{B5D79820-DFDB-4B50-8220-F7D54A30D0B5}">
      <dgm:prSet/>
      <dgm:spPr/>
      <dgm:t>
        <a:bodyPr/>
        <a:lstStyle/>
        <a:p>
          <a:endParaRPr lang="en-US"/>
        </a:p>
      </dgm:t>
    </dgm:pt>
    <dgm:pt modelId="{BFF477E2-78F1-422F-8A3C-FD43C946FDB8}">
      <dgm:prSet/>
      <dgm:spPr/>
      <dgm:t>
        <a:bodyPr/>
        <a:lstStyle/>
        <a:p>
          <a:r>
            <a:rPr lang="en-US"/>
            <a:t>You cannot use your official position for personal gain</a:t>
          </a:r>
        </a:p>
      </dgm:t>
    </dgm:pt>
    <dgm:pt modelId="{E25B5808-12F8-4C02-9EF3-55DBC137674E}" type="parTrans" cxnId="{22E4C7BF-0560-498E-BE24-F4F62B84F52D}">
      <dgm:prSet/>
      <dgm:spPr/>
      <dgm:t>
        <a:bodyPr/>
        <a:lstStyle/>
        <a:p>
          <a:endParaRPr lang="en-US"/>
        </a:p>
      </dgm:t>
    </dgm:pt>
    <dgm:pt modelId="{6C86A348-20D6-42E5-BB54-4946B5CA47E1}" type="sibTrans" cxnId="{22E4C7BF-0560-498E-BE24-F4F62B84F52D}">
      <dgm:prSet/>
      <dgm:spPr/>
      <dgm:t>
        <a:bodyPr/>
        <a:lstStyle/>
        <a:p>
          <a:endParaRPr lang="en-US"/>
        </a:p>
      </dgm:t>
    </dgm:pt>
    <dgm:pt modelId="{3E3DBB10-A2F8-465A-8A08-A2FA71ADBFA6}">
      <dgm:prSet/>
      <dgm:spPr/>
      <dgm:t>
        <a:bodyPr/>
        <a:lstStyle/>
        <a:p>
          <a:r>
            <a:rPr lang="en-US"/>
            <a:t>You cannot use it to obtain special privileges or benefits for others </a:t>
          </a:r>
        </a:p>
      </dgm:t>
    </dgm:pt>
    <dgm:pt modelId="{5FAF9F78-3420-4976-9A5C-CA0FA669B49A}" type="parTrans" cxnId="{DFC6F881-DB39-4468-A1C1-6611CB50F8EC}">
      <dgm:prSet/>
      <dgm:spPr/>
      <dgm:t>
        <a:bodyPr/>
        <a:lstStyle/>
        <a:p>
          <a:endParaRPr lang="en-US"/>
        </a:p>
      </dgm:t>
    </dgm:pt>
    <dgm:pt modelId="{2F5FB377-6F23-43D6-A4B7-ED568B11C71B}" type="sibTrans" cxnId="{DFC6F881-DB39-4468-A1C1-6611CB50F8EC}">
      <dgm:prSet/>
      <dgm:spPr/>
      <dgm:t>
        <a:bodyPr/>
        <a:lstStyle/>
        <a:p>
          <a:endParaRPr lang="en-US"/>
        </a:p>
      </dgm:t>
    </dgm:pt>
    <dgm:pt modelId="{E6010685-4636-415C-A6DF-DFB09D89358E}" type="pres">
      <dgm:prSet presAssocID="{D63D0DB0-A661-4A92-B3CF-D87125CAC566}" presName="hierChild1" presStyleCnt="0">
        <dgm:presLayoutVars>
          <dgm:chPref val="1"/>
          <dgm:dir/>
          <dgm:animOne val="branch"/>
          <dgm:animLvl val="lvl"/>
          <dgm:resizeHandles/>
        </dgm:presLayoutVars>
      </dgm:prSet>
      <dgm:spPr/>
    </dgm:pt>
    <dgm:pt modelId="{CE076065-95BB-48FB-B01E-84403E661D89}" type="pres">
      <dgm:prSet presAssocID="{088D327A-CA64-4DB0-A44B-3288CDC9EE6D}" presName="hierRoot1" presStyleCnt="0"/>
      <dgm:spPr/>
    </dgm:pt>
    <dgm:pt modelId="{5E3D9666-7DB9-48A3-800D-49E10CC6907E}" type="pres">
      <dgm:prSet presAssocID="{088D327A-CA64-4DB0-A44B-3288CDC9EE6D}" presName="composite" presStyleCnt="0"/>
      <dgm:spPr/>
    </dgm:pt>
    <dgm:pt modelId="{A254450B-CF6B-40BC-A52E-D3C47DC47D0C}" type="pres">
      <dgm:prSet presAssocID="{088D327A-CA64-4DB0-A44B-3288CDC9EE6D}" presName="background" presStyleLbl="node0" presStyleIdx="0" presStyleCnt="3"/>
      <dgm:spPr/>
    </dgm:pt>
    <dgm:pt modelId="{52F1496E-DA92-49F2-9FE0-75483EF864F4}" type="pres">
      <dgm:prSet presAssocID="{088D327A-CA64-4DB0-A44B-3288CDC9EE6D}" presName="text" presStyleLbl="fgAcc0" presStyleIdx="0" presStyleCnt="3">
        <dgm:presLayoutVars>
          <dgm:chPref val="3"/>
        </dgm:presLayoutVars>
      </dgm:prSet>
      <dgm:spPr/>
    </dgm:pt>
    <dgm:pt modelId="{3AE661D7-6EF1-4777-8715-FFE090CC5E76}" type="pres">
      <dgm:prSet presAssocID="{088D327A-CA64-4DB0-A44B-3288CDC9EE6D}" presName="hierChild2" presStyleCnt="0"/>
      <dgm:spPr/>
    </dgm:pt>
    <dgm:pt modelId="{781CE78D-2A9B-4F6D-8DAE-2AC8E1EB06AD}" type="pres">
      <dgm:prSet presAssocID="{BFF477E2-78F1-422F-8A3C-FD43C946FDB8}" presName="hierRoot1" presStyleCnt="0"/>
      <dgm:spPr/>
    </dgm:pt>
    <dgm:pt modelId="{91E8C1A3-3275-450E-AFC7-CE57BD522897}" type="pres">
      <dgm:prSet presAssocID="{BFF477E2-78F1-422F-8A3C-FD43C946FDB8}" presName="composite" presStyleCnt="0"/>
      <dgm:spPr/>
    </dgm:pt>
    <dgm:pt modelId="{4887407A-6AA4-44B4-B6D2-7678ECF222D0}" type="pres">
      <dgm:prSet presAssocID="{BFF477E2-78F1-422F-8A3C-FD43C946FDB8}" presName="background" presStyleLbl="node0" presStyleIdx="1" presStyleCnt="3"/>
      <dgm:spPr/>
    </dgm:pt>
    <dgm:pt modelId="{BE737748-F776-4C87-A7AB-AECC341880E4}" type="pres">
      <dgm:prSet presAssocID="{BFF477E2-78F1-422F-8A3C-FD43C946FDB8}" presName="text" presStyleLbl="fgAcc0" presStyleIdx="1" presStyleCnt="3">
        <dgm:presLayoutVars>
          <dgm:chPref val="3"/>
        </dgm:presLayoutVars>
      </dgm:prSet>
      <dgm:spPr/>
    </dgm:pt>
    <dgm:pt modelId="{8AA1447A-4909-4093-84CD-256B685B0702}" type="pres">
      <dgm:prSet presAssocID="{BFF477E2-78F1-422F-8A3C-FD43C946FDB8}" presName="hierChild2" presStyleCnt="0"/>
      <dgm:spPr/>
    </dgm:pt>
    <dgm:pt modelId="{888FD4C2-3B61-4996-97A1-ED9255982C51}" type="pres">
      <dgm:prSet presAssocID="{3E3DBB10-A2F8-465A-8A08-A2FA71ADBFA6}" presName="hierRoot1" presStyleCnt="0"/>
      <dgm:spPr/>
    </dgm:pt>
    <dgm:pt modelId="{4EAD0C9D-2174-482C-9268-ACEF17017D20}" type="pres">
      <dgm:prSet presAssocID="{3E3DBB10-A2F8-465A-8A08-A2FA71ADBFA6}" presName="composite" presStyleCnt="0"/>
      <dgm:spPr/>
    </dgm:pt>
    <dgm:pt modelId="{86423C66-41B7-4F7D-B192-2E05C86FCB85}" type="pres">
      <dgm:prSet presAssocID="{3E3DBB10-A2F8-465A-8A08-A2FA71ADBFA6}" presName="background" presStyleLbl="node0" presStyleIdx="2" presStyleCnt="3"/>
      <dgm:spPr/>
    </dgm:pt>
    <dgm:pt modelId="{4D4AE931-EA76-4E5B-AEC2-AF284E6BF135}" type="pres">
      <dgm:prSet presAssocID="{3E3DBB10-A2F8-465A-8A08-A2FA71ADBFA6}" presName="text" presStyleLbl="fgAcc0" presStyleIdx="2" presStyleCnt="3">
        <dgm:presLayoutVars>
          <dgm:chPref val="3"/>
        </dgm:presLayoutVars>
      </dgm:prSet>
      <dgm:spPr/>
    </dgm:pt>
    <dgm:pt modelId="{9EF50D62-916A-4399-8189-A4A175C8D53D}" type="pres">
      <dgm:prSet presAssocID="{3E3DBB10-A2F8-465A-8A08-A2FA71ADBFA6}" presName="hierChild2" presStyleCnt="0"/>
      <dgm:spPr/>
    </dgm:pt>
  </dgm:ptLst>
  <dgm:cxnLst>
    <dgm:cxn modelId="{B5D79820-DFDB-4B50-8220-F7D54A30D0B5}" srcId="{D63D0DB0-A661-4A92-B3CF-D87125CAC566}" destId="{088D327A-CA64-4DB0-A44B-3288CDC9EE6D}" srcOrd="0" destOrd="0" parTransId="{D0AFB224-D1C9-410D-9F37-6C1BC8F4EFAE}" sibTransId="{F1A23AD4-BC23-4508-959B-030AD584F66D}"/>
    <dgm:cxn modelId="{DFC6F881-DB39-4468-A1C1-6611CB50F8EC}" srcId="{D63D0DB0-A661-4A92-B3CF-D87125CAC566}" destId="{3E3DBB10-A2F8-465A-8A08-A2FA71ADBFA6}" srcOrd="2" destOrd="0" parTransId="{5FAF9F78-3420-4976-9A5C-CA0FA669B49A}" sibTransId="{2F5FB377-6F23-43D6-A4B7-ED568B11C71B}"/>
    <dgm:cxn modelId="{21C2E29A-618F-43F9-BA65-39E3AAECB5E6}" type="presOf" srcId="{BFF477E2-78F1-422F-8A3C-FD43C946FDB8}" destId="{BE737748-F776-4C87-A7AB-AECC341880E4}" srcOrd="0" destOrd="0" presId="urn:microsoft.com/office/officeart/2005/8/layout/hierarchy1"/>
    <dgm:cxn modelId="{332764A6-AE9A-4D1A-9C19-694924BDDB6D}" type="presOf" srcId="{088D327A-CA64-4DB0-A44B-3288CDC9EE6D}" destId="{52F1496E-DA92-49F2-9FE0-75483EF864F4}" srcOrd="0" destOrd="0" presId="urn:microsoft.com/office/officeart/2005/8/layout/hierarchy1"/>
    <dgm:cxn modelId="{88D9D8B3-11AB-4B8C-89EC-75CFB4A37A24}" type="presOf" srcId="{3E3DBB10-A2F8-465A-8A08-A2FA71ADBFA6}" destId="{4D4AE931-EA76-4E5B-AEC2-AF284E6BF135}" srcOrd="0" destOrd="0" presId="urn:microsoft.com/office/officeart/2005/8/layout/hierarchy1"/>
    <dgm:cxn modelId="{22E4C7BF-0560-498E-BE24-F4F62B84F52D}" srcId="{D63D0DB0-A661-4A92-B3CF-D87125CAC566}" destId="{BFF477E2-78F1-422F-8A3C-FD43C946FDB8}" srcOrd="1" destOrd="0" parTransId="{E25B5808-12F8-4C02-9EF3-55DBC137674E}" sibTransId="{6C86A348-20D6-42E5-BB54-4946B5CA47E1}"/>
    <dgm:cxn modelId="{BE013AFD-C74D-4FDB-8046-3C2678983A55}" type="presOf" srcId="{D63D0DB0-A661-4A92-B3CF-D87125CAC566}" destId="{E6010685-4636-415C-A6DF-DFB09D89358E}" srcOrd="0" destOrd="0" presId="urn:microsoft.com/office/officeart/2005/8/layout/hierarchy1"/>
    <dgm:cxn modelId="{A9E46DDB-CCF0-46C4-B000-F7B45996198F}" type="presParOf" srcId="{E6010685-4636-415C-A6DF-DFB09D89358E}" destId="{CE076065-95BB-48FB-B01E-84403E661D89}" srcOrd="0" destOrd="0" presId="urn:microsoft.com/office/officeart/2005/8/layout/hierarchy1"/>
    <dgm:cxn modelId="{6CBBC8EB-F05E-4233-9BDC-F5C5B5115064}" type="presParOf" srcId="{CE076065-95BB-48FB-B01E-84403E661D89}" destId="{5E3D9666-7DB9-48A3-800D-49E10CC6907E}" srcOrd="0" destOrd="0" presId="urn:microsoft.com/office/officeart/2005/8/layout/hierarchy1"/>
    <dgm:cxn modelId="{F2FBB54C-1FF3-446C-9ECB-EDD4E5E053BA}" type="presParOf" srcId="{5E3D9666-7DB9-48A3-800D-49E10CC6907E}" destId="{A254450B-CF6B-40BC-A52E-D3C47DC47D0C}" srcOrd="0" destOrd="0" presId="urn:microsoft.com/office/officeart/2005/8/layout/hierarchy1"/>
    <dgm:cxn modelId="{A85CA65F-5094-48BD-8071-10A943FDC045}" type="presParOf" srcId="{5E3D9666-7DB9-48A3-800D-49E10CC6907E}" destId="{52F1496E-DA92-49F2-9FE0-75483EF864F4}" srcOrd="1" destOrd="0" presId="urn:microsoft.com/office/officeart/2005/8/layout/hierarchy1"/>
    <dgm:cxn modelId="{2E7070A9-4B2F-4A62-B991-C45A3119E3A7}" type="presParOf" srcId="{CE076065-95BB-48FB-B01E-84403E661D89}" destId="{3AE661D7-6EF1-4777-8715-FFE090CC5E76}" srcOrd="1" destOrd="0" presId="urn:microsoft.com/office/officeart/2005/8/layout/hierarchy1"/>
    <dgm:cxn modelId="{B91A4BD7-6651-4238-B657-C991014F9FDF}" type="presParOf" srcId="{E6010685-4636-415C-A6DF-DFB09D89358E}" destId="{781CE78D-2A9B-4F6D-8DAE-2AC8E1EB06AD}" srcOrd="1" destOrd="0" presId="urn:microsoft.com/office/officeart/2005/8/layout/hierarchy1"/>
    <dgm:cxn modelId="{E410EBCC-EC11-410D-9087-F89D583D7897}" type="presParOf" srcId="{781CE78D-2A9B-4F6D-8DAE-2AC8E1EB06AD}" destId="{91E8C1A3-3275-450E-AFC7-CE57BD522897}" srcOrd="0" destOrd="0" presId="urn:microsoft.com/office/officeart/2005/8/layout/hierarchy1"/>
    <dgm:cxn modelId="{3612DC88-6538-4311-BFBD-91D13D249682}" type="presParOf" srcId="{91E8C1A3-3275-450E-AFC7-CE57BD522897}" destId="{4887407A-6AA4-44B4-B6D2-7678ECF222D0}" srcOrd="0" destOrd="0" presId="urn:microsoft.com/office/officeart/2005/8/layout/hierarchy1"/>
    <dgm:cxn modelId="{05C68BE5-9D6F-4963-9F08-EACA7DD52F53}" type="presParOf" srcId="{91E8C1A3-3275-450E-AFC7-CE57BD522897}" destId="{BE737748-F776-4C87-A7AB-AECC341880E4}" srcOrd="1" destOrd="0" presId="urn:microsoft.com/office/officeart/2005/8/layout/hierarchy1"/>
    <dgm:cxn modelId="{EF3C8846-664B-461C-8A28-0449A60E45E8}" type="presParOf" srcId="{781CE78D-2A9B-4F6D-8DAE-2AC8E1EB06AD}" destId="{8AA1447A-4909-4093-84CD-256B685B0702}" srcOrd="1" destOrd="0" presId="urn:microsoft.com/office/officeart/2005/8/layout/hierarchy1"/>
    <dgm:cxn modelId="{BB3F2650-DB6A-4734-B71E-CADEB0613E82}" type="presParOf" srcId="{E6010685-4636-415C-A6DF-DFB09D89358E}" destId="{888FD4C2-3B61-4996-97A1-ED9255982C51}" srcOrd="2" destOrd="0" presId="urn:microsoft.com/office/officeart/2005/8/layout/hierarchy1"/>
    <dgm:cxn modelId="{00BD9186-15DD-4B13-A07F-0E7A72AA2FB0}" type="presParOf" srcId="{888FD4C2-3B61-4996-97A1-ED9255982C51}" destId="{4EAD0C9D-2174-482C-9268-ACEF17017D20}" srcOrd="0" destOrd="0" presId="urn:microsoft.com/office/officeart/2005/8/layout/hierarchy1"/>
    <dgm:cxn modelId="{90A621FD-BDDB-42D3-9BC5-FD6070B24025}" type="presParOf" srcId="{4EAD0C9D-2174-482C-9268-ACEF17017D20}" destId="{86423C66-41B7-4F7D-B192-2E05C86FCB85}" srcOrd="0" destOrd="0" presId="urn:microsoft.com/office/officeart/2005/8/layout/hierarchy1"/>
    <dgm:cxn modelId="{BF426C1D-A97C-47DA-B4F3-3B2C06A694EA}" type="presParOf" srcId="{4EAD0C9D-2174-482C-9268-ACEF17017D20}" destId="{4D4AE931-EA76-4E5B-AEC2-AF284E6BF135}" srcOrd="1" destOrd="0" presId="urn:microsoft.com/office/officeart/2005/8/layout/hierarchy1"/>
    <dgm:cxn modelId="{D1A0CE9B-754B-4F36-914D-106785FEFCBF}" type="presParOf" srcId="{888FD4C2-3B61-4996-97A1-ED9255982C51}" destId="{9EF50D62-916A-4399-8189-A4A175C8D53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0F6329E-9C32-4624-A37A-48D490B3B4F0}" type="doc">
      <dgm:prSet loTypeId="urn:microsoft.com/office/officeart/2005/8/layout/hierarchy1" loCatId="hierarchy" qsTypeId="urn:microsoft.com/office/officeart/2005/8/quickstyle/simple5" qsCatId="simple" csTypeId="urn:microsoft.com/office/officeart/2005/8/colors/colorful2" csCatId="colorful"/>
      <dgm:spPr/>
      <dgm:t>
        <a:bodyPr/>
        <a:lstStyle/>
        <a:p>
          <a:endParaRPr lang="en-US"/>
        </a:p>
      </dgm:t>
    </dgm:pt>
    <dgm:pt modelId="{D2B72FEB-888D-4C2F-904D-8223302A962C}">
      <dgm:prSet/>
      <dgm:spPr/>
      <dgm:t>
        <a:bodyPr/>
        <a:lstStyle/>
        <a:p>
          <a:r>
            <a:rPr lang="en-US"/>
            <a:t>F.S. 112.313(2) prohibits public officers from soliciting or accepting anything of value based on the understanding that the officer would be influenced by that thing of value</a:t>
          </a:r>
        </a:p>
      </dgm:t>
    </dgm:pt>
    <dgm:pt modelId="{32B024A0-95EF-46FF-9FCD-F33B93F025B1}" type="parTrans" cxnId="{B102BED4-FFE9-4331-B9EE-7E47A3AC4C5A}">
      <dgm:prSet/>
      <dgm:spPr/>
      <dgm:t>
        <a:bodyPr/>
        <a:lstStyle/>
        <a:p>
          <a:endParaRPr lang="en-US"/>
        </a:p>
      </dgm:t>
    </dgm:pt>
    <dgm:pt modelId="{59D887B8-5B00-45EA-8F71-F7BDBAF2F643}" type="sibTrans" cxnId="{B102BED4-FFE9-4331-B9EE-7E47A3AC4C5A}">
      <dgm:prSet/>
      <dgm:spPr/>
      <dgm:t>
        <a:bodyPr/>
        <a:lstStyle/>
        <a:p>
          <a:endParaRPr lang="en-US"/>
        </a:p>
      </dgm:t>
    </dgm:pt>
    <dgm:pt modelId="{BE41AC9C-4C5C-430D-AE84-EAB97E8C47C2}">
      <dgm:prSet/>
      <dgm:spPr/>
      <dgm:t>
        <a:bodyPr/>
        <a:lstStyle/>
        <a:p>
          <a:r>
            <a:rPr lang="en-US"/>
            <a:t>F.S. 112.313(4) prohibits public officers and their spouses and minor children from accepting any compensation, payment, or thing of value when the officer knows or should know that it is given to influence a vote or other official action</a:t>
          </a:r>
        </a:p>
      </dgm:t>
    </dgm:pt>
    <dgm:pt modelId="{74D73D2D-D4BA-47BB-8D8E-69F47B805704}" type="parTrans" cxnId="{17E18692-06FB-4426-A1A5-8C8039B21E86}">
      <dgm:prSet/>
      <dgm:spPr/>
      <dgm:t>
        <a:bodyPr/>
        <a:lstStyle/>
        <a:p>
          <a:endParaRPr lang="en-US"/>
        </a:p>
      </dgm:t>
    </dgm:pt>
    <dgm:pt modelId="{BAAA97DB-EF06-462F-97DD-D66A4AEE66FB}" type="sibTrans" cxnId="{17E18692-06FB-4426-A1A5-8C8039B21E86}">
      <dgm:prSet/>
      <dgm:spPr/>
      <dgm:t>
        <a:bodyPr/>
        <a:lstStyle/>
        <a:p>
          <a:endParaRPr lang="en-US"/>
        </a:p>
      </dgm:t>
    </dgm:pt>
    <dgm:pt modelId="{7D1E1E58-2F05-48DB-8D58-C20606D73CA6}" type="pres">
      <dgm:prSet presAssocID="{90F6329E-9C32-4624-A37A-48D490B3B4F0}" presName="hierChild1" presStyleCnt="0">
        <dgm:presLayoutVars>
          <dgm:chPref val="1"/>
          <dgm:dir/>
          <dgm:animOne val="branch"/>
          <dgm:animLvl val="lvl"/>
          <dgm:resizeHandles/>
        </dgm:presLayoutVars>
      </dgm:prSet>
      <dgm:spPr/>
    </dgm:pt>
    <dgm:pt modelId="{C87B93E5-DD49-4389-A998-98021244A38B}" type="pres">
      <dgm:prSet presAssocID="{D2B72FEB-888D-4C2F-904D-8223302A962C}" presName="hierRoot1" presStyleCnt="0"/>
      <dgm:spPr/>
    </dgm:pt>
    <dgm:pt modelId="{50761E48-DE69-4744-AE31-C3EBA356EE85}" type="pres">
      <dgm:prSet presAssocID="{D2B72FEB-888D-4C2F-904D-8223302A962C}" presName="composite" presStyleCnt="0"/>
      <dgm:spPr/>
    </dgm:pt>
    <dgm:pt modelId="{2F9941EF-9B8E-4495-942B-AA1486400CCE}" type="pres">
      <dgm:prSet presAssocID="{D2B72FEB-888D-4C2F-904D-8223302A962C}" presName="background" presStyleLbl="node0" presStyleIdx="0" presStyleCnt="2"/>
      <dgm:spPr/>
    </dgm:pt>
    <dgm:pt modelId="{A9CA34BB-C727-41FC-8706-B3D6D542D8C2}" type="pres">
      <dgm:prSet presAssocID="{D2B72FEB-888D-4C2F-904D-8223302A962C}" presName="text" presStyleLbl="fgAcc0" presStyleIdx="0" presStyleCnt="2">
        <dgm:presLayoutVars>
          <dgm:chPref val="3"/>
        </dgm:presLayoutVars>
      </dgm:prSet>
      <dgm:spPr/>
    </dgm:pt>
    <dgm:pt modelId="{A433FCA9-CAD8-4DB2-9FBD-6CBE75F1EA27}" type="pres">
      <dgm:prSet presAssocID="{D2B72FEB-888D-4C2F-904D-8223302A962C}" presName="hierChild2" presStyleCnt="0"/>
      <dgm:spPr/>
    </dgm:pt>
    <dgm:pt modelId="{B37453BE-4C97-4F79-9224-AD4F295E6EED}" type="pres">
      <dgm:prSet presAssocID="{BE41AC9C-4C5C-430D-AE84-EAB97E8C47C2}" presName="hierRoot1" presStyleCnt="0"/>
      <dgm:spPr/>
    </dgm:pt>
    <dgm:pt modelId="{A3431EA4-D405-45D4-8EA0-AFF4ED8E3AA3}" type="pres">
      <dgm:prSet presAssocID="{BE41AC9C-4C5C-430D-AE84-EAB97E8C47C2}" presName="composite" presStyleCnt="0"/>
      <dgm:spPr/>
    </dgm:pt>
    <dgm:pt modelId="{E89250D9-BF24-40B9-9FB3-A3748B7E8749}" type="pres">
      <dgm:prSet presAssocID="{BE41AC9C-4C5C-430D-AE84-EAB97E8C47C2}" presName="background" presStyleLbl="node0" presStyleIdx="1" presStyleCnt="2"/>
      <dgm:spPr/>
    </dgm:pt>
    <dgm:pt modelId="{1C81CFE6-F090-431F-8981-CADF3E0E99BE}" type="pres">
      <dgm:prSet presAssocID="{BE41AC9C-4C5C-430D-AE84-EAB97E8C47C2}" presName="text" presStyleLbl="fgAcc0" presStyleIdx="1" presStyleCnt="2">
        <dgm:presLayoutVars>
          <dgm:chPref val="3"/>
        </dgm:presLayoutVars>
      </dgm:prSet>
      <dgm:spPr/>
    </dgm:pt>
    <dgm:pt modelId="{F8C410E7-9488-4E24-A99C-192A62A3C0C2}" type="pres">
      <dgm:prSet presAssocID="{BE41AC9C-4C5C-430D-AE84-EAB97E8C47C2}" presName="hierChild2" presStyleCnt="0"/>
      <dgm:spPr/>
    </dgm:pt>
  </dgm:ptLst>
  <dgm:cxnLst>
    <dgm:cxn modelId="{A4D97B73-68F2-47E2-9769-8FBA399014A6}" type="presOf" srcId="{BE41AC9C-4C5C-430D-AE84-EAB97E8C47C2}" destId="{1C81CFE6-F090-431F-8981-CADF3E0E99BE}" srcOrd="0" destOrd="0" presId="urn:microsoft.com/office/officeart/2005/8/layout/hierarchy1"/>
    <dgm:cxn modelId="{84E90E54-3750-4E38-805B-9EEFE56F34B7}" type="presOf" srcId="{D2B72FEB-888D-4C2F-904D-8223302A962C}" destId="{A9CA34BB-C727-41FC-8706-B3D6D542D8C2}" srcOrd="0" destOrd="0" presId="urn:microsoft.com/office/officeart/2005/8/layout/hierarchy1"/>
    <dgm:cxn modelId="{82915D8F-8A38-4E6E-9401-29455B3B74F8}" type="presOf" srcId="{90F6329E-9C32-4624-A37A-48D490B3B4F0}" destId="{7D1E1E58-2F05-48DB-8D58-C20606D73CA6}" srcOrd="0" destOrd="0" presId="urn:microsoft.com/office/officeart/2005/8/layout/hierarchy1"/>
    <dgm:cxn modelId="{17E18692-06FB-4426-A1A5-8C8039B21E86}" srcId="{90F6329E-9C32-4624-A37A-48D490B3B4F0}" destId="{BE41AC9C-4C5C-430D-AE84-EAB97E8C47C2}" srcOrd="1" destOrd="0" parTransId="{74D73D2D-D4BA-47BB-8D8E-69F47B805704}" sibTransId="{BAAA97DB-EF06-462F-97DD-D66A4AEE66FB}"/>
    <dgm:cxn modelId="{B102BED4-FFE9-4331-B9EE-7E47A3AC4C5A}" srcId="{90F6329E-9C32-4624-A37A-48D490B3B4F0}" destId="{D2B72FEB-888D-4C2F-904D-8223302A962C}" srcOrd="0" destOrd="0" parTransId="{32B024A0-95EF-46FF-9FCD-F33B93F025B1}" sibTransId="{59D887B8-5B00-45EA-8F71-F7BDBAF2F643}"/>
    <dgm:cxn modelId="{DE8010F5-3786-47F0-BC09-EB2FA64B6700}" type="presParOf" srcId="{7D1E1E58-2F05-48DB-8D58-C20606D73CA6}" destId="{C87B93E5-DD49-4389-A998-98021244A38B}" srcOrd="0" destOrd="0" presId="urn:microsoft.com/office/officeart/2005/8/layout/hierarchy1"/>
    <dgm:cxn modelId="{C1700ADD-406F-46A9-87BE-A982CAEC042E}" type="presParOf" srcId="{C87B93E5-DD49-4389-A998-98021244A38B}" destId="{50761E48-DE69-4744-AE31-C3EBA356EE85}" srcOrd="0" destOrd="0" presId="urn:microsoft.com/office/officeart/2005/8/layout/hierarchy1"/>
    <dgm:cxn modelId="{D7576C9F-728F-41F3-9844-32B62307766B}" type="presParOf" srcId="{50761E48-DE69-4744-AE31-C3EBA356EE85}" destId="{2F9941EF-9B8E-4495-942B-AA1486400CCE}" srcOrd="0" destOrd="0" presId="urn:microsoft.com/office/officeart/2005/8/layout/hierarchy1"/>
    <dgm:cxn modelId="{63E1A7CE-ED2A-40F6-B4AF-5574C4482DCC}" type="presParOf" srcId="{50761E48-DE69-4744-AE31-C3EBA356EE85}" destId="{A9CA34BB-C727-41FC-8706-B3D6D542D8C2}" srcOrd="1" destOrd="0" presId="urn:microsoft.com/office/officeart/2005/8/layout/hierarchy1"/>
    <dgm:cxn modelId="{83883AC5-EECD-4003-9F8D-524939D91C70}" type="presParOf" srcId="{C87B93E5-DD49-4389-A998-98021244A38B}" destId="{A433FCA9-CAD8-4DB2-9FBD-6CBE75F1EA27}" srcOrd="1" destOrd="0" presId="urn:microsoft.com/office/officeart/2005/8/layout/hierarchy1"/>
    <dgm:cxn modelId="{750AD689-8091-449D-BF63-575F90FFEF44}" type="presParOf" srcId="{7D1E1E58-2F05-48DB-8D58-C20606D73CA6}" destId="{B37453BE-4C97-4F79-9224-AD4F295E6EED}" srcOrd="1" destOrd="0" presId="urn:microsoft.com/office/officeart/2005/8/layout/hierarchy1"/>
    <dgm:cxn modelId="{B6EC67BB-AE64-496D-93BD-AA72409ED383}" type="presParOf" srcId="{B37453BE-4C97-4F79-9224-AD4F295E6EED}" destId="{A3431EA4-D405-45D4-8EA0-AFF4ED8E3AA3}" srcOrd="0" destOrd="0" presId="urn:microsoft.com/office/officeart/2005/8/layout/hierarchy1"/>
    <dgm:cxn modelId="{15453B9C-71A8-49A7-BF12-EFDA3A4619B3}" type="presParOf" srcId="{A3431EA4-D405-45D4-8EA0-AFF4ED8E3AA3}" destId="{E89250D9-BF24-40B9-9FB3-A3748B7E8749}" srcOrd="0" destOrd="0" presId="urn:microsoft.com/office/officeart/2005/8/layout/hierarchy1"/>
    <dgm:cxn modelId="{79D1B47C-AB3D-48A8-9A70-26C73BC1F39E}" type="presParOf" srcId="{A3431EA4-D405-45D4-8EA0-AFF4ED8E3AA3}" destId="{1C81CFE6-F090-431F-8981-CADF3E0E99BE}" srcOrd="1" destOrd="0" presId="urn:microsoft.com/office/officeart/2005/8/layout/hierarchy1"/>
    <dgm:cxn modelId="{8B4A6F01-96C1-4194-A46A-B4CC7E7D22B8}" type="presParOf" srcId="{B37453BE-4C97-4F79-9224-AD4F295E6EED}" destId="{F8C410E7-9488-4E24-A99C-192A62A3C0C2}"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447BA1E-A636-43DB-A8ED-028C40437CAD}"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C7C3DFDB-063C-4F2E-AEF0-26EF83A901B0}">
      <dgm:prSet/>
      <dgm:spPr/>
      <dgm:t>
        <a:bodyPr/>
        <a:lstStyle/>
        <a:p>
          <a:r>
            <a:rPr lang="en-US"/>
            <a:t>You may accept gifts valued between $25-$100 from a vendor/lobbyist doing business with your agency but the gift must be reported by you AND the donor </a:t>
          </a:r>
        </a:p>
      </dgm:t>
    </dgm:pt>
    <dgm:pt modelId="{01D202D6-8FEA-4B92-AD3B-5CB2B99DF280}" type="parTrans" cxnId="{87A53F24-9467-43F6-9ED1-0244272931FC}">
      <dgm:prSet/>
      <dgm:spPr/>
      <dgm:t>
        <a:bodyPr/>
        <a:lstStyle/>
        <a:p>
          <a:endParaRPr lang="en-US"/>
        </a:p>
      </dgm:t>
    </dgm:pt>
    <dgm:pt modelId="{1374B1AA-63A0-47A5-8E90-CDD72FDBB870}" type="sibTrans" cxnId="{87A53F24-9467-43F6-9ED1-0244272931FC}">
      <dgm:prSet/>
      <dgm:spPr/>
      <dgm:t>
        <a:bodyPr/>
        <a:lstStyle/>
        <a:p>
          <a:endParaRPr lang="en-US"/>
        </a:p>
      </dgm:t>
    </dgm:pt>
    <dgm:pt modelId="{CE006566-F4FB-457C-A9AC-04AC81BC7BC3}">
      <dgm:prSet/>
      <dgm:spPr/>
      <dgm:t>
        <a:bodyPr/>
        <a:lstStyle/>
        <a:p>
          <a:r>
            <a:rPr lang="en-US"/>
            <a:t>Gifts valued over $100 require disclosure on the Quarterly Gift Disclosure Form 9</a:t>
          </a:r>
        </a:p>
      </dgm:t>
    </dgm:pt>
    <dgm:pt modelId="{DBFD445C-4B3E-43DF-8E7A-D27284950C40}" type="parTrans" cxnId="{92D42A1D-05AF-4D34-BE52-EB0B66575EE7}">
      <dgm:prSet/>
      <dgm:spPr/>
      <dgm:t>
        <a:bodyPr/>
        <a:lstStyle/>
        <a:p>
          <a:endParaRPr lang="en-US"/>
        </a:p>
      </dgm:t>
    </dgm:pt>
    <dgm:pt modelId="{6477CAEB-A2FB-4DD4-A236-8F2021B2D45E}" type="sibTrans" cxnId="{92D42A1D-05AF-4D34-BE52-EB0B66575EE7}">
      <dgm:prSet/>
      <dgm:spPr/>
      <dgm:t>
        <a:bodyPr/>
        <a:lstStyle/>
        <a:p>
          <a:endParaRPr lang="en-US"/>
        </a:p>
      </dgm:t>
    </dgm:pt>
    <dgm:pt modelId="{43900C68-AFC1-4C6C-8148-780C1D6963CF}">
      <dgm:prSet/>
      <dgm:spPr/>
      <dgm:t>
        <a:bodyPr/>
        <a:lstStyle/>
        <a:p>
          <a:r>
            <a:rPr lang="en-US"/>
            <a:t>You may accept gifts from relatives AND no disclosure is required</a:t>
          </a:r>
        </a:p>
      </dgm:t>
    </dgm:pt>
    <dgm:pt modelId="{6AF94F31-935B-4860-88E3-1B5859D911D4}" type="parTrans" cxnId="{A07D9B8B-7272-41AC-B514-383685052F4D}">
      <dgm:prSet/>
      <dgm:spPr/>
      <dgm:t>
        <a:bodyPr/>
        <a:lstStyle/>
        <a:p>
          <a:endParaRPr lang="en-US"/>
        </a:p>
      </dgm:t>
    </dgm:pt>
    <dgm:pt modelId="{21303404-02AF-4FF1-B182-33FA3780C26D}" type="sibTrans" cxnId="{A07D9B8B-7272-41AC-B514-383685052F4D}">
      <dgm:prSet/>
      <dgm:spPr/>
      <dgm:t>
        <a:bodyPr/>
        <a:lstStyle/>
        <a:p>
          <a:endParaRPr lang="en-US"/>
        </a:p>
      </dgm:t>
    </dgm:pt>
    <dgm:pt modelId="{B44AFF2B-F097-40F8-BB42-16705120CC37}">
      <dgm:prSet/>
      <dgm:spPr/>
      <dgm:t>
        <a:bodyPr/>
        <a:lstStyle/>
        <a:p>
          <a:r>
            <a:rPr lang="en-US"/>
            <a:t>Definition of “relative” for gift law is found in F.S. 112.312(21) </a:t>
          </a:r>
        </a:p>
      </dgm:t>
    </dgm:pt>
    <dgm:pt modelId="{2D15C7CD-FD03-4553-AF7A-6EA762E2C64C}" type="parTrans" cxnId="{11B89B3B-96C9-44FD-B9F4-334D5C5C057D}">
      <dgm:prSet/>
      <dgm:spPr/>
      <dgm:t>
        <a:bodyPr/>
        <a:lstStyle/>
        <a:p>
          <a:endParaRPr lang="en-US"/>
        </a:p>
      </dgm:t>
    </dgm:pt>
    <dgm:pt modelId="{9FD7373E-2788-4837-923C-58DF0F9BC87C}" type="sibTrans" cxnId="{11B89B3B-96C9-44FD-B9F4-334D5C5C057D}">
      <dgm:prSet/>
      <dgm:spPr/>
      <dgm:t>
        <a:bodyPr/>
        <a:lstStyle/>
        <a:p>
          <a:endParaRPr lang="en-US"/>
        </a:p>
      </dgm:t>
    </dgm:pt>
    <dgm:pt modelId="{80AB2AEB-18F7-4DB7-8197-B3631A2FE4EB}">
      <dgm:prSet/>
      <dgm:spPr/>
      <dgm:t>
        <a:bodyPr/>
        <a:lstStyle/>
        <a:p>
          <a:r>
            <a:rPr lang="en-US"/>
            <a:t>Definition is broad </a:t>
          </a:r>
        </a:p>
      </dgm:t>
    </dgm:pt>
    <dgm:pt modelId="{38B0B2B8-2E67-4B8A-BBEA-8F9742124F01}" type="parTrans" cxnId="{54026BD4-2574-45C4-9385-5662F4FCE7DF}">
      <dgm:prSet/>
      <dgm:spPr/>
      <dgm:t>
        <a:bodyPr/>
        <a:lstStyle/>
        <a:p>
          <a:endParaRPr lang="en-US"/>
        </a:p>
      </dgm:t>
    </dgm:pt>
    <dgm:pt modelId="{65AE9497-78C9-4581-BDA4-AA066D2D255B}" type="sibTrans" cxnId="{54026BD4-2574-45C4-9385-5662F4FCE7DF}">
      <dgm:prSet/>
      <dgm:spPr/>
      <dgm:t>
        <a:bodyPr/>
        <a:lstStyle/>
        <a:p>
          <a:endParaRPr lang="en-US"/>
        </a:p>
      </dgm:t>
    </dgm:pt>
    <dgm:pt modelId="{716A2778-63D5-4014-A60F-61A02D566516}">
      <dgm:prSet/>
      <dgm:spPr/>
      <dgm:t>
        <a:bodyPr/>
        <a:lstStyle/>
        <a:p>
          <a:r>
            <a:rPr lang="en-US"/>
            <a:t>As of April 1, 2026, also includes current and former foster children and parents (Laws of Fla. 2026-22, § 1)</a:t>
          </a:r>
        </a:p>
      </dgm:t>
    </dgm:pt>
    <dgm:pt modelId="{831AA3A7-21B4-48C3-B4F6-9936E1BA6D19}" type="parTrans" cxnId="{4D168857-7778-4226-8F1B-2DABD89319DA}">
      <dgm:prSet/>
      <dgm:spPr/>
      <dgm:t>
        <a:bodyPr/>
        <a:lstStyle/>
        <a:p>
          <a:endParaRPr lang="en-US"/>
        </a:p>
      </dgm:t>
    </dgm:pt>
    <dgm:pt modelId="{0D139B2F-74F0-4F81-A2E5-157B93CF4862}" type="sibTrans" cxnId="{4D168857-7778-4226-8F1B-2DABD89319DA}">
      <dgm:prSet/>
      <dgm:spPr/>
      <dgm:t>
        <a:bodyPr/>
        <a:lstStyle/>
        <a:p>
          <a:endParaRPr lang="en-US"/>
        </a:p>
      </dgm:t>
    </dgm:pt>
    <dgm:pt modelId="{DC283DAB-4755-425D-859B-24469B7776DA}" type="pres">
      <dgm:prSet presAssocID="{0447BA1E-A636-43DB-A8ED-028C40437CAD}" presName="root" presStyleCnt="0">
        <dgm:presLayoutVars>
          <dgm:dir/>
          <dgm:resizeHandles val="exact"/>
        </dgm:presLayoutVars>
      </dgm:prSet>
      <dgm:spPr/>
    </dgm:pt>
    <dgm:pt modelId="{214E8F05-DC64-4952-A64F-717FDC15018D}" type="pres">
      <dgm:prSet presAssocID="{C7C3DFDB-063C-4F2E-AEF0-26EF83A901B0}" presName="compNode" presStyleCnt="0"/>
      <dgm:spPr/>
    </dgm:pt>
    <dgm:pt modelId="{58540C2C-36B8-4B56-89CD-BE8E7D94FCD2}" type="pres">
      <dgm:prSet presAssocID="{C7C3DFDB-063C-4F2E-AEF0-26EF83A901B0}" presName="bgRect" presStyleLbl="bgShp" presStyleIdx="0" presStyleCnt="3"/>
      <dgm:spPr/>
    </dgm:pt>
    <dgm:pt modelId="{B0FAA5DD-ED11-4B63-BB61-C968D0372A42}" type="pres">
      <dgm:prSet presAssocID="{C7C3DFDB-063C-4F2E-AEF0-26EF83A901B0}" presName="iconRect" presStyleLbl="node1" presStyleIdx="0" presStyleCnt="3"/>
      <dgm:spPr>
        <a:blipFill>
          <a:blip xmlns:r="http://schemas.openxmlformats.org/officeDocument/2006/relationships">
            <a:extLst>
              <a:ext uri="{96DAC541-7B7A-43D3-8B79-37D633B846F1}">
                <asvg:svgBlip xmlns:asvg="http://schemas.microsoft.com/office/drawing/2016/SVG/main" r:embed="rId1"/>
              </a:ext>
            </a:extLst>
          </a:blip>
          <a:srcRect/>
          <a:stretch>
            <a:fillRect/>
          </a:stretch>
        </a:blipFill>
        <a:ln>
          <a:noFill/>
        </a:ln>
      </dgm:spPr>
      <dgm:extLst>
        <a:ext uri="{E40237B7-FDA0-4F09-8148-C483321AD2D9}">
          <dgm14:cNvPr xmlns:dgm14="http://schemas.microsoft.com/office/drawing/2010/diagram" id="0" name="" descr="Money with solid fill"/>
        </a:ext>
      </dgm:extLst>
    </dgm:pt>
    <dgm:pt modelId="{A20B8DB2-7337-426E-911B-49DA33C21EEA}" type="pres">
      <dgm:prSet presAssocID="{C7C3DFDB-063C-4F2E-AEF0-26EF83A901B0}" presName="spaceRect" presStyleCnt="0"/>
      <dgm:spPr/>
    </dgm:pt>
    <dgm:pt modelId="{74D2DB32-364F-42A7-89E2-AB1C0869A861}" type="pres">
      <dgm:prSet presAssocID="{C7C3DFDB-063C-4F2E-AEF0-26EF83A901B0}" presName="parTx" presStyleLbl="revTx" presStyleIdx="0" presStyleCnt="4">
        <dgm:presLayoutVars>
          <dgm:chMax val="0"/>
          <dgm:chPref val="0"/>
        </dgm:presLayoutVars>
      </dgm:prSet>
      <dgm:spPr/>
    </dgm:pt>
    <dgm:pt modelId="{535381DF-4182-41AF-98E7-97BA4B4440C2}" type="pres">
      <dgm:prSet presAssocID="{1374B1AA-63A0-47A5-8E90-CDD72FDBB870}" presName="sibTrans" presStyleCnt="0"/>
      <dgm:spPr/>
    </dgm:pt>
    <dgm:pt modelId="{CD28DCBE-12C5-4C80-85CE-0BAA6840A1C6}" type="pres">
      <dgm:prSet presAssocID="{CE006566-F4FB-457C-A9AC-04AC81BC7BC3}" presName="compNode" presStyleCnt="0"/>
      <dgm:spPr/>
    </dgm:pt>
    <dgm:pt modelId="{E0B1CE82-A3B9-45C4-806A-3AA6E8FA649C}" type="pres">
      <dgm:prSet presAssocID="{CE006566-F4FB-457C-A9AC-04AC81BC7BC3}" presName="bgRect" presStyleLbl="bgShp" presStyleIdx="1" presStyleCnt="3"/>
      <dgm:spPr/>
    </dgm:pt>
    <dgm:pt modelId="{8FE524CC-DCA1-495D-8655-7A5013D76038}" type="pres">
      <dgm:prSet presAssocID="{CE006566-F4FB-457C-A9AC-04AC81BC7BC3}"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resent"/>
        </a:ext>
      </dgm:extLst>
    </dgm:pt>
    <dgm:pt modelId="{1816017A-4EE7-4830-9514-3B6B9B9F473D}" type="pres">
      <dgm:prSet presAssocID="{CE006566-F4FB-457C-A9AC-04AC81BC7BC3}" presName="spaceRect" presStyleCnt="0"/>
      <dgm:spPr/>
    </dgm:pt>
    <dgm:pt modelId="{21496E68-9ACD-4A1D-BB7F-CDDA4712B38E}" type="pres">
      <dgm:prSet presAssocID="{CE006566-F4FB-457C-A9AC-04AC81BC7BC3}" presName="parTx" presStyleLbl="revTx" presStyleIdx="1" presStyleCnt="4">
        <dgm:presLayoutVars>
          <dgm:chMax val="0"/>
          <dgm:chPref val="0"/>
        </dgm:presLayoutVars>
      </dgm:prSet>
      <dgm:spPr/>
    </dgm:pt>
    <dgm:pt modelId="{1D5F97A4-8870-4A76-B808-173445CAC8FA}" type="pres">
      <dgm:prSet presAssocID="{6477CAEB-A2FB-4DD4-A236-8F2021B2D45E}" presName="sibTrans" presStyleCnt="0"/>
      <dgm:spPr/>
    </dgm:pt>
    <dgm:pt modelId="{FB385F0A-AB2D-4E2E-B5BE-C987939BD3F5}" type="pres">
      <dgm:prSet presAssocID="{43900C68-AFC1-4C6C-8148-780C1D6963CF}" presName="compNode" presStyleCnt="0"/>
      <dgm:spPr/>
    </dgm:pt>
    <dgm:pt modelId="{C9610BBB-3404-4238-9AE8-D9FCB380B0F2}" type="pres">
      <dgm:prSet presAssocID="{43900C68-AFC1-4C6C-8148-780C1D6963CF}" presName="bgRect" presStyleLbl="bgShp" presStyleIdx="2" presStyleCnt="3"/>
      <dgm:spPr/>
    </dgm:pt>
    <dgm:pt modelId="{DE4C0022-9896-4661-B425-3970D278EA56}" type="pres">
      <dgm:prSet presAssocID="{43900C68-AFC1-4C6C-8148-780C1D6963CF}" presName="iconRect" presStyleLbl="node1" presStyleIdx="2" presStyleCnt="3"/>
      <dgm:spPr>
        <a:blipFill>
          <a:blip xmlns:r="http://schemas.openxmlformats.org/officeDocument/2006/relationships">
            <a:extLst>
              <a:ext uri="{96DAC541-7B7A-43D3-8B79-37D633B846F1}">
                <asvg:svgBlip xmlns:asvg="http://schemas.microsoft.com/office/drawing/2016/SVG/main" r:embed="rId3"/>
              </a:ext>
            </a:extLst>
          </a:blip>
          <a:srcRect/>
          <a:stretch>
            <a:fillRect/>
          </a:stretch>
        </a:blipFill>
        <a:ln>
          <a:noFill/>
        </a:ln>
      </dgm:spPr>
      <dgm:extLst>
        <a:ext uri="{E40237B7-FDA0-4F09-8148-C483321AD2D9}">
          <dgm14:cNvPr xmlns:dgm14="http://schemas.microsoft.com/office/drawing/2010/diagram" id="0" name="" descr="Man and woman with solid fill"/>
        </a:ext>
      </dgm:extLst>
    </dgm:pt>
    <dgm:pt modelId="{11C37313-D5E7-4E69-BDCC-2652E8AF260E}" type="pres">
      <dgm:prSet presAssocID="{43900C68-AFC1-4C6C-8148-780C1D6963CF}" presName="spaceRect" presStyleCnt="0"/>
      <dgm:spPr/>
    </dgm:pt>
    <dgm:pt modelId="{B115E57F-C0F2-459B-97D0-87A6AFD62B3E}" type="pres">
      <dgm:prSet presAssocID="{43900C68-AFC1-4C6C-8148-780C1D6963CF}" presName="parTx" presStyleLbl="revTx" presStyleIdx="2" presStyleCnt="4">
        <dgm:presLayoutVars>
          <dgm:chMax val="0"/>
          <dgm:chPref val="0"/>
        </dgm:presLayoutVars>
      </dgm:prSet>
      <dgm:spPr/>
    </dgm:pt>
    <dgm:pt modelId="{AC60D32C-2510-44D0-A7C0-DCBCEC99D03E}" type="pres">
      <dgm:prSet presAssocID="{43900C68-AFC1-4C6C-8148-780C1D6963CF}" presName="desTx" presStyleLbl="revTx" presStyleIdx="3" presStyleCnt="4">
        <dgm:presLayoutVars/>
      </dgm:prSet>
      <dgm:spPr/>
    </dgm:pt>
  </dgm:ptLst>
  <dgm:cxnLst>
    <dgm:cxn modelId="{0AC63D00-3639-4F79-9A73-42A1D88AF5DF}" type="presOf" srcId="{C7C3DFDB-063C-4F2E-AEF0-26EF83A901B0}" destId="{74D2DB32-364F-42A7-89E2-AB1C0869A861}" srcOrd="0" destOrd="0" presId="urn:microsoft.com/office/officeart/2018/2/layout/IconVerticalSolidList"/>
    <dgm:cxn modelId="{47030A1D-2389-41F4-A8B5-0D2E708F6FD7}" type="presOf" srcId="{B44AFF2B-F097-40F8-BB42-16705120CC37}" destId="{AC60D32C-2510-44D0-A7C0-DCBCEC99D03E}" srcOrd="0" destOrd="0" presId="urn:microsoft.com/office/officeart/2018/2/layout/IconVerticalSolidList"/>
    <dgm:cxn modelId="{92D42A1D-05AF-4D34-BE52-EB0B66575EE7}" srcId="{0447BA1E-A636-43DB-A8ED-028C40437CAD}" destId="{CE006566-F4FB-457C-A9AC-04AC81BC7BC3}" srcOrd="1" destOrd="0" parTransId="{DBFD445C-4B3E-43DF-8E7A-D27284950C40}" sibTransId="{6477CAEB-A2FB-4DD4-A236-8F2021B2D45E}"/>
    <dgm:cxn modelId="{87A53F24-9467-43F6-9ED1-0244272931FC}" srcId="{0447BA1E-A636-43DB-A8ED-028C40437CAD}" destId="{C7C3DFDB-063C-4F2E-AEF0-26EF83A901B0}" srcOrd="0" destOrd="0" parTransId="{01D202D6-8FEA-4B92-AD3B-5CB2B99DF280}" sibTransId="{1374B1AA-63A0-47A5-8E90-CDD72FDBB870}"/>
    <dgm:cxn modelId="{11B89B3B-96C9-44FD-B9F4-334D5C5C057D}" srcId="{43900C68-AFC1-4C6C-8148-780C1D6963CF}" destId="{B44AFF2B-F097-40F8-BB42-16705120CC37}" srcOrd="0" destOrd="0" parTransId="{2D15C7CD-FD03-4553-AF7A-6EA762E2C64C}" sibTransId="{9FD7373E-2788-4837-923C-58DF0F9BC87C}"/>
    <dgm:cxn modelId="{6F457F3C-5CF2-4B94-BB7C-83328E83533A}" type="presOf" srcId="{CE006566-F4FB-457C-A9AC-04AC81BC7BC3}" destId="{21496E68-9ACD-4A1D-BB7F-CDDA4712B38E}" srcOrd="0" destOrd="0" presId="urn:microsoft.com/office/officeart/2018/2/layout/IconVerticalSolidList"/>
    <dgm:cxn modelId="{4D168857-7778-4226-8F1B-2DABD89319DA}" srcId="{43900C68-AFC1-4C6C-8148-780C1D6963CF}" destId="{716A2778-63D5-4014-A60F-61A02D566516}" srcOrd="2" destOrd="0" parTransId="{831AA3A7-21B4-48C3-B4F6-9936E1BA6D19}" sibTransId="{0D139B2F-74F0-4F81-A2E5-157B93CF4862}"/>
    <dgm:cxn modelId="{02C2105A-F6C8-495F-A5E3-E0C492CD13A0}" type="presOf" srcId="{80AB2AEB-18F7-4DB7-8197-B3631A2FE4EB}" destId="{AC60D32C-2510-44D0-A7C0-DCBCEC99D03E}" srcOrd="0" destOrd="1" presId="urn:microsoft.com/office/officeart/2018/2/layout/IconVerticalSolidList"/>
    <dgm:cxn modelId="{11C33781-333F-4758-8F8B-0AFCBA4F614F}" type="presOf" srcId="{43900C68-AFC1-4C6C-8148-780C1D6963CF}" destId="{B115E57F-C0F2-459B-97D0-87A6AFD62B3E}" srcOrd="0" destOrd="0" presId="urn:microsoft.com/office/officeart/2018/2/layout/IconVerticalSolidList"/>
    <dgm:cxn modelId="{A07D9B8B-7272-41AC-B514-383685052F4D}" srcId="{0447BA1E-A636-43DB-A8ED-028C40437CAD}" destId="{43900C68-AFC1-4C6C-8148-780C1D6963CF}" srcOrd="2" destOrd="0" parTransId="{6AF94F31-935B-4860-88E3-1B5859D911D4}" sibTransId="{21303404-02AF-4FF1-B182-33FA3780C26D}"/>
    <dgm:cxn modelId="{F2DEB7B7-6D9B-485F-AFD2-EFB2F9D71CC9}" type="presOf" srcId="{716A2778-63D5-4014-A60F-61A02D566516}" destId="{AC60D32C-2510-44D0-A7C0-DCBCEC99D03E}" srcOrd="0" destOrd="2" presId="urn:microsoft.com/office/officeart/2018/2/layout/IconVerticalSolidList"/>
    <dgm:cxn modelId="{54026BD4-2574-45C4-9385-5662F4FCE7DF}" srcId="{43900C68-AFC1-4C6C-8148-780C1D6963CF}" destId="{80AB2AEB-18F7-4DB7-8197-B3631A2FE4EB}" srcOrd="1" destOrd="0" parTransId="{38B0B2B8-2E67-4B8A-BBEA-8F9742124F01}" sibTransId="{65AE9497-78C9-4581-BDA4-AA066D2D255B}"/>
    <dgm:cxn modelId="{A83F0FDA-8746-4476-A536-5A944CEF0111}" type="presOf" srcId="{0447BA1E-A636-43DB-A8ED-028C40437CAD}" destId="{DC283DAB-4755-425D-859B-24469B7776DA}" srcOrd="0" destOrd="0" presId="urn:microsoft.com/office/officeart/2018/2/layout/IconVerticalSolidList"/>
    <dgm:cxn modelId="{85AECB08-634A-48FF-9FD0-2DB85D1FCD45}" type="presParOf" srcId="{DC283DAB-4755-425D-859B-24469B7776DA}" destId="{214E8F05-DC64-4952-A64F-717FDC15018D}" srcOrd="0" destOrd="0" presId="urn:microsoft.com/office/officeart/2018/2/layout/IconVerticalSolidList"/>
    <dgm:cxn modelId="{1F808A7D-9C04-4F49-A3C0-A32860C8B6C9}" type="presParOf" srcId="{214E8F05-DC64-4952-A64F-717FDC15018D}" destId="{58540C2C-36B8-4B56-89CD-BE8E7D94FCD2}" srcOrd="0" destOrd="0" presId="urn:microsoft.com/office/officeart/2018/2/layout/IconVerticalSolidList"/>
    <dgm:cxn modelId="{0F4F2C61-F3BE-4A4D-A12A-06E6DFB7D595}" type="presParOf" srcId="{214E8F05-DC64-4952-A64F-717FDC15018D}" destId="{B0FAA5DD-ED11-4B63-BB61-C968D0372A42}" srcOrd="1" destOrd="0" presId="urn:microsoft.com/office/officeart/2018/2/layout/IconVerticalSolidList"/>
    <dgm:cxn modelId="{D3DCE32E-D9F1-4C29-80A7-7155FF67666D}" type="presParOf" srcId="{214E8F05-DC64-4952-A64F-717FDC15018D}" destId="{A20B8DB2-7337-426E-911B-49DA33C21EEA}" srcOrd="2" destOrd="0" presId="urn:microsoft.com/office/officeart/2018/2/layout/IconVerticalSolidList"/>
    <dgm:cxn modelId="{387E887A-6194-4D14-BF90-405F88BC797B}" type="presParOf" srcId="{214E8F05-DC64-4952-A64F-717FDC15018D}" destId="{74D2DB32-364F-42A7-89E2-AB1C0869A861}" srcOrd="3" destOrd="0" presId="urn:microsoft.com/office/officeart/2018/2/layout/IconVerticalSolidList"/>
    <dgm:cxn modelId="{D132EA30-6126-4D97-BA91-F4C947D8D5E5}" type="presParOf" srcId="{DC283DAB-4755-425D-859B-24469B7776DA}" destId="{535381DF-4182-41AF-98E7-97BA4B4440C2}" srcOrd="1" destOrd="0" presId="urn:microsoft.com/office/officeart/2018/2/layout/IconVerticalSolidList"/>
    <dgm:cxn modelId="{052A16CF-54E5-452A-8046-04BDACB976BD}" type="presParOf" srcId="{DC283DAB-4755-425D-859B-24469B7776DA}" destId="{CD28DCBE-12C5-4C80-85CE-0BAA6840A1C6}" srcOrd="2" destOrd="0" presId="urn:microsoft.com/office/officeart/2018/2/layout/IconVerticalSolidList"/>
    <dgm:cxn modelId="{DAB815EC-BC34-4A20-A2B0-46862987D7E1}" type="presParOf" srcId="{CD28DCBE-12C5-4C80-85CE-0BAA6840A1C6}" destId="{E0B1CE82-A3B9-45C4-806A-3AA6E8FA649C}" srcOrd="0" destOrd="0" presId="urn:microsoft.com/office/officeart/2018/2/layout/IconVerticalSolidList"/>
    <dgm:cxn modelId="{A5188B6B-04D6-438D-99D6-7ABED9EC9498}" type="presParOf" srcId="{CD28DCBE-12C5-4C80-85CE-0BAA6840A1C6}" destId="{8FE524CC-DCA1-495D-8655-7A5013D76038}" srcOrd="1" destOrd="0" presId="urn:microsoft.com/office/officeart/2018/2/layout/IconVerticalSolidList"/>
    <dgm:cxn modelId="{322FB1B2-1764-4060-A13E-4FAB35E840B3}" type="presParOf" srcId="{CD28DCBE-12C5-4C80-85CE-0BAA6840A1C6}" destId="{1816017A-4EE7-4830-9514-3B6B9B9F473D}" srcOrd="2" destOrd="0" presId="urn:microsoft.com/office/officeart/2018/2/layout/IconVerticalSolidList"/>
    <dgm:cxn modelId="{FF6C3C60-8F7C-4C47-AAE5-7F4713B8939C}" type="presParOf" srcId="{CD28DCBE-12C5-4C80-85CE-0BAA6840A1C6}" destId="{21496E68-9ACD-4A1D-BB7F-CDDA4712B38E}" srcOrd="3" destOrd="0" presId="urn:microsoft.com/office/officeart/2018/2/layout/IconVerticalSolidList"/>
    <dgm:cxn modelId="{46DD3663-81BE-4119-A735-9D55BA9711B5}" type="presParOf" srcId="{DC283DAB-4755-425D-859B-24469B7776DA}" destId="{1D5F97A4-8870-4A76-B808-173445CAC8FA}" srcOrd="3" destOrd="0" presId="urn:microsoft.com/office/officeart/2018/2/layout/IconVerticalSolidList"/>
    <dgm:cxn modelId="{D94FD81F-F74C-4A8D-8A63-F2138D0B0640}" type="presParOf" srcId="{DC283DAB-4755-425D-859B-24469B7776DA}" destId="{FB385F0A-AB2D-4E2E-B5BE-C987939BD3F5}" srcOrd="4" destOrd="0" presId="urn:microsoft.com/office/officeart/2018/2/layout/IconVerticalSolidList"/>
    <dgm:cxn modelId="{92D16625-2505-4FDB-9A78-119C30C45365}" type="presParOf" srcId="{FB385F0A-AB2D-4E2E-B5BE-C987939BD3F5}" destId="{C9610BBB-3404-4238-9AE8-D9FCB380B0F2}" srcOrd="0" destOrd="0" presId="urn:microsoft.com/office/officeart/2018/2/layout/IconVerticalSolidList"/>
    <dgm:cxn modelId="{A9F96422-5BFC-4C49-81A1-89C28CF62412}" type="presParOf" srcId="{FB385F0A-AB2D-4E2E-B5BE-C987939BD3F5}" destId="{DE4C0022-9896-4661-B425-3970D278EA56}" srcOrd="1" destOrd="0" presId="urn:microsoft.com/office/officeart/2018/2/layout/IconVerticalSolidList"/>
    <dgm:cxn modelId="{633D06F0-7196-4517-A73D-3F923878702E}" type="presParOf" srcId="{FB385F0A-AB2D-4E2E-B5BE-C987939BD3F5}" destId="{11C37313-D5E7-4E69-BDCC-2652E8AF260E}" srcOrd="2" destOrd="0" presId="urn:microsoft.com/office/officeart/2018/2/layout/IconVerticalSolidList"/>
    <dgm:cxn modelId="{659B8799-52EC-4ADC-9505-6F0C5D9B2271}" type="presParOf" srcId="{FB385F0A-AB2D-4E2E-B5BE-C987939BD3F5}" destId="{B115E57F-C0F2-459B-97D0-87A6AFD62B3E}" srcOrd="3" destOrd="0" presId="urn:microsoft.com/office/officeart/2018/2/layout/IconVerticalSolidList"/>
    <dgm:cxn modelId="{731F8C7F-8DDC-45DD-AA46-D5FCC6B11B9E}" type="presParOf" srcId="{FB385F0A-AB2D-4E2E-B5BE-C987939BD3F5}" destId="{AC60D32C-2510-44D0-A7C0-DCBCEC99D03E}" srcOrd="4"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B8F6C0E-52A4-4088-8ABF-9422F0AA7AB4}" type="doc">
      <dgm:prSet loTypeId="urn:microsoft.com/office/officeart/2005/8/layout/list1" loCatId="list" qsTypeId="urn:microsoft.com/office/officeart/2005/8/quickstyle/simple5" qsCatId="simple" csTypeId="urn:microsoft.com/office/officeart/2005/8/colors/accent0_3" csCatId="mainScheme"/>
      <dgm:spPr/>
      <dgm:t>
        <a:bodyPr/>
        <a:lstStyle/>
        <a:p>
          <a:endParaRPr lang="en-US"/>
        </a:p>
      </dgm:t>
    </dgm:pt>
    <dgm:pt modelId="{5632706B-088A-4D77-97B0-E3A8EEAF144D}">
      <dgm:prSet/>
      <dgm:spPr/>
      <dgm:t>
        <a:bodyPr/>
        <a:lstStyle/>
        <a:p>
          <a:r>
            <a:rPr lang="en-US"/>
            <a:t>Soliciting from ANYONE</a:t>
          </a:r>
        </a:p>
      </dgm:t>
    </dgm:pt>
    <dgm:pt modelId="{7F081FD6-7A22-44E3-9903-1CADAAD38C80}" type="parTrans" cxnId="{2ADD5782-B2AB-454A-82B1-8870D2C92BD4}">
      <dgm:prSet/>
      <dgm:spPr/>
      <dgm:t>
        <a:bodyPr/>
        <a:lstStyle/>
        <a:p>
          <a:endParaRPr lang="en-US"/>
        </a:p>
      </dgm:t>
    </dgm:pt>
    <dgm:pt modelId="{4B7FF026-1745-41FC-A515-FB5A27F76AA3}" type="sibTrans" cxnId="{2ADD5782-B2AB-454A-82B1-8870D2C92BD4}">
      <dgm:prSet/>
      <dgm:spPr/>
      <dgm:t>
        <a:bodyPr/>
        <a:lstStyle/>
        <a:p>
          <a:endParaRPr lang="en-US"/>
        </a:p>
      </dgm:t>
    </dgm:pt>
    <dgm:pt modelId="{545B669B-30AD-4B0C-A5B1-C5B265669413}">
      <dgm:prSet/>
      <dgm:spPr/>
      <dgm:t>
        <a:bodyPr/>
        <a:lstStyle/>
        <a:p>
          <a:r>
            <a:rPr lang="en-US"/>
            <a:t>Accepting from:</a:t>
          </a:r>
        </a:p>
      </dgm:t>
    </dgm:pt>
    <dgm:pt modelId="{C9C71445-DF3D-416A-B2D9-CB8189A8CED9}" type="parTrans" cxnId="{FC2A631A-9B75-4F3B-BF1F-EC121929ABE5}">
      <dgm:prSet/>
      <dgm:spPr/>
      <dgm:t>
        <a:bodyPr/>
        <a:lstStyle/>
        <a:p>
          <a:endParaRPr lang="en-US"/>
        </a:p>
      </dgm:t>
    </dgm:pt>
    <dgm:pt modelId="{79B4D9D8-35F2-49C5-BA8E-3372ED603550}" type="sibTrans" cxnId="{FC2A631A-9B75-4F3B-BF1F-EC121929ABE5}">
      <dgm:prSet/>
      <dgm:spPr/>
      <dgm:t>
        <a:bodyPr/>
        <a:lstStyle/>
        <a:p>
          <a:endParaRPr lang="en-US"/>
        </a:p>
      </dgm:t>
    </dgm:pt>
    <dgm:pt modelId="{A9657955-F134-4543-ABF8-61AF11654501}">
      <dgm:prSet/>
      <dgm:spPr/>
      <dgm:t>
        <a:bodyPr/>
        <a:lstStyle/>
        <a:p>
          <a:r>
            <a:rPr lang="en-US"/>
            <a:t>A lobbyist</a:t>
          </a:r>
        </a:p>
      </dgm:t>
    </dgm:pt>
    <dgm:pt modelId="{20F7BA76-7505-459C-A8F0-4F10F09F153C}" type="parTrans" cxnId="{2DEF6D5F-3ED8-485E-A60B-AAE61B1166C9}">
      <dgm:prSet/>
      <dgm:spPr/>
      <dgm:t>
        <a:bodyPr/>
        <a:lstStyle/>
        <a:p>
          <a:endParaRPr lang="en-US"/>
        </a:p>
      </dgm:t>
    </dgm:pt>
    <dgm:pt modelId="{A882139F-D2B6-4BFC-8508-CDAABB55D47A}" type="sibTrans" cxnId="{2DEF6D5F-3ED8-485E-A60B-AAE61B1166C9}">
      <dgm:prSet/>
      <dgm:spPr/>
      <dgm:t>
        <a:bodyPr/>
        <a:lstStyle/>
        <a:p>
          <a:endParaRPr lang="en-US"/>
        </a:p>
      </dgm:t>
    </dgm:pt>
    <dgm:pt modelId="{A3F81694-B282-4223-9EC0-5BBD056E143F}">
      <dgm:prSet/>
      <dgm:spPr/>
      <dgm:t>
        <a:bodyPr/>
        <a:lstStyle/>
        <a:p>
          <a:r>
            <a:rPr lang="en-US"/>
            <a:t>Employer, principal, partner, or firm of a lobbyist</a:t>
          </a:r>
        </a:p>
      </dgm:t>
    </dgm:pt>
    <dgm:pt modelId="{799D6CEF-CBC1-4D77-8278-52BD4D0FCD78}" type="parTrans" cxnId="{654366FA-85EE-4BAE-9D7F-7822682DECDC}">
      <dgm:prSet/>
      <dgm:spPr/>
      <dgm:t>
        <a:bodyPr/>
        <a:lstStyle/>
        <a:p>
          <a:endParaRPr lang="en-US"/>
        </a:p>
      </dgm:t>
    </dgm:pt>
    <dgm:pt modelId="{68ACACD2-EE00-47AA-8E07-ACAFA51D8E9B}" type="sibTrans" cxnId="{654366FA-85EE-4BAE-9D7F-7822682DECDC}">
      <dgm:prSet/>
      <dgm:spPr/>
      <dgm:t>
        <a:bodyPr/>
        <a:lstStyle/>
        <a:p>
          <a:endParaRPr lang="en-US"/>
        </a:p>
      </dgm:t>
    </dgm:pt>
    <dgm:pt modelId="{B191319E-F983-4F04-9DB0-3349641795A4}">
      <dgm:prSet/>
      <dgm:spPr/>
      <dgm:t>
        <a:bodyPr/>
        <a:lstStyle/>
        <a:p>
          <a:r>
            <a:rPr lang="en-US"/>
            <a:t>Political committee</a:t>
          </a:r>
        </a:p>
      </dgm:t>
    </dgm:pt>
    <dgm:pt modelId="{6BFDB050-707E-4EEC-A0D1-C85D8DA10FB2}" type="parTrans" cxnId="{4A85C764-0423-4193-8458-792CEFA1F89F}">
      <dgm:prSet/>
      <dgm:spPr/>
      <dgm:t>
        <a:bodyPr/>
        <a:lstStyle/>
        <a:p>
          <a:endParaRPr lang="en-US"/>
        </a:p>
      </dgm:t>
    </dgm:pt>
    <dgm:pt modelId="{4009C180-9E6F-4C7C-B817-26E22563117B}" type="sibTrans" cxnId="{4A85C764-0423-4193-8458-792CEFA1F89F}">
      <dgm:prSet/>
      <dgm:spPr/>
      <dgm:t>
        <a:bodyPr/>
        <a:lstStyle/>
        <a:p>
          <a:endParaRPr lang="en-US"/>
        </a:p>
      </dgm:t>
    </dgm:pt>
    <dgm:pt modelId="{5D492D8D-EE95-4CFB-9F30-149662C39B98}">
      <dgm:prSet/>
      <dgm:spPr/>
      <dgm:t>
        <a:bodyPr/>
        <a:lstStyle/>
        <a:p>
          <a:r>
            <a:rPr lang="en-US"/>
            <a:t>Vendor</a:t>
          </a:r>
        </a:p>
      </dgm:t>
    </dgm:pt>
    <dgm:pt modelId="{15F7684C-C198-488F-92CF-CFA7D2CF16A4}" type="parTrans" cxnId="{F1A660BE-CD82-40A9-8730-C2C86F05DD55}">
      <dgm:prSet/>
      <dgm:spPr/>
      <dgm:t>
        <a:bodyPr/>
        <a:lstStyle/>
        <a:p>
          <a:endParaRPr lang="en-US"/>
        </a:p>
      </dgm:t>
    </dgm:pt>
    <dgm:pt modelId="{A45F02E0-E55C-46D5-8D44-6F002A532E14}" type="sibTrans" cxnId="{F1A660BE-CD82-40A9-8730-C2C86F05DD55}">
      <dgm:prSet/>
      <dgm:spPr/>
      <dgm:t>
        <a:bodyPr/>
        <a:lstStyle/>
        <a:p>
          <a:endParaRPr lang="en-US"/>
        </a:p>
      </dgm:t>
    </dgm:pt>
    <dgm:pt modelId="{27F3122D-72B4-4A32-82E8-AE587FA256E2}">
      <dgm:prSet/>
      <dgm:spPr/>
      <dgm:t>
        <a:bodyPr/>
        <a:lstStyle/>
        <a:p>
          <a:r>
            <a:rPr lang="en-US"/>
            <a:t>MUST disclose receipt on CE Form 10 by July 1</a:t>
          </a:r>
          <a:r>
            <a:rPr lang="en-US" baseline="30000"/>
            <a:t>st</a:t>
          </a:r>
          <a:endParaRPr lang="en-US"/>
        </a:p>
      </dgm:t>
    </dgm:pt>
    <dgm:pt modelId="{6EB1FD9F-A4E5-4A7F-982B-B5BA44E15748}" type="parTrans" cxnId="{C6714DFF-FA53-49C1-A5B2-EBD369B284CF}">
      <dgm:prSet/>
      <dgm:spPr/>
      <dgm:t>
        <a:bodyPr/>
        <a:lstStyle/>
        <a:p>
          <a:endParaRPr lang="en-US"/>
        </a:p>
      </dgm:t>
    </dgm:pt>
    <dgm:pt modelId="{6B88D716-C338-4A59-B690-6C63410E64DF}" type="sibTrans" cxnId="{C6714DFF-FA53-49C1-A5B2-EBD369B284CF}">
      <dgm:prSet/>
      <dgm:spPr/>
      <dgm:t>
        <a:bodyPr/>
        <a:lstStyle/>
        <a:p>
          <a:endParaRPr lang="en-US"/>
        </a:p>
      </dgm:t>
    </dgm:pt>
    <dgm:pt modelId="{F9C71F45-35E1-48F7-9AD0-D49FABE2A352}">
      <dgm:prSet/>
      <dgm:spPr/>
      <dgm:t>
        <a:bodyPr/>
        <a:lstStyle/>
        <a:p>
          <a:r>
            <a:rPr lang="en-US"/>
            <a:t>Unlike gifts, there is NO $100 threshold </a:t>
          </a:r>
        </a:p>
      </dgm:t>
    </dgm:pt>
    <dgm:pt modelId="{08B6C2E5-71C4-4619-BFCE-99E5D5B62A51}" type="parTrans" cxnId="{DD7DE034-25FF-49D6-9FCA-9F174D07FF01}">
      <dgm:prSet/>
      <dgm:spPr/>
      <dgm:t>
        <a:bodyPr/>
        <a:lstStyle/>
        <a:p>
          <a:endParaRPr lang="en-US"/>
        </a:p>
      </dgm:t>
    </dgm:pt>
    <dgm:pt modelId="{CEF69397-44EA-437F-BB39-11AB650EBB6A}" type="sibTrans" cxnId="{DD7DE034-25FF-49D6-9FCA-9F174D07FF01}">
      <dgm:prSet/>
      <dgm:spPr/>
      <dgm:t>
        <a:bodyPr/>
        <a:lstStyle/>
        <a:p>
          <a:endParaRPr lang="en-US"/>
        </a:p>
      </dgm:t>
    </dgm:pt>
    <dgm:pt modelId="{72EE11C7-A307-48DA-81FF-48E00EC7DFC7}" type="pres">
      <dgm:prSet presAssocID="{2B8F6C0E-52A4-4088-8ABF-9422F0AA7AB4}" presName="linear" presStyleCnt="0">
        <dgm:presLayoutVars>
          <dgm:dir/>
          <dgm:animLvl val="lvl"/>
          <dgm:resizeHandles val="exact"/>
        </dgm:presLayoutVars>
      </dgm:prSet>
      <dgm:spPr/>
    </dgm:pt>
    <dgm:pt modelId="{1837AA2B-0D23-4756-9CC8-19DE872E1D3A}" type="pres">
      <dgm:prSet presAssocID="{5632706B-088A-4D77-97B0-E3A8EEAF144D}" presName="parentLin" presStyleCnt="0"/>
      <dgm:spPr/>
    </dgm:pt>
    <dgm:pt modelId="{91D8CB14-AFF5-432B-819B-893CFCB7471A}" type="pres">
      <dgm:prSet presAssocID="{5632706B-088A-4D77-97B0-E3A8EEAF144D}" presName="parentLeftMargin" presStyleLbl="node1" presStyleIdx="0" presStyleCnt="3"/>
      <dgm:spPr/>
    </dgm:pt>
    <dgm:pt modelId="{632C10CE-A813-4A2B-820A-CE1A879175FE}" type="pres">
      <dgm:prSet presAssocID="{5632706B-088A-4D77-97B0-E3A8EEAF144D}" presName="parentText" presStyleLbl="node1" presStyleIdx="0" presStyleCnt="3">
        <dgm:presLayoutVars>
          <dgm:chMax val="0"/>
          <dgm:bulletEnabled val="1"/>
        </dgm:presLayoutVars>
      </dgm:prSet>
      <dgm:spPr/>
    </dgm:pt>
    <dgm:pt modelId="{8855696D-5F89-4358-8F67-939D5C401674}" type="pres">
      <dgm:prSet presAssocID="{5632706B-088A-4D77-97B0-E3A8EEAF144D}" presName="negativeSpace" presStyleCnt="0"/>
      <dgm:spPr/>
    </dgm:pt>
    <dgm:pt modelId="{CD0281FB-363E-4B94-BBBB-954A67D4CC45}" type="pres">
      <dgm:prSet presAssocID="{5632706B-088A-4D77-97B0-E3A8EEAF144D}" presName="childText" presStyleLbl="conFgAcc1" presStyleIdx="0" presStyleCnt="3">
        <dgm:presLayoutVars>
          <dgm:bulletEnabled val="1"/>
        </dgm:presLayoutVars>
      </dgm:prSet>
      <dgm:spPr/>
    </dgm:pt>
    <dgm:pt modelId="{04A7B97E-F407-4FB1-BA68-236AB2DEB592}" type="pres">
      <dgm:prSet presAssocID="{4B7FF026-1745-41FC-A515-FB5A27F76AA3}" presName="spaceBetweenRectangles" presStyleCnt="0"/>
      <dgm:spPr/>
    </dgm:pt>
    <dgm:pt modelId="{F7A4DC60-9526-4953-AFBD-E0C803B1595C}" type="pres">
      <dgm:prSet presAssocID="{545B669B-30AD-4B0C-A5B1-C5B265669413}" presName="parentLin" presStyleCnt="0"/>
      <dgm:spPr/>
    </dgm:pt>
    <dgm:pt modelId="{3FBA2338-D47D-49B8-B7B7-A2E207DC984A}" type="pres">
      <dgm:prSet presAssocID="{545B669B-30AD-4B0C-A5B1-C5B265669413}" presName="parentLeftMargin" presStyleLbl="node1" presStyleIdx="0" presStyleCnt="3"/>
      <dgm:spPr/>
    </dgm:pt>
    <dgm:pt modelId="{171A6DBA-F6C7-4BD8-8821-321A332B1C84}" type="pres">
      <dgm:prSet presAssocID="{545B669B-30AD-4B0C-A5B1-C5B265669413}" presName="parentText" presStyleLbl="node1" presStyleIdx="1" presStyleCnt="3">
        <dgm:presLayoutVars>
          <dgm:chMax val="0"/>
          <dgm:bulletEnabled val="1"/>
        </dgm:presLayoutVars>
      </dgm:prSet>
      <dgm:spPr/>
    </dgm:pt>
    <dgm:pt modelId="{F74143CC-965B-41C5-82C6-3B29C1B340D4}" type="pres">
      <dgm:prSet presAssocID="{545B669B-30AD-4B0C-A5B1-C5B265669413}" presName="negativeSpace" presStyleCnt="0"/>
      <dgm:spPr/>
    </dgm:pt>
    <dgm:pt modelId="{BA480534-BC9E-4457-9C3F-7DDD7E89565A}" type="pres">
      <dgm:prSet presAssocID="{545B669B-30AD-4B0C-A5B1-C5B265669413}" presName="childText" presStyleLbl="conFgAcc1" presStyleIdx="1" presStyleCnt="3">
        <dgm:presLayoutVars>
          <dgm:bulletEnabled val="1"/>
        </dgm:presLayoutVars>
      </dgm:prSet>
      <dgm:spPr/>
    </dgm:pt>
    <dgm:pt modelId="{A8F6002C-34D6-42FF-9445-8E711FCC287C}" type="pres">
      <dgm:prSet presAssocID="{79B4D9D8-35F2-49C5-BA8E-3372ED603550}" presName="spaceBetweenRectangles" presStyleCnt="0"/>
      <dgm:spPr/>
    </dgm:pt>
    <dgm:pt modelId="{273ECBF9-D8D0-42B9-87A6-5F99B47E1ECD}" type="pres">
      <dgm:prSet presAssocID="{27F3122D-72B4-4A32-82E8-AE587FA256E2}" presName="parentLin" presStyleCnt="0"/>
      <dgm:spPr/>
    </dgm:pt>
    <dgm:pt modelId="{FB34B5C3-0C7A-4B15-AB66-FA0E37669EE4}" type="pres">
      <dgm:prSet presAssocID="{27F3122D-72B4-4A32-82E8-AE587FA256E2}" presName="parentLeftMargin" presStyleLbl="node1" presStyleIdx="1" presStyleCnt="3"/>
      <dgm:spPr/>
    </dgm:pt>
    <dgm:pt modelId="{62859D12-211B-48F1-A432-A31AA01F0A66}" type="pres">
      <dgm:prSet presAssocID="{27F3122D-72B4-4A32-82E8-AE587FA256E2}" presName="parentText" presStyleLbl="node1" presStyleIdx="2" presStyleCnt="3">
        <dgm:presLayoutVars>
          <dgm:chMax val="0"/>
          <dgm:bulletEnabled val="1"/>
        </dgm:presLayoutVars>
      </dgm:prSet>
      <dgm:spPr/>
    </dgm:pt>
    <dgm:pt modelId="{5630EA3E-1B4F-43E6-9E73-93B5DA47775F}" type="pres">
      <dgm:prSet presAssocID="{27F3122D-72B4-4A32-82E8-AE587FA256E2}" presName="negativeSpace" presStyleCnt="0"/>
      <dgm:spPr/>
    </dgm:pt>
    <dgm:pt modelId="{0F264602-9635-45CB-8698-702D224E90DB}" type="pres">
      <dgm:prSet presAssocID="{27F3122D-72B4-4A32-82E8-AE587FA256E2}" presName="childText" presStyleLbl="conFgAcc1" presStyleIdx="2" presStyleCnt="3">
        <dgm:presLayoutVars>
          <dgm:bulletEnabled val="1"/>
        </dgm:presLayoutVars>
      </dgm:prSet>
      <dgm:spPr/>
    </dgm:pt>
  </dgm:ptLst>
  <dgm:cxnLst>
    <dgm:cxn modelId="{CBBBA406-917E-4AB0-A46D-EEF96ADF37B5}" type="presOf" srcId="{5D492D8D-EE95-4CFB-9F30-149662C39B98}" destId="{BA480534-BC9E-4457-9C3F-7DDD7E89565A}" srcOrd="0" destOrd="3" presId="urn:microsoft.com/office/officeart/2005/8/layout/list1"/>
    <dgm:cxn modelId="{FC2A631A-9B75-4F3B-BF1F-EC121929ABE5}" srcId="{2B8F6C0E-52A4-4088-8ABF-9422F0AA7AB4}" destId="{545B669B-30AD-4B0C-A5B1-C5B265669413}" srcOrd="1" destOrd="0" parTransId="{C9C71445-DF3D-416A-B2D9-CB8189A8CED9}" sibTransId="{79B4D9D8-35F2-49C5-BA8E-3372ED603550}"/>
    <dgm:cxn modelId="{F42AF320-E7CB-4570-B68F-6CC7C5BE2821}" type="presOf" srcId="{27F3122D-72B4-4A32-82E8-AE587FA256E2}" destId="{FB34B5C3-0C7A-4B15-AB66-FA0E37669EE4}" srcOrd="0" destOrd="0" presId="urn:microsoft.com/office/officeart/2005/8/layout/list1"/>
    <dgm:cxn modelId="{7AAEA823-0D12-4235-A39E-949CB715E6BE}" type="presOf" srcId="{545B669B-30AD-4B0C-A5B1-C5B265669413}" destId="{171A6DBA-F6C7-4BD8-8821-321A332B1C84}" srcOrd="1" destOrd="0" presId="urn:microsoft.com/office/officeart/2005/8/layout/list1"/>
    <dgm:cxn modelId="{DD7DE034-25FF-49D6-9FCA-9F174D07FF01}" srcId="{27F3122D-72B4-4A32-82E8-AE587FA256E2}" destId="{F9C71F45-35E1-48F7-9AD0-D49FABE2A352}" srcOrd="0" destOrd="0" parTransId="{08B6C2E5-71C4-4619-BFCE-99E5D5B62A51}" sibTransId="{CEF69397-44EA-437F-BB39-11AB650EBB6A}"/>
    <dgm:cxn modelId="{2DEF6D5F-3ED8-485E-A60B-AAE61B1166C9}" srcId="{545B669B-30AD-4B0C-A5B1-C5B265669413}" destId="{A9657955-F134-4543-ABF8-61AF11654501}" srcOrd="0" destOrd="0" parTransId="{20F7BA76-7505-459C-A8F0-4F10F09F153C}" sibTransId="{A882139F-D2B6-4BFC-8508-CDAABB55D47A}"/>
    <dgm:cxn modelId="{0C1B1C41-ACBF-484C-9A58-66D42487D1DA}" type="presOf" srcId="{B191319E-F983-4F04-9DB0-3349641795A4}" destId="{BA480534-BC9E-4457-9C3F-7DDD7E89565A}" srcOrd="0" destOrd="2" presId="urn:microsoft.com/office/officeart/2005/8/layout/list1"/>
    <dgm:cxn modelId="{4A85C764-0423-4193-8458-792CEFA1F89F}" srcId="{545B669B-30AD-4B0C-A5B1-C5B265669413}" destId="{B191319E-F983-4F04-9DB0-3349641795A4}" srcOrd="2" destOrd="0" parTransId="{6BFDB050-707E-4EEC-A0D1-C85D8DA10FB2}" sibTransId="{4009C180-9E6F-4C7C-B817-26E22563117B}"/>
    <dgm:cxn modelId="{7316B246-B66B-46D4-A607-9E5325CD0A51}" type="presOf" srcId="{5632706B-088A-4D77-97B0-E3A8EEAF144D}" destId="{91D8CB14-AFF5-432B-819B-893CFCB7471A}" srcOrd="0" destOrd="0" presId="urn:microsoft.com/office/officeart/2005/8/layout/list1"/>
    <dgm:cxn modelId="{A1F27D50-7E2D-498A-8D9A-4664285A08F8}" type="presOf" srcId="{5632706B-088A-4D77-97B0-E3A8EEAF144D}" destId="{632C10CE-A813-4A2B-820A-CE1A879175FE}" srcOrd="1" destOrd="0" presId="urn:microsoft.com/office/officeart/2005/8/layout/list1"/>
    <dgm:cxn modelId="{3D90E87B-623C-45BE-8B6B-BB05E8EB1907}" type="presOf" srcId="{2B8F6C0E-52A4-4088-8ABF-9422F0AA7AB4}" destId="{72EE11C7-A307-48DA-81FF-48E00EC7DFC7}" srcOrd="0" destOrd="0" presId="urn:microsoft.com/office/officeart/2005/8/layout/list1"/>
    <dgm:cxn modelId="{2ADD5782-B2AB-454A-82B1-8870D2C92BD4}" srcId="{2B8F6C0E-52A4-4088-8ABF-9422F0AA7AB4}" destId="{5632706B-088A-4D77-97B0-E3A8EEAF144D}" srcOrd="0" destOrd="0" parTransId="{7F081FD6-7A22-44E3-9903-1CADAAD38C80}" sibTransId="{4B7FF026-1745-41FC-A515-FB5A27F76AA3}"/>
    <dgm:cxn modelId="{F1A660BE-CD82-40A9-8730-C2C86F05DD55}" srcId="{545B669B-30AD-4B0C-A5B1-C5B265669413}" destId="{5D492D8D-EE95-4CFB-9F30-149662C39B98}" srcOrd="3" destOrd="0" parTransId="{15F7684C-C198-488F-92CF-CFA7D2CF16A4}" sibTransId="{A45F02E0-E55C-46D5-8D44-6F002A532E14}"/>
    <dgm:cxn modelId="{4DD481CD-0886-49D6-847D-C55584A32D2D}" type="presOf" srcId="{A3F81694-B282-4223-9EC0-5BBD056E143F}" destId="{BA480534-BC9E-4457-9C3F-7DDD7E89565A}" srcOrd="0" destOrd="1" presId="urn:microsoft.com/office/officeart/2005/8/layout/list1"/>
    <dgm:cxn modelId="{E0FE96D2-9880-4677-8BA3-0FA2AEAAAFC1}" type="presOf" srcId="{F9C71F45-35E1-48F7-9AD0-D49FABE2A352}" destId="{0F264602-9635-45CB-8698-702D224E90DB}" srcOrd="0" destOrd="0" presId="urn:microsoft.com/office/officeart/2005/8/layout/list1"/>
    <dgm:cxn modelId="{860FCCD8-27B1-41A8-8B21-BE11D80052FB}" type="presOf" srcId="{545B669B-30AD-4B0C-A5B1-C5B265669413}" destId="{3FBA2338-D47D-49B8-B7B7-A2E207DC984A}" srcOrd="0" destOrd="0" presId="urn:microsoft.com/office/officeart/2005/8/layout/list1"/>
    <dgm:cxn modelId="{336E1BED-3C5B-41FB-A9CF-E70134295C6C}" type="presOf" srcId="{A9657955-F134-4543-ABF8-61AF11654501}" destId="{BA480534-BC9E-4457-9C3F-7DDD7E89565A}" srcOrd="0" destOrd="0" presId="urn:microsoft.com/office/officeart/2005/8/layout/list1"/>
    <dgm:cxn modelId="{D93B13F3-FF96-46A9-A579-A796943C7CEC}" type="presOf" srcId="{27F3122D-72B4-4A32-82E8-AE587FA256E2}" destId="{62859D12-211B-48F1-A432-A31AA01F0A66}" srcOrd="1" destOrd="0" presId="urn:microsoft.com/office/officeart/2005/8/layout/list1"/>
    <dgm:cxn modelId="{654366FA-85EE-4BAE-9D7F-7822682DECDC}" srcId="{545B669B-30AD-4B0C-A5B1-C5B265669413}" destId="{A3F81694-B282-4223-9EC0-5BBD056E143F}" srcOrd="1" destOrd="0" parTransId="{799D6CEF-CBC1-4D77-8278-52BD4D0FCD78}" sibTransId="{68ACACD2-EE00-47AA-8E07-ACAFA51D8E9B}"/>
    <dgm:cxn modelId="{C6714DFF-FA53-49C1-A5B2-EBD369B284CF}" srcId="{2B8F6C0E-52A4-4088-8ABF-9422F0AA7AB4}" destId="{27F3122D-72B4-4A32-82E8-AE587FA256E2}" srcOrd="2" destOrd="0" parTransId="{6EB1FD9F-A4E5-4A7F-982B-B5BA44E15748}" sibTransId="{6B88D716-C338-4A59-B690-6C63410E64DF}"/>
    <dgm:cxn modelId="{91272AF6-03E7-4908-8E8F-BDE10B2F864D}" type="presParOf" srcId="{72EE11C7-A307-48DA-81FF-48E00EC7DFC7}" destId="{1837AA2B-0D23-4756-9CC8-19DE872E1D3A}" srcOrd="0" destOrd="0" presId="urn:microsoft.com/office/officeart/2005/8/layout/list1"/>
    <dgm:cxn modelId="{E2796A0F-19C0-4340-B443-E9BA638F583F}" type="presParOf" srcId="{1837AA2B-0D23-4756-9CC8-19DE872E1D3A}" destId="{91D8CB14-AFF5-432B-819B-893CFCB7471A}" srcOrd="0" destOrd="0" presId="urn:microsoft.com/office/officeart/2005/8/layout/list1"/>
    <dgm:cxn modelId="{5817EBF4-3EF6-44D9-B55E-8CF151C5046D}" type="presParOf" srcId="{1837AA2B-0D23-4756-9CC8-19DE872E1D3A}" destId="{632C10CE-A813-4A2B-820A-CE1A879175FE}" srcOrd="1" destOrd="0" presId="urn:microsoft.com/office/officeart/2005/8/layout/list1"/>
    <dgm:cxn modelId="{462A031F-68D8-42A7-894B-330AAE5D1A74}" type="presParOf" srcId="{72EE11C7-A307-48DA-81FF-48E00EC7DFC7}" destId="{8855696D-5F89-4358-8F67-939D5C401674}" srcOrd="1" destOrd="0" presId="urn:microsoft.com/office/officeart/2005/8/layout/list1"/>
    <dgm:cxn modelId="{383F2FDE-5B9A-4CA7-8BB9-1D629339C537}" type="presParOf" srcId="{72EE11C7-A307-48DA-81FF-48E00EC7DFC7}" destId="{CD0281FB-363E-4B94-BBBB-954A67D4CC45}" srcOrd="2" destOrd="0" presId="urn:microsoft.com/office/officeart/2005/8/layout/list1"/>
    <dgm:cxn modelId="{9A4D3F64-07FF-44B0-8D06-D5B51423FD79}" type="presParOf" srcId="{72EE11C7-A307-48DA-81FF-48E00EC7DFC7}" destId="{04A7B97E-F407-4FB1-BA68-236AB2DEB592}" srcOrd="3" destOrd="0" presId="urn:microsoft.com/office/officeart/2005/8/layout/list1"/>
    <dgm:cxn modelId="{F7A24AC6-7BE0-43AA-BD16-CD59FCBAB83F}" type="presParOf" srcId="{72EE11C7-A307-48DA-81FF-48E00EC7DFC7}" destId="{F7A4DC60-9526-4953-AFBD-E0C803B1595C}" srcOrd="4" destOrd="0" presId="urn:microsoft.com/office/officeart/2005/8/layout/list1"/>
    <dgm:cxn modelId="{901306DC-4A6A-4406-8C60-0BEFBBB2AF27}" type="presParOf" srcId="{F7A4DC60-9526-4953-AFBD-E0C803B1595C}" destId="{3FBA2338-D47D-49B8-B7B7-A2E207DC984A}" srcOrd="0" destOrd="0" presId="urn:microsoft.com/office/officeart/2005/8/layout/list1"/>
    <dgm:cxn modelId="{8CD6FD11-B5F6-4F7A-B2FE-8B4AF60EFB26}" type="presParOf" srcId="{F7A4DC60-9526-4953-AFBD-E0C803B1595C}" destId="{171A6DBA-F6C7-4BD8-8821-321A332B1C84}" srcOrd="1" destOrd="0" presId="urn:microsoft.com/office/officeart/2005/8/layout/list1"/>
    <dgm:cxn modelId="{B689381E-466A-474F-A933-D178CE8C44CF}" type="presParOf" srcId="{72EE11C7-A307-48DA-81FF-48E00EC7DFC7}" destId="{F74143CC-965B-41C5-82C6-3B29C1B340D4}" srcOrd="5" destOrd="0" presId="urn:microsoft.com/office/officeart/2005/8/layout/list1"/>
    <dgm:cxn modelId="{5E055FBC-0B13-4C93-BDDD-E2FECFBE80E0}" type="presParOf" srcId="{72EE11C7-A307-48DA-81FF-48E00EC7DFC7}" destId="{BA480534-BC9E-4457-9C3F-7DDD7E89565A}" srcOrd="6" destOrd="0" presId="urn:microsoft.com/office/officeart/2005/8/layout/list1"/>
    <dgm:cxn modelId="{8B412FF6-96AC-477E-93D4-6AF60DC05807}" type="presParOf" srcId="{72EE11C7-A307-48DA-81FF-48E00EC7DFC7}" destId="{A8F6002C-34D6-42FF-9445-8E711FCC287C}" srcOrd="7" destOrd="0" presId="urn:microsoft.com/office/officeart/2005/8/layout/list1"/>
    <dgm:cxn modelId="{03AE86D5-F8B7-4CC7-8B53-7B6CFE96B1CB}" type="presParOf" srcId="{72EE11C7-A307-48DA-81FF-48E00EC7DFC7}" destId="{273ECBF9-D8D0-42B9-87A6-5F99B47E1ECD}" srcOrd="8" destOrd="0" presId="urn:microsoft.com/office/officeart/2005/8/layout/list1"/>
    <dgm:cxn modelId="{B49769D4-8CA8-4FA6-8178-7DA84A144E60}" type="presParOf" srcId="{273ECBF9-D8D0-42B9-87A6-5F99B47E1ECD}" destId="{FB34B5C3-0C7A-4B15-AB66-FA0E37669EE4}" srcOrd="0" destOrd="0" presId="urn:microsoft.com/office/officeart/2005/8/layout/list1"/>
    <dgm:cxn modelId="{2BE417FF-672A-44D6-A0FF-7619FA7060BF}" type="presParOf" srcId="{273ECBF9-D8D0-42B9-87A6-5F99B47E1ECD}" destId="{62859D12-211B-48F1-A432-A31AA01F0A66}" srcOrd="1" destOrd="0" presId="urn:microsoft.com/office/officeart/2005/8/layout/list1"/>
    <dgm:cxn modelId="{C2031510-5EF1-45E0-98E3-FFBB934B33FB}" type="presParOf" srcId="{72EE11C7-A307-48DA-81FF-48E00EC7DFC7}" destId="{5630EA3E-1B4F-43E6-9E73-93B5DA47775F}" srcOrd="9" destOrd="0" presId="urn:microsoft.com/office/officeart/2005/8/layout/list1"/>
    <dgm:cxn modelId="{587B61B3-87AB-40AA-93C7-A1FABAD0A913}" type="presParOf" srcId="{72EE11C7-A307-48DA-81FF-48E00EC7DFC7}" destId="{0F264602-9635-45CB-8698-702D224E90DB}" srcOrd="10"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EA97A90-EC98-4E25-B10E-AD2F989B6952}"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AE4842B6-8EBE-4A74-B577-0717E31A957E}">
      <dgm:prSet/>
      <dgm:spPr/>
      <dgm:t>
        <a:bodyPr/>
        <a:lstStyle/>
        <a:p>
          <a:r>
            <a:rPr lang="en-US" b="1"/>
            <a:t>Key Concept:</a:t>
          </a:r>
          <a:endParaRPr lang="en-US"/>
        </a:p>
      </dgm:t>
    </dgm:pt>
    <dgm:pt modelId="{DAEC3D68-DDF7-49B5-B71D-1FB25E13FD0F}" type="parTrans" cxnId="{D3236A6E-87A1-4C3A-9A12-1C4B41A5C55F}">
      <dgm:prSet/>
      <dgm:spPr/>
      <dgm:t>
        <a:bodyPr/>
        <a:lstStyle/>
        <a:p>
          <a:endParaRPr lang="en-US"/>
        </a:p>
      </dgm:t>
    </dgm:pt>
    <dgm:pt modelId="{F88CEAA9-8574-4A96-9464-5FD8AC8B5289}" type="sibTrans" cxnId="{D3236A6E-87A1-4C3A-9A12-1C4B41A5C55F}">
      <dgm:prSet/>
      <dgm:spPr/>
      <dgm:t>
        <a:bodyPr/>
        <a:lstStyle/>
        <a:p>
          <a:endParaRPr lang="en-US"/>
        </a:p>
      </dgm:t>
    </dgm:pt>
    <dgm:pt modelId="{301A0A0B-6B5E-483C-A354-A59AEC106F9A}">
      <dgm:prSet/>
      <dgm:spPr/>
      <dgm:t>
        <a:bodyPr/>
        <a:lstStyle/>
        <a:p>
          <a:r>
            <a:rPr lang="en-US"/>
            <a:t>Ethics restrictions don’t end when you leave office</a:t>
          </a:r>
        </a:p>
      </dgm:t>
    </dgm:pt>
    <dgm:pt modelId="{3121D3C9-2CB4-4ABD-9C24-BCA3ACC2F54D}" type="parTrans" cxnId="{03AF99AE-2037-43E7-AD15-4AD562800103}">
      <dgm:prSet/>
      <dgm:spPr/>
      <dgm:t>
        <a:bodyPr/>
        <a:lstStyle/>
        <a:p>
          <a:endParaRPr lang="en-US"/>
        </a:p>
      </dgm:t>
    </dgm:pt>
    <dgm:pt modelId="{AFA535C2-7909-44E2-BE75-F39C090C3701}" type="sibTrans" cxnId="{03AF99AE-2037-43E7-AD15-4AD562800103}">
      <dgm:prSet/>
      <dgm:spPr/>
      <dgm:t>
        <a:bodyPr/>
        <a:lstStyle/>
        <a:p>
          <a:endParaRPr lang="en-US"/>
        </a:p>
      </dgm:t>
    </dgm:pt>
    <dgm:pt modelId="{29AA6F8B-B81B-4D02-B0D1-28291FCC46AF}">
      <dgm:prSet/>
      <dgm:spPr/>
      <dgm:t>
        <a:bodyPr/>
        <a:lstStyle/>
        <a:p>
          <a:r>
            <a:rPr lang="en-US"/>
            <a:t>There are rules about what you can do AFTER you leave office</a:t>
          </a:r>
        </a:p>
      </dgm:t>
    </dgm:pt>
    <dgm:pt modelId="{03FFC993-E364-4410-92F8-5642D1BD257E}" type="parTrans" cxnId="{5B2981E7-2395-48BE-8353-3538639EB67A}">
      <dgm:prSet/>
      <dgm:spPr/>
      <dgm:t>
        <a:bodyPr/>
        <a:lstStyle/>
        <a:p>
          <a:endParaRPr lang="en-US"/>
        </a:p>
      </dgm:t>
    </dgm:pt>
    <dgm:pt modelId="{7511674D-CD52-479B-83F6-BB99C68158DF}" type="sibTrans" cxnId="{5B2981E7-2395-48BE-8353-3538639EB67A}">
      <dgm:prSet/>
      <dgm:spPr/>
      <dgm:t>
        <a:bodyPr/>
        <a:lstStyle/>
        <a:p>
          <a:endParaRPr lang="en-US"/>
        </a:p>
      </dgm:t>
    </dgm:pt>
    <dgm:pt modelId="{6369951E-C0D9-4774-A615-9AE7833AA3EB}">
      <dgm:prSet/>
      <dgm:spPr/>
      <dgm:t>
        <a:bodyPr/>
        <a:lstStyle/>
        <a:p>
          <a:r>
            <a:rPr lang="en-US"/>
            <a:t>These rules protect against use of public office for private gain</a:t>
          </a:r>
        </a:p>
      </dgm:t>
    </dgm:pt>
    <dgm:pt modelId="{CA962D3D-F6C5-4491-9439-720F8CCCA453}" type="parTrans" cxnId="{99668411-5377-45C5-91AA-6CA30E83A8E3}">
      <dgm:prSet/>
      <dgm:spPr/>
      <dgm:t>
        <a:bodyPr/>
        <a:lstStyle/>
        <a:p>
          <a:endParaRPr lang="en-US"/>
        </a:p>
      </dgm:t>
    </dgm:pt>
    <dgm:pt modelId="{AA1CF3D8-C714-4BCF-9F4D-68EFB24159D8}" type="sibTrans" cxnId="{99668411-5377-45C5-91AA-6CA30E83A8E3}">
      <dgm:prSet/>
      <dgm:spPr/>
      <dgm:t>
        <a:bodyPr/>
        <a:lstStyle/>
        <a:p>
          <a:endParaRPr lang="en-US"/>
        </a:p>
      </dgm:t>
    </dgm:pt>
    <dgm:pt modelId="{54608D84-1DA3-429B-AAFE-DC94C0D820B4}" type="pres">
      <dgm:prSet presAssocID="{5EA97A90-EC98-4E25-B10E-AD2F989B6952}" presName="root" presStyleCnt="0">
        <dgm:presLayoutVars>
          <dgm:dir/>
          <dgm:resizeHandles val="exact"/>
        </dgm:presLayoutVars>
      </dgm:prSet>
      <dgm:spPr/>
    </dgm:pt>
    <dgm:pt modelId="{641D91C2-10C4-48D9-A002-3B8097E743F4}" type="pres">
      <dgm:prSet presAssocID="{AE4842B6-8EBE-4A74-B577-0717E31A957E}" presName="compNode" presStyleCnt="0"/>
      <dgm:spPr/>
    </dgm:pt>
    <dgm:pt modelId="{C08BD509-C290-4E08-81C3-9F1D683BF5CC}" type="pres">
      <dgm:prSet presAssocID="{AE4842B6-8EBE-4A74-B577-0717E31A957E}" presName="bgRect" presStyleLbl="bgShp" presStyleIdx="0" presStyleCnt="4"/>
      <dgm:spPr/>
    </dgm:pt>
    <dgm:pt modelId="{4850F624-5E42-48D3-A30F-BD9A9507BB3C}" type="pres">
      <dgm:prSet presAssocID="{AE4842B6-8EBE-4A74-B577-0717E31A957E}" presName="iconRect" presStyleLbl="node1" presStyleIdx="0"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Key"/>
        </a:ext>
      </dgm:extLst>
    </dgm:pt>
    <dgm:pt modelId="{E712D0AF-C4A0-43CC-AADA-4128ADA312EA}" type="pres">
      <dgm:prSet presAssocID="{AE4842B6-8EBE-4A74-B577-0717E31A957E}" presName="spaceRect" presStyleCnt="0"/>
      <dgm:spPr/>
    </dgm:pt>
    <dgm:pt modelId="{201E751C-370F-4BAD-8E4D-2569C03B5669}" type="pres">
      <dgm:prSet presAssocID="{AE4842B6-8EBE-4A74-B577-0717E31A957E}" presName="parTx" presStyleLbl="revTx" presStyleIdx="0" presStyleCnt="4">
        <dgm:presLayoutVars>
          <dgm:chMax val="0"/>
          <dgm:chPref val="0"/>
        </dgm:presLayoutVars>
      </dgm:prSet>
      <dgm:spPr/>
    </dgm:pt>
    <dgm:pt modelId="{B98C7EAA-40FA-4403-9B3B-B13B6540D0DA}" type="pres">
      <dgm:prSet presAssocID="{F88CEAA9-8574-4A96-9464-5FD8AC8B5289}" presName="sibTrans" presStyleCnt="0"/>
      <dgm:spPr/>
    </dgm:pt>
    <dgm:pt modelId="{2518F1DA-AC81-45D4-BEBC-2D4052E4747B}" type="pres">
      <dgm:prSet presAssocID="{301A0A0B-6B5E-483C-A354-A59AEC106F9A}" presName="compNode" presStyleCnt="0"/>
      <dgm:spPr/>
    </dgm:pt>
    <dgm:pt modelId="{77762156-B466-4CFF-8C86-F979DE41E278}" type="pres">
      <dgm:prSet presAssocID="{301A0A0B-6B5E-483C-A354-A59AEC106F9A}" presName="bgRect" presStyleLbl="bgShp" presStyleIdx="1" presStyleCnt="4"/>
      <dgm:spPr/>
    </dgm:pt>
    <dgm:pt modelId="{5605F60C-0E9E-4D62-B751-0EE4B9A2D66A}" type="pres">
      <dgm:prSet presAssocID="{301A0A0B-6B5E-483C-A354-A59AEC106F9A}" presName="iconRect" presStyleLbl="node1" presStyleIdx="1" presStyleCnt="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No sign"/>
        </a:ext>
      </dgm:extLst>
    </dgm:pt>
    <dgm:pt modelId="{F8A9091D-E5DE-409F-A5C8-00BD3FABDCD7}" type="pres">
      <dgm:prSet presAssocID="{301A0A0B-6B5E-483C-A354-A59AEC106F9A}" presName="spaceRect" presStyleCnt="0"/>
      <dgm:spPr/>
    </dgm:pt>
    <dgm:pt modelId="{8FFE043D-0B7D-4C4E-89D9-B5536BCA6124}" type="pres">
      <dgm:prSet presAssocID="{301A0A0B-6B5E-483C-A354-A59AEC106F9A}" presName="parTx" presStyleLbl="revTx" presStyleIdx="1" presStyleCnt="4">
        <dgm:presLayoutVars>
          <dgm:chMax val="0"/>
          <dgm:chPref val="0"/>
        </dgm:presLayoutVars>
      </dgm:prSet>
      <dgm:spPr/>
    </dgm:pt>
    <dgm:pt modelId="{48725B74-8D76-4592-A3F3-BAACFF6E1F30}" type="pres">
      <dgm:prSet presAssocID="{AFA535C2-7909-44E2-BE75-F39C090C3701}" presName="sibTrans" presStyleCnt="0"/>
      <dgm:spPr/>
    </dgm:pt>
    <dgm:pt modelId="{FD11ABB8-6B0A-4FF8-BBB0-524EAEB5AAE9}" type="pres">
      <dgm:prSet presAssocID="{29AA6F8B-B81B-4D02-B0D1-28291FCC46AF}" presName="compNode" presStyleCnt="0"/>
      <dgm:spPr/>
    </dgm:pt>
    <dgm:pt modelId="{4C0F69D0-0A0A-4763-8E3F-E7F6945833EC}" type="pres">
      <dgm:prSet presAssocID="{29AA6F8B-B81B-4D02-B0D1-28291FCC46AF}" presName="bgRect" presStyleLbl="bgShp" presStyleIdx="2" presStyleCnt="4"/>
      <dgm:spPr/>
    </dgm:pt>
    <dgm:pt modelId="{17CB0BC2-F16D-4D9A-8889-D3F11F201C89}" type="pres">
      <dgm:prSet presAssocID="{29AA6F8B-B81B-4D02-B0D1-28291FCC46AF}" presName="iconRect" presStyleLbl="node1" presStyleIdx="2" presStyleCnt="4"/>
      <dgm:spPr>
        <a:blipFill>
          <a:blip xmlns:r="http://schemas.openxmlformats.org/officeDocument/2006/relationships">
            <a:extLst>
              <a:ext uri="{96DAC541-7B7A-43D3-8B79-37D633B846F1}">
                <asvg:svgBlip xmlns:asvg="http://schemas.microsoft.com/office/drawing/2016/SVG/main" r:embed="rId3"/>
              </a:ext>
            </a:extLst>
          </a:blip>
          <a:srcRect/>
          <a:stretch>
            <a:fillRect/>
          </a:stretch>
        </a:blipFill>
        <a:ln>
          <a:noFill/>
        </a:ln>
      </dgm:spPr>
      <dgm:extLst>
        <a:ext uri="{E40237B7-FDA0-4F09-8148-C483321AD2D9}">
          <dgm14:cNvPr xmlns:dgm14="http://schemas.microsoft.com/office/drawing/2010/diagram" id="0" name="" descr="Exit with solid fill"/>
        </a:ext>
      </dgm:extLst>
    </dgm:pt>
    <dgm:pt modelId="{A7D14279-3C61-43E2-AAD8-A08B119D905F}" type="pres">
      <dgm:prSet presAssocID="{29AA6F8B-B81B-4D02-B0D1-28291FCC46AF}" presName="spaceRect" presStyleCnt="0"/>
      <dgm:spPr/>
    </dgm:pt>
    <dgm:pt modelId="{384CFA40-F3C6-4DC7-9B41-738D5CFCFD4C}" type="pres">
      <dgm:prSet presAssocID="{29AA6F8B-B81B-4D02-B0D1-28291FCC46AF}" presName="parTx" presStyleLbl="revTx" presStyleIdx="2" presStyleCnt="4">
        <dgm:presLayoutVars>
          <dgm:chMax val="0"/>
          <dgm:chPref val="0"/>
        </dgm:presLayoutVars>
      </dgm:prSet>
      <dgm:spPr/>
    </dgm:pt>
    <dgm:pt modelId="{A40AC9FF-B25C-4317-8E7C-0C5AF0C0C2CA}" type="pres">
      <dgm:prSet presAssocID="{7511674D-CD52-479B-83F6-BB99C68158DF}" presName="sibTrans" presStyleCnt="0"/>
      <dgm:spPr/>
    </dgm:pt>
    <dgm:pt modelId="{AF43EA75-AB9C-419F-8691-5A49C9B87E98}" type="pres">
      <dgm:prSet presAssocID="{6369951E-C0D9-4774-A615-9AE7833AA3EB}" presName="compNode" presStyleCnt="0"/>
      <dgm:spPr/>
    </dgm:pt>
    <dgm:pt modelId="{7E96A3F2-4177-4080-A8D8-9AA94D1F874A}" type="pres">
      <dgm:prSet presAssocID="{6369951E-C0D9-4774-A615-9AE7833AA3EB}" presName="bgRect" presStyleLbl="bgShp" presStyleIdx="3" presStyleCnt="4"/>
      <dgm:spPr/>
    </dgm:pt>
    <dgm:pt modelId="{A5D066E4-E95C-4713-9E02-126E38D14B80}" type="pres">
      <dgm:prSet presAssocID="{6369951E-C0D9-4774-A615-9AE7833AA3EB}" presName="iconRect" presStyleLbl="node1" presStyleIdx="3" presStyleCnt="4"/>
      <dgm:spPr>
        <a:blipFill>
          <a:blip xmlns:r="http://schemas.openxmlformats.org/officeDocument/2006/relationships">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Shield Tick with solid fill"/>
        </a:ext>
      </dgm:extLst>
    </dgm:pt>
    <dgm:pt modelId="{A1C7307A-9233-40E1-8888-D9BC3DF96059}" type="pres">
      <dgm:prSet presAssocID="{6369951E-C0D9-4774-A615-9AE7833AA3EB}" presName="spaceRect" presStyleCnt="0"/>
      <dgm:spPr/>
    </dgm:pt>
    <dgm:pt modelId="{00F70904-8ABD-4653-A89A-3391C7000AE2}" type="pres">
      <dgm:prSet presAssocID="{6369951E-C0D9-4774-A615-9AE7833AA3EB}" presName="parTx" presStyleLbl="revTx" presStyleIdx="3" presStyleCnt="4">
        <dgm:presLayoutVars>
          <dgm:chMax val="0"/>
          <dgm:chPref val="0"/>
        </dgm:presLayoutVars>
      </dgm:prSet>
      <dgm:spPr/>
    </dgm:pt>
  </dgm:ptLst>
  <dgm:cxnLst>
    <dgm:cxn modelId="{99668411-5377-45C5-91AA-6CA30E83A8E3}" srcId="{5EA97A90-EC98-4E25-B10E-AD2F989B6952}" destId="{6369951E-C0D9-4774-A615-9AE7833AA3EB}" srcOrd="3" destOrd="0" parTransId="{CA962D3D-F6C5-4491-9439-720F8CCCA453}" sibTransId="{AA1CF3D8-C714-4BCF-9F4D-68EFB24159D8}"/>
    <dgm:cxn modelId="{D3236A6E-87A1-4C3A-9A12-1C4B41A5C55F}" srcId="{5EA97A90-EC98-4E25-B10E-AD2F989B6952}" destId="{AE4842B6-8EBE-4A74-B577-0717E31A957E}" srcOrd="0" destOrd="0" parTransId="{DAEC3D68-DDF7-49B5-B71D-1FB25E13FD0F}" sibTransId="{F88CEAA9-8574-4A96-9464-5FD8AC8B5289}"/>
    <dgm:cxn modelId="{B1C25E54-101A-4D4E-8E3C-90F1AFAB0599}" type="presOf" srcId="{29AA6F8B-B81B-4D02-B0D1-28291FCC46AF}" destId="{384CFA40-F3C6-4DC7-9B41-738D5CFCFD4C}" srcOrd="0" destOrd="0" presId="urn:microsoft.com/office/officeart/2018/2/layout/IconVerticalSolidList"/>
    <dgm:cxn modelId="{1709E754-638F-489C-8C9F-4B1FB8C3C8FD}" type="presOf" srcId="{5EA97A90-EC98-4E25-B10E-AD2F989B6952}" destId="{54608D84-1DA3-429B-AAFE-DC94C0D820B4}" srcOrd="0" destOrd="0" presId="urn:microsoft.com/office/officeart/2018/2/layout/IconVerticalSolidList"/>
    <dgm:cxn modelId="{1DA574A0-63E6-4EB7-838B-D9BC50CD4262}" type="presOf" srcId="{AE4842B6-8EBE-4A74-B577-0717E31A957E}" destId="{201E751C-370F-4BAD-8E4D-2569C03B5669}" srcOrd="0" destOrd="0" presId="urn:microsoft.com/office/officeart/2018/2/layout/IconVerticalSolidList"/>
    <dgm:cxn modelId="{03AF99AE-2037-43E7-AD15-4AD562800103}" srcId="{5EA97A90-EC98-4E25-B10E-AD2F989B6952}" destId="{301A0A0B-6B5E-483C-A354-A59AEC106F9A}" srcOrd="1" destOrd="0" parTransId="{3121D3C9-2CB4-4ABD-9C24-BCA3ACC2F54D}" sibTransId="{AFA535C2-7909-44E2-BE75-F39C090C3701}"/>
    <dgm:cxn modelId="{9BD57CE2-F5ED-439E-9B0F-67245C684CDB}" type="presOf" srcId="{6369951E-C0D9-4774-A615-9AE7833AA3EB}" destId="{00F70904-8ABD-4653-A89A-3391C7000AE2}" srcOrd="0" destOrd="0" presId="urn:microsoft.com/office/officeart/2018/2/layout/IconVerticalSolidList"/>
    <dgm:cxn modelId="{5B2981E7-2395-48BE-8353-3538639EB67A}" srcId="{5EA97A90-EC98-4E25-B10E-AD2F989B6952}" destId="{29AA6F8B-B81B-4D02-B0D1-28291FCC46AF}" srcOrd="2" destOrd="0" parTransId="{03FFC993-E364-4410-92F8-5642D1BD257E}" sibTransId="{7511674D-CD52-479B-83F6-BB99C68158DF}"/>
    <dgm:cxn modelId="{63BF08FE-5570-45FA-9A6E-F13F91308BC4}" type="presOf" srcId="{301A0A0B-6B5E-483C-A354-A59AEC106F9A}" destId="{8FFE043D-0B7D-4C4E-89D9-B5536BCA6124}" srcOrd="0" destOrd="0" presId="urn:microsoft.com/office/officeart/2018/2/layout/IconVerticalSolidList"/>
    <dgm:cxn modelId="{41985CC0-F118-4BC0-8313-7C1B1909CB5F}" type="presParOf" srcId="{54608D84-1DA3-429B-AAFE-DC94C0D820B4}" destId="{641D91C2-10C4-48D9-A002-3B8097E743F4}" srcOrd="0" destOrd="0" presId="urn:microsoft.com/office/officeart/2018/2/layout/IconVerticalSolidList"/>
    <dgm:cxn modelId="{1193403C-49BD-4EBF-A96E-8FADA001BA46}" type="presParOf" srcId="{641D91C2-10C4-48D9-A002-3B8097E743F4}" destId="{C08BD509-C290-4E08-81C3-9F1D683BF5CC}" srcOrd="0" destOrd="0" presId="urn:microsoft.com/office/officeart/2018/2/layout/IconVerticalSolidList"/>
    <dgm:cxn modelId="{11C8A7A1-1A24-4469-B944-8B6CC7715858}" type="presParOf" srcId="{641D91C2-10C4-48D9-A002-3B8097E743F4}" destId="{4850F624-5E42-48D3-A30F-BD9A9507BB3C}" srcOrd="1" destOrd="0" presId="urn:microsoft.com/office/officeart/2018/2/layout/IconVerticalSolidList"/>
    <dgm:cxn modelId="{58E6EF0E-C777-4F05-B1C8-CD93ADD7A588}" type="presParOf" srcId="{641D91C2-10C4-48D9-A002-3B8097E743F4}" destId="{E712D0AF-C4A0-43CC-AADA-4128ADA312EA}" srcOrd="2" destOrd="0" presId="urn:microsoft.com/office/officeart/2018/2/layout/IconVerticalSolidList"/>
    <dgm:cxn modelId="{8387390D-E10F-4A5B-9B76-9E8B22F66971}" type="presParOf" srcId="{641D91C2-10C4-48D9-A002-3B8097E743F4}" destId="{201E751C-370F-4BAD-8E4D-2569C03B5669}" srcOrd="3" destOrd="0" presId="urn:microsoft.com/office/officeart/2018/2/layout/IconVerticalSolidList"/>
    <dgm:cxn modelId="{F89C6283-9B5B-472E-A768-FC58C70A68CD}" type="presParOf" srcId="{54608D84-1DA3-429B-AAFE-DC94C0D820B4}" destId="{B98C7EAA-40FA-4403-9B3B-B13B6540D0DA}" srcOrd="1" destOrd="0" presId="urn:microsoft.com/office/officeart/2018/2/layout/IconVerticalSolidList"/>
    <dgm:cxn modelId="{610F8CE3-CA75-46B3-87BC-A0003C129136}" type="presParOf" srcId="{54608D84-1DA3-429B-AAFE-DC94C0D820B4}" destId="{2518F1DA-AC81-45D4-BEBC-2D4052E4747B}" srcOrd="2" destOrd="0" presId="urn:microsoft.com/office/officeart/2018/2/layout/IconVerticalSolidList"/>
    <dgm:cxn modelId="{25025F09-0544-4B28-9DDF-CBF2945559B2}" type="presParOf" srcId="{2518F1DA-AC81-45D4-BEBC-2D4052E4747B}" destId="{77762156-B466-4CFF-8C86-F979DE41E278}" srcOrd="0" destOrd="0" presId="urn:microsoft.com/office/officeart/2018/2/layout/IconVerticalSolidList"/>
    <dgm:cxn modelId="{9A0F539A-17FC-434A-9B86-9C1C64127044}" type="presParOf" srcId="{2518F1DA-AC81-45D4-BEBC-2D4052E4747B}" destId="{5605F60C-0E9E-4D62-B751-0EE4B9A2D66A}" srcOrd="1" destOrd="0" presId="urn:microsoft.com/office/officeart/2018/2/layout/IconVerticalSolidList"/>
    <dgm:cxn modelId="{93F72309-A76C-4C73-A643-9EB6F44DD382}" type="presParOf" srcId="{2518F1DA-AC81-45D4-BEBC-2D4052E4747B}" destId="{F8A9091D-E5DE-409F-A5C8-00BD3FABDCD7}" srcOrd="2" destOrd="0" presId="urn:microsoft.com/office/officeart/2018/2/layout/IconVerticalSolidList"/>
    <dgm:cxn modelId="{C12D8632-373B-4016-9701-4F916A5A82CC}" type="presParOf" srcId="{2518F1DA-AC81-45D4-BEBC-2D4052E4747B}" destId="{8FFE043D-0B7D-4C4E-89D9-B5536BCA6124}" srcOrd="3" destOrd="0" presId="urn:microsoft.com/office/officeart/2018/2/layout/IconVerticalSolidList"/>
    <dgm:cxn modelId="{21F87127-6F1F-4A27-98B2-1CAF665EBB86}" type="presParOf" srcId="{54608D84-1DA3-429B-AAFE-DC94C0D820B4}" destId="{48725B74-8D76-4592-A3F3-BAACFF6E1F30}" srcOrd="3" destOrd="0" presId="urn:microsoft.com/office/officeart/2018/2/layout/IconVerticalSolidList"/>
    <dgm:cxn modelId="{8A96BF7A-0F55-45E8-8E2A-1E1CE02F6E82}" type="presParOf" srcId="{54608D84-1DA3-429B-AAFE-DC94C0D820B4}" destId="{FD11ABB8-6B0A-4FF8-BBB0-524EAEB5AAE9}" srcOrd="4" destOrd="0" presId="urn:microsoft.com/office/officeart/2018/2/layout/IconVerticalSolidList"/>
    <dgm:cxn modelId="{7BFF4319-6E26-4C06-957A-7877834B3F9D}" type="presParOf" srcId="{FD11ABB8-6B0A-4FF8-BBB0-524EAEB5AAE9}" destId="{4C0F69D0-0A0A-4763-8E3F-E7F6945833EC}" srcOrd="0" destOrd="0" presId="urn:microsoft.com/office/officeart/2018/2/layout/IconVerticalSolidList"/>
    <dgm:cxn modelId="{91891CD4-B111-4393-BC71-16C83A277CB6}" type="presParOf" srcId="{FD11ABB8-6B0A-4FF8-BBB0-524EAEB5AAE9}" destId="{17CB0BC2-F16D-4D9A-8889-D3F11F201C89}" srcOrd="1" destOrd="0" presId="urn:microsoft.com/office/officeart/2018/2/layout/IconVerticalSolidList"/>
    <dgm:cxn modelId="{1D708AEF-FBC9-4E81-A6CF-FB35795957EB}" type="presParOf" srcId="{FD11ABB8-6B0A-4FF8-BBB0-524EAEB5AAE9}" destId="{A7D14279-3C61-43E2-AAD8-A08B119D905F}" srcOrd="2" destOrd="0" presId="urn:microsoft.com/office/officeart/2018/2/layout/IconVerticalSolidList"/>
    <dgm:cxn modelId="{30C3371E-C719-4C56-82E1-D2FFF19625A4}" type="presParOf" srcId="{FD11ABB8-6B0A-4FF8-BBB0-524EAEB5AAE9}" destId="{384CFA40-F3C6-4DC7-9B41-738D5CFCFD4C}" srcOrd="3" destOrd="0" presId="urn:microsoft.com/office/officeart/2018/2/layout/IconVerticalSolidList"/>
    <dgm:cxn modelId="{C3D15D01-CEC8-4F39-846A-3ACC9F78E23E}" type="presParOf" srcId="{54608D84-1DA3-429B-AAFE-DC94C0D820B4}" destId="{A40AC9FF-B25C-4317-8E7C-0C5AF0C0C2CA}" srcOrd="5" destOrd="0" presId="urn:microsoft.com/office/officeart/2018/2/layout/IconVerticalSolidList"/>
    <dgm:cxn modelId="{4F5E6C8A-5497-464F-B4C5-5D6B0B672B78}" type="presParOf" srcId="{54608D84-1DA3-429B-AAFE-DC94C0D820B4}" destId="{AF43EA75-AB9C-419F-8691-5A49C9B87E98}" srcOrd="6" destOrd="0" presId="urn:microsoft.com/office/officeart/2018/2/layout/IconVerticalSolidList"/>
    <dgm:cxn modelId="{8BD6395D-52AF-44BA-9F48-23ECA7D69D9C}" type="presParOf" srcId="{AF43EA75-AB9C-419F-8691-5A49C9B87E98}" destId="{7E96A3F2-4177-4080-A8D8-9AA94D1F874A}" srcOrd="0" destOrd="0" presId="urn:microsoft.com/office/officeart/2018/2/layout/IconVerticalSolidList"/>
    <dgm:cxn modelId="{C0959AA6-CE80-4B63-95CE-9262728BE2E2}" type="presParOf" srcId="{AF43EA75-AB9C-419F-8691-5A49C9B87E98}" destId="{A5D066E4-E95C-4713-9E02-126E38D14B80}" srcOrd="1" destOrd="0" presId="urn:microsoft.com/office/officeart/2018/2/layout/IconVerticalSolidList"/>
    <dgm:cxn modelId="{50940AD9-2995-48AA-95B0-C93279DE91F7}" type="presParOf" srcId="{AF43EA75-AB9C-419F-8691-5A49C9B87E98}" destId="{A1C7307A-9233-40E1-8888-D9BC3DF96059}" srcOrd="2" destOrd="0" presId="urn:microsoft.com/office/officeart/2018/2/layout/IconVerticalSolidList"/>
    <dgm:cxn modelId="{0BB22F26-5DA0-4FCA-A54C-8087375F75E4}" type="presParOf" srcId="{AF43EA75-AB9C-419F-8691-5A49C9B87E98}" destId="{00F70904-8ABD-4653-A89A-3391C7000AE2}"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0D0238-872B-482D-83E1-A9169E92F266}">
      <dsp:nvSpPr>
        <dsp:cNvPr id="0" name=""/>
        <dsp:cNvSpPr/>
      </dsp:nvSpPr>
      <dsp:spPr>
        <a:xfrm>
          <a:off x="0" y="637292"/>
          <a:ext cx="6261100" cy="730800"/>
        </a:xfrm>
        <a:prstGeom prst="rect">
          <a:avLst/>
        </a:prstGeom>
        <a:solidFill>
          <a:schemeClr val="lt2">
            <a:alpha val="9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sp>
    <dsp:sp modelId="{E200CF49-A7D3-486F-9B9D-672E65DD024F}">
      <dsp:nvSpPr>
        <dsp:cNvPr id="0" name=""/>
        <dsp:cNvSpPr/>
      </dsp:nvSpPr>
      <dsp:spPr>
        <a:xfrm>
          <a:off x="313055" y="209252"/>
          <a:ext cx="4382770" cy="856080"/>
        </a:xfrm>
        <a:prstGeom prst="roundRect">
          <a:avLst/>
        </a:prstGeom>
        <a:gradFill rotWithShape="0">
          <a:gsLst>
            <a:gs pos="0">
              <a:schemeClr val="dk2">
                <a:hueOff val="0"/>
                <a:satOff val="0"/>
                <a:lumOff val="0"/>
                <a:alphaOff val="0"/>
                <a:tint val="94000"/>
                <a:satMod val="103000"/>
                <a:lumMod val="102000"/>
              </a:schemeClr>
            </a:gs>
            <a:gs pos="50000">
              <a:schemeClr val="dk2">
                <a:hueOff val="0"/>
                <a:satOff val="0"/>
                <a:lumOff val="0"/>
                <a:alphaOff val="0"/>
                <a:shade val="100000"/>
                <a:satMod val="110000"/>
                <a:lumMod val="100000"/>
              </a:schemeClr>
            </a:gs>
            <a:gs pos="100000">
              <a:schemeClr val="dk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5658" tIns="0" rIns="165658" bIns="0" numCol="1" spcCol="1270" anchor="ctr" anchorCtr="0">
          <a:noAutofit/>
        </a:bodyPr>
        <a:lstStyle/>
        <a:p>
          <a:pPr marL="0" lvl="0" indent="0" algn="l" defTabSz="1289050">
            <a:lnSpc>
              <a:spcPct val="90000"/>
            </a:lnSpc>
            <a:spcBef>
              <a:spcPct val="0"/>
            </a:spcBef>
            <a:spcAft>
              <a:spcPct val="35000"/>
            </a:spcAft>
            <a:buNone/>
          </a:pPr>
          <a:r>
            <a:rPr lang="en-US" sz="2900" kern="1200"/>
            <a:t>Public trust is essential to government</a:t>
          </a:r>
        </a:p>
      </dsp:txBody>
      <dsp:txXfrm>
        <a:off x="354845" y="251042"/>
        <a:ext cx="4299190" cy="772500"/>
      </dsp:txXfrm>
    </dsp:sp>
    <dsp:sp modelId="{BB7EAD4D-BC71-42BB-BCC7-841F2DBAC880}">
      <dsp:nvSpPr>
        <dsp:cNvPr id="0" name=""/>
        <dsp:cNvSpPr/>
      </dsp:nvSpPr>
      <dsp:spPr>
        <a:xfrm>
          <a:off x="0" y="1952732"/>
          <a:ext cx="6261100" cy="730800"/>
        </a:xfrm>
        <a:prstGeom prst="rect">
          <a:avLst/>
        </a:prstGeom>
        <a:solidFill>
          <a:schemeClr val="lt2">
            <a:alpha val="9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sp>
    <dsp:sp modelId="{152FCE37-22DD-41A4-8DC8-DCBC28181CF0}">
      <dsp:nvSpPr>
        <dsp:cNvPr id="0" name=""/>
        <dsp:cNvSpPr/>
      </dsp:nvSpPr>
      <dsp:spPr>
        <a:xfrm>
          <a:off x="313055" y="1524692"/>
          <a:ext cx="4382770" cy="856080"/>
        </a:xfrm>
        <a:prstGeom prst="roundRect">
          <a:avLst/>
        </a:prstGeom>
        <a:gradFill rotWithShape="0">
          <a:gsLst>
            <a:gs pos="0">
              <a:schemeClr val="dk2">
                <a:hueOff val="0"/>
                <a:satOff val="0"/>
                <a:lumOff val="0"/>
                <a:alphaOff val="0"/>
                <a:tint val="94000"/>
                <a:satMod val="103000"/>
                <a:lumMod val="102000"/>
              </a:schemeClr>
            </a:gs>
            <a:gs pos="50000">
              <a:schemeClr val="dk2">
                <a:hueOff val="0"/>
                <a:satOff val="0"/>
                <a:lumOff val="0"/>
                <a:alphaOff val="0"/>
                <a:shade val="100000"/>
                <a:satMod val="110000"/>
                <a:lumMod val="100000"/>
              </a:schemeClr>
            </a:gs>
            <a:gs pos="100000">
              <a:schemeClr val="dk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5658" tIns="0" rIns="165658" bIns="0" numCol="1" spcCol="1270" anchor="ctr" anchorCtr="0">
          <a:noAutofit/>
        </a:bodyPr>
        <a:lstStyle/>
        <a:p>
          <a:pPr marL="0" lvl="0" indent="0" algn="l" defTabSz="1289050">
            <a:lnSpc>
              <a:spcPct val="90000"/>
            </a:lnSpc>
            <a:spcBef>
              <a:spcPct val="0"/>
            </a:spcBef>
            <a:spcAft>
              <a:spcPct val="35000"/>
            </a:spcAft>
            <a:buNone/>
          </a:pPr>
          <a:r>
            <a:rPr lang="en-US" sz="2900" kern="1200"/>
            <a:t>Ethics laws protect the public</a:t>
          </a:r>
        </a:p>
      </dsp:txBody>
      <dsp:txXfrm>
        <a:off x="354845" y="1566482"/>
        <a:ext cx="4299190" cy="772500"/>
      </dsp:txXfrm>
    </dsp:sp>
    <dsp:sp modelId="{33CB8D4C-ECD1-492A-BA16-A1265856FA75}">
      <dsp:nvSpPr>
        <dsp:cNvPr id="0" name=""/>
        <dsp:cNvSpPr/>
      </dsp:nvSpPr>
      <dsp:spPr>
        <a:xfrm>
          <a:off x="0" y="3268172"/>
          <a:ext cx="6261100" cy="2101050"/>
        </a:xfrm>
        <a:prstGeom prst="rect">
          <a:avLst/>
        </a:prstGeom>
        <a:solidFill>
          <a:schemeClr val="lt2">
            <a:alpha val="9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485931" tIns="604012" rIns="485931" bIns="206248" numCol="1" spcCol="1270" anchor="t" anchorCtr="0">
          <a:noAutofit/>
        </a:bodyPr>
        <a:lstStyle/>
        <a:p>
          <a:pPr marL="285750" lvl="1" indent="-285750" algn="l" defTabSz="1289050">
            <a:lnSpc>
              <a:spcPct val="90000"/>
            </a:lnSpc>
            <a:spcBef>
              <a:spcPct val="0"/>
            </a:spcBef>
            <a:spcAft>
              <a:spcPct val="15000"/>
            </a:spcAft>
            <a:buFont typeface="Arial" panose="020B0604020202020204" pitchFamily="34" charset="0"/>
            <a:buNone/>
          </a:pPr>
          <a:r>
            <a:rPr lang="en-US" sz="2900" kern="1200" dirty="0"/>
            <a:t>Civil penalties</a:t>
          </a:r>
        </a:p>
        <a:p>
          <a:pPr marL="285750" lvl="1" indent="-285750" algn="l" defTabSz="1289050">
            <a:lnSpc>
              <a:spcPct val="90000"/>
            </a:lnSpc>
            <a:spcBef>
              <a:spcPct val="0"/>
            </a:spcBef>
            <a:spcAft>
              <a:spcPct val="15000"/>
            </a:spcAft>
            <a:buFont typeface="Arial" panose="020B0604020202020204" pitchFamily="34" charset="0"/>
            <a:buNone/>
          </a:pPr>
          <a:r>
            <a:rPr lang="en-US" sz="2900" kern="1200" dirty="0"/>
            <a:t>Removal from office</a:t>
          </a:r>
        </a:p>
        <a:p>
          <a:pPr marL="285750" lvl="1" indent="-285750" algn="l" defTabSz="1289050">
            <a:lnSpc>
              <a:spcPct val="90000"/>
            </a:lnSpc>
            <a:spcBef>
              <a:spcPct val="0"/>
            </a:spcBef>
            <a:spcAft>
              <a:spcPct val="15000"/>
            </a:spcAft>
            <a:buFont typeface="Arial" panose="020B0604020202020204" pitchFamily="34" charset="0"/>
            <a:buNone/>
          </a:pPr>
          <a:r>
            <a:rPr lang="en-US" sz="2900" kern="1200" dirty="0"/>
            <a:t>Personal liability</a:t>
          </a:r>
        </a:p>
      </dsp:txBody>
      <dsp:txXfrm>
        <a:off x="0" y="3268172"/>
        <a:ext cx="6261100" cy="2101050"/>
      </dsp:txXfrm>
    </dsp:sp>
    <dsp:sp modelId="{3BA023A5-5113-4E0F-AC66-44A02507C3C0}">
      <dsp:nvSpPr>
        <dsp:cNvPr id="0" name=""/>
        <dsp:cNvSpPr/>
      </dsp:nvSpPr>
      <dsp:spPr>
        <a:xfrm>
          <a:off x="313055" y="2840132"/>
          <a:ext cx="4382770" cy="856080"/>
        </a:xfrm>
        <a:prstGeom prst="roundRect">
          <a:avLst/>
        </a:prstGeom>
        <a:gradFill rotWithShape="0">
          <a:gsLst>
            <a:gs pos="0">
              <a:schemeClr val="dk2">
                <a:hueOff val="0"/>
                <a:satOff val="0"/>
                <a:lumOff val="0"/>
                <a:alphaOff val="0"/>
                <a:tint val="94000"/>
                <a:satMod val="103000"/>
                <a:lumMod val="102000"/>
              </a:schemeClr>
            </a:gs>
            <a:gs pos="50000">
              <a:schemeClr val="dk2">
                <a:hueOff val="0"/>
                <a:satOff val="0"/>
                <a:lumOff val="0"/>
                <a:alphaOff val="0"/>
                <a:shade val="100000"/>
                <a:satMod val="110000"/>
                <a:lumMod val="100000"/>
              </a:schemeClr>
            </a:gs>
            <a:gs pos="100000">
              <a:schemeClr val="dk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5658" tIns="0" rIns="165658" bIns="0" numCol="1" spcCol="1270" anchor="ctr" anchorCtr="0">
          <a:noAutofit/>
        </a:bodyPr>
        <a:lstStyle/>
        <a:p>
          <a:pPr marL="0" lvl="0" indent="0" algn="l" defTabSz="1289050">
            <a:lnSpc>
              <a:spcPct val="90000"/>
            </a:lnSpc>
            <a:spcBef>
              <a:spcPct val="0"/>
            </a:spcBef>
            <a:spcAft>
              <a:spcPct val="35000"/>
            </a:spcAft>
            <a:buNone/>
          </a:pPr>
          <a:r>
            <a:rPr lang="en-US" sz="2900" kern="1200"/>
            <a:t>Violations can result in:</a:t>
          </a:r>
        </a:p>
      </dsp:txBody>
      <dsp:txXfrm>
        <a:off x="354845" y="2881922"/>
        <a:ext cx="4299190" cy="77250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CF6B82-3F28-40B7-8575-DFD1728C9C72}">
      <dsp:nvSpPr>
        <dsp:cNvPr id="0" name=""/>
        <dsp:cNvSpPr/>
      </dsp:nvSpPr>
      <dsp:spPr>
        <a:xfrm>
          <a:off x="0" y="2629"/>
          <a:ext cx="5955658" cy="0"/>
        </a:xfrm>
        <a:prstGeom prst="line">
          <a:avLst/>
        </a:prstGeom>
        <a:gradFill rotWithShape="0">
          <a:gsLst>
            <a:gs pos="0">
              <a:schemeClr val="dk2">
                <a:hueOff val="0"/>
                <a:satOff val="0"/>
                <a:lumOff val="0"/>
                <a:alphaOff val="0"/>
                <a:tint val="94000"/>
                <a:satMod val="103000"/>
                <a:lumMod val="102000"/>
              </a:schemeClr>
            </a:gs>
            <a:gs pos="50000">
              <a:schemeClr val="dk2">
                <a:hueOff val="0"/>
                <a:satOff val="0"/>
                <a:lumOff val="0"/>
                <a:alphaOff val="0"/>
                <a:shade val="100000"/>
                <a:satMod val="110000"/>
                <a:lumMod val="100000"/>
              </a:schemeClr>
            </a:gs>
            <a:gs pos="100000">
              <a:schemeClr val="dk2">
                <a:hueOff val="0"/>
                <a:satOff val="0"/>
                <a:lumOff val="0"/>
                <a:alphaOff val="0"/>
                <a:shade val="78000"/>
                <a:satMod val="120000"/>
                <a:lumMod val="99000"/>
              </a:schemeClr>
            </a:gs>
          </a:gsLst>
          <a:lin ang="5400000" scaled="0"/>
        </a:gradFill>
        <a:ln w="9525" cap="flat" cmpd="sng" algn="ctr">
          <a:solidFill>
            <a:schemeClr val="dk2">
              <a:hueOff val="0"/>
              <a:satOff val="0"/>
              <a:lumOff val="0"/>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D2281B61-B729-404E-BD9F-1679DEDA3CF4}">
      <dsp:nvSpPr>
        <dsp:cNvPr id="0" name=""/>
        <dsp:cNvSpPr/>
      </dsp:nvSpPr>
      <dsp:spPr>
        <a:xfrm>
          <a:off x="0" y="2629"/>
          <a:ext cx="5955658" cy="17933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a:t>F.S. 112.3135 prohibits officials from seeking advancement or employment of relatives</a:t>
          </a:r>
        </a:p>
      </dsp:txBody>
      <dsp:txXfrm>
        <a:off x="0" y="2629"/>
        <a:ext cx="5955658" cy="1793364"/>
      </dsp:txXfrm>
    </dsp:sp>
    <dsp:sp modelId="{D353C7F4-F037-4268-B601-B71C2E8AFFEC}">
      <dsp:nvSpPr>
        <dsp:cNvPr id="0" name=""/>
        <dsp:cNvSpPr/>
      </dsp:nvSpPr>
      <dsp:spPr>
        <a:xfrm>
          <a:off x="0" y="1795994"/>
          <a:ext cx="5955658" cy="0"/>
        </a:xfrm>
        <a:prstGeom prst="line">
          <a:avLst/>
        </a:prstGeom>
        <a:gradFill rotWithShape="0">
          <a:gsLst>
            <a:gs pos="0">
              <a:schemeClr val="dk2">
                <a:hueOff val="0"/>
                <a:satOff val="0"/>
                <a:lumOff val="0"/>
                <a:alphaOff val="0"/>
                <a:tint val="94000"/>
                <a:satMod val="103000"/>
                <a:lumMod val="102000"/>
              </a:schemeClr>
            </a:gs>
            <a:gs pos="50000">
              <a:schemeClr val="dk2">
                <a:hueOff val="0"/>
                <a:satOff val="0"/>
                <a:lumOff val="0"/>
                <a:alphaOff val="0"/>
                <a:shade val="100000"/>
                <a:satMod val="110000"/>
                <a:lumMod val="100000"/>
              </a:schemeClr>
            </a:gs>
            <a:gs pos="100000">
              <a:schemeClr val="dk2">
                <a:hueOff val="0"/>
                <a:satOff val="0"/>
                <a:lumOff val="0"/>
                <a:alphaOff val="0"/>
                <a:shade val="78000"/>
                <a:satMod val="120000"/>
                <a:lumMod val="99000"/>
              </a:schemeClr>
            </a:gs>
          </a:gsLst>
          <a:lin ang="5400000" scaled="0"/>
        </a:gradFill>
        <a:ln w="9525" cap="flat" cmpd="sng" algn="ctr">
          <a:solidFill>
            <a:schemeClr val="dk2">
              <a:hueOff val="0"/>
              <a:satOff val="0"/>
              <a:lumOff val="0"/>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5D4313EA-CB52-4594-BFA4-3FB320B8DE87}">
      <dsp:nvSpPr>
        <dsp:cNvPr id="0" name=""/>
        <dsp:cNvSpPr/>
      </dsp:nvSpPr>
      <dsp:spPr>
        <a:xfrm>
          <a:off x="0" y="1795994"/>
          <a:ext cx="5955658" cy="17933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a:t>You cannot appoint, employ, promote, advance, or advocate for a relative</a:t>
          </a:r>
        </a:p>
      </dsp:txBody>
      <dsp:txXfrm>
        <a:off x="0" y="1795994"/>
        <a:ext cx="5955658" cy="1793364"/>
      </dsp:txXfrm>
    </dsp:sp>
    <dsp:sp modelId="{AEE3865A-1E63-4991-9922-CE7A6C58A763}">
      <dsp:nvSpPr>
        <dsp:cNvPr id="0" name=""/>
        <dsp:cNvSpPr/>
      </dsp:nvSpPr>
      <dsp:spPr>
        <a:xfrm>
          <a:off x="0" y="3589359"/>
          <a:ext cx="5955658" cy="0"/>
        </a:xfrm>
        <a:prstGeom prst="line">
          <a:avLst/>
        </a:prstGeom>
        <a:gradFill rotWithShape="0">
          <a:gsLst>
            <a:gs pos="0">
              <a:schemeClr val="dk2">
                <a:hueOff val="0"/>
                <a:satOff val="0"/>
                <a:lumOff val="0"/>
                <a:alphaOff val="0"/>
                <a:tint val="94000"/>
                <a:satMod val="103000"/>
                <a:lumMod val="102000"/>
              </a:schemeClr>
            </a:gs>
            <a:gs pos="50000">
              <a:schemeClr val="dk2">
                <a:hueOff val="0"/>
                <a:satOff val="0"/>
                <a:lumOff val="0"/>
                <a:alphaOff val="0"/>
                <a:shade val="100000"/>
                <a:satMod val="110000"/>
                <a:lumMod val="100000"/>
              </a:schemeClr>
            </a:gs>
            <a:gs pos="100000">
              <a:schemeClr val="dk2">
                <a:hueOff val="0"/>
                <a:satOff val="0"/>
                <a:lumOff val="0"/>
                <a:alphaOff val="0"/>
                <a:shade val="78000"/>
                <a:satMod val="120000"/>
                <a:lumMod val="99000"/>
              </a:schemeClr>
            </a:gs>
          </a:gsLst>
          <a:lin ang="5400000" scaled="0"/>
        </a:gradFill>
        <a:ln w="9525" cap="flat" cmpd="sng" algn="ctr">
          <a:solidFill>
            <a:schemeClr val="dk2">
              <a:hueOff val="0"/>
              <a:satOff val="0"/>
              <a:lumOff val="0"/>
              <a:alphaOff val="0"/>
            </a:schemeClr>
          </a:solidFill>
          <a:prstDash val="solid"/>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5C356293-3772-4A64-9827-DE866FCA9487}">
      <dsp:nvSpPr>
        <dsp:cNvPr id="0" name=""/>
        <dsp:cNvSpPr/>
      </dsp:nvSpPr>
      <dsp:spPr>
        <a:xfrm>
          <a:off x="0" y="3589359"/>
          <a:ext cx="5955658" cy="17933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kern="1200"/>
            <a:t>DOES NOT prohibit an agency from employing two relatives</a:t>
          </a:r>
        </a:p>
      </dsp:txBody>
      <dsp:txXfrm>
        <a:off x="0" y="3589359"/>
        <a:ext cx="5955658" cy="1793364"/>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B93E30-A244-484E-89E6-D642E36159DA}">
      <dsp:nvSpPr>
        <dsp:cNvPr id="0" name=""/>
        <dsp:cNvSpPr/>
      </dsp:nvSpPr>
      <dsp:spPr>
        <a:xfrm>
          <a:off x="0" y="439"/>
          <a:ext cx="10830641" cy="102799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5EF186D-FC75-485B-8D30-8B6351AF29AF}">
      <dsp:nvSpPr>
        <dsp:cNvPr id="0" name=""/>
        <dsp:cNvSpPr/>
      </dsp:nvSpPr>
      <dsp:spPr>
        <a:xfrm>
          <a:off x="310968" y="231738"/>
          <a:ext cx="565397" cy="565397"/>
        </a:xfrm>
        <a:prstGeom prst="rect">
          <a:avLst/>
        </a:prstGeom>
        <a:blipFill>
          <a:blip xmlns:r="http://schemas.openxmlformats.org/officeDocument/2006/relationships">
            <a:extLst>
              <a:ext uri="{96DAC541-7B7A-43D3-8B79-37D633B846F1}">
                <asvg:svgBlip xmlns:asvg="http://schemas.microsoft.com/office/drawing/2016/SVG/main" r:embed="rId1"/>
              </a:ext>
            </a:extLst>
          </a:blip>
          <a:srcRect/>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8637F38-6711-429B-857E-20824EFD01FA}">
      <dsp:nvSpPr>
        <dsp:cNvPr id="0" name=""/>
        <dsp:cNvSpPr/>
      </dsp:nvSpPr>
      <dsp:spPr>
        <a:xfrm>
          <a:off x="1187334" y="439"/>
          <a:ext cx="9643306" cy="10279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8796" tIns="108796" rIns="108796" bIns="108796" numCol="1" spcCol="1270" anchor="ctr" anchorCtr="0">
          <a:noAutofit/>
        </a:bodyPr>
        <a:lstStyle/>
        <a:p>
          <a:pPr marL="0" lvl="0" indent="0" algn="l" defTabSz="889000">
            <a:lnSpc>
              <a:spcPct val="90000"/>
            </a:lnSpc>
            <a:spcBef>
              <a:spcPct val="0"/>
            </a:spcBef>
            <a:spcAft>
              <a:spcPct val="35000"/>
            </a:spcAft>
            <a:buNone/>
          </a:pPr>
          <a:r>
            <a:rPr lang="en-US" sz="2000" kern="1200"/>
            <a:t>Abstain from voting</a:t>
          </a:r>
        </a:p>
      </dsp:txBody>
      <dsp:txXfrm>
        <a:off x="1187334" y="439"/>
        <a:ext cx="9643306" cy="1027995"/>
      </dsp:txXfrm>
    </dsp:sp>
    <dsp:sp modelId="{9FBA78CB-988B-49D7-AC24-C0E8A2F32998}">
      <dsp:nvSpPr>
        <dsp:cNvPr id="0" name=""/>
        <dsp:cNvSpPr/>
      </dsp:nvSpPr>
      <dsp:spPr>
        <a:xfrm>
          <a:off x="0" y="1285433"/>
          <a:ext cx="10830641" cy="102799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EE63026-57F9-4E46-A6F4-BADB9B4242E8}">
      <dsp:nvSpPr>
        <dsp:cNvPr id="0" name=""/>
        <dsp:cNvSpPr/>
      </dsp:nvSpPr>
      <dsp:spPr>
        <a:xfrm>
          <a:off x="310968" y="1516732"/>
          <a:ext cx="565397" cy="56539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7DAC1BC-E968-4729-8452-F21513B5118D}">
      <dsp:nvSpPr>
        <dsp:cNvPr id="0" name=""/>
        <dsp:cNvSpPr/>
      </dsp:nvSpPr>
      <dsp:spPr>
        <a:xfrm>
          <a:off x="1187334" y="1285433"/>
          <a:ext cx="9643306" cy="10279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8796" tIns="108796" rIns="108796" bIns="108796" numCol="1" spcCol="1270" anchor="ctr" anchorCtr="0">
          <a:noAutofit/>
        </a:bodyPr>
        <a:lstStyle/>
        <a:p>
          <a:pPr marL="0" lvl="0" indent="0" algn="l" defTabSz="889000">
            <a:lnSpc>
              <a:spcPct val="90000"/>
            </a:lnSpc>
            <a:spcBef>
              <a:spcPct val="0"/>
            </a:spcBef>
            <a:spcAft>
              <a:spcPct val="35000"/>
            </a:spcAft>
            <a:buNone/>
          </a:pPr>
          <a:r>
            <a:rPr lang="en-US" sz="2000" kern="1200"/>
            <a:t>Before the vote, publicly state the nature of your interest in the matter</a:t>
          </a:r>
        </a:p>
      </dsp:txBody>
      <dsp:txXfrm>
        <a:off x="1187334" y="1285433"/>
        <a:ext cx="9643306" cy="1027995"/>
      </dsp:txXfrm>
    </dsp:sp>
    <dsp:sp modelId="{14D4C7FF-285C-445C-B244-56F84B624422}">
      <dsp:nvSpPr>
        <dsp:cNvPr id="0" name=""/>
        <dsp:cNvSpPr/>
      </dsp:nvSpPr>
      <dsp:spPr>
        <a:xfrm>
          <a:off x="0" y="2570428"/>
          <a:ext cx="10830641" cy="1027995"/>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4BB8CB4-AD60-4207-93D9-C0C5C2A4A4EA}">
      <dsp:nvSpPr>
        <dsp:cNvPr id="0" name=""/>
        <dsp:cNvSpPr/>
      </dsp:nvSpPr>
      <dsp:spPr>
        <a:xfrm>
          <a:off x="310968" y="2801727"/>
          <a:ext cx="565397" cy="56539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91E2F0E-1C93-4FEA-B712-71C0652B5EEF}">
      <dsp:nvSpPr>
        <dsp:cNvPr id="0" name=""/>
        <dsp:cNvSpPr/>
      </dsp:nvSpPr>
      <dsp:spPr>
        <a:xfrm>
          <a:off x="1187334" y="2570428"/>
          <a:ext cx="9643306" cy="10279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8796" tIns="108796" rIns="108796" bIns="108796" numCol="1" spcCol="1270" anchor="ctr" anchorCtr="0">
          <a:noAutofit/>
        </a:bodyPr>
        <a:lstStyle/>
        <a:p>
          <a:pPr marL="0" lvl="0" indent="0" algn="l" defTabSz="889000">
            <a:lnSpc>
              <a:spcPct val="90000"/>
            </a:lnSpc>
            <a:spcBef>
              <a:spcPct val="0"/>
            </a:spcBef>
            <a:spcAft>
              <a:spcPct val="35000"/>
            </a:spcAft>
            <a:buNone/>
          </a:pPr>
          <a:r>
            <a:rPr lang="en-US" sz="2000" kern="1200"/>
            <a:t>Within 15 days after the vote, file Commission Form 8 with the person who is responsible for recording the minutes of the meeting, who incorporates the form into the minutes </a:t>
          </a:r>
        </a:p>
      </dsp:txBody>
      <dsp:txXfrm>
        <a:off x="1187334" y="2570428"/>
        <a:ext cx="9643306" cy="102799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C5ED43-D47E-4551-83C3-E90C7D7AE2E2}">
      <dsp:nvSpPr>
        <dsp:cNvPr id="0" name=""/>
        <dsp:cNvSpPr/>
      </dsp:nvSpPr>
      <dsp:spPr>
        <a:xfrm>
          <a:off x="0" y="205607"/>
          <a:ext cx="6261100" cy="810809"/>
        </a:xfrm>
        <a:prstGeom prst="roundRect">
          <a:avLst/>
        </a:prstGeom>
        <a:gradFill rotWithShape="0">
          <a:gsLst>
            <a:gs pos="0">
              <a:schemeClr val="accent2">
                <a:hueOff val="0"/>
                <a:satOff val="0"/>
                <a:lumOff val="0"/>
                <a:alphaOff val="0"/>
                <a:tint val="94000"/>
                <a:satMod val="103000"/>
                <a:lumMod val="102000"/>
              </a:schemeClr>
            </a:gs>
            <a:gs pos="50000">
              <a:schemeClr val="accent2">
                <a:hueOff val="0"/>
                <a:satOff val="0"/>
                <a:lumOff val="0"/>
                <a:alphaOff val="0"/>
                <a:shade val="100000"/>
                <a:satMod val="110000"/>
                <a:lumMod val="100000"/>
              </a:schemeClr>
            </a:gs>
            <a:gs pos="100000">
              <a:schemeClr val="accent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Elected and appointed special district officials must fill out Form 1 annually on or before July 1</a:t>
          </a:r>
        </a:p>
      </dsp:txBody>
      <dsp:txXfrm>
        <a:off x="39580" y="245187"/>
        <a:ext cx="6181940" cy="731649"/>
      </dsp:txXfrm>
    </dsp:sp>
    <dsp:sp modelId="{1FD36B85-280B-4570-BD4B-AFD9FFABD3DE}">
      <dsp:nvSpPr>
        <dsp:cNvPr id="0" name=""/>
        <dsp:cNvSpPr/>
      </dsp:nvSpPr>
      <dsp:spPr>
        <a:xfrm>
          <a:off x="0" y="1076897"/>
          <a:ext cx="6261100" cy="810809"/>
        </a:xfrm>
        <a:prstGeom prst="roundRect">
          <a:avLst/>
        </a:prstGeom>
        <a:gradFill rotWithShape="0">
          <a:gsLst>
            <a:gs pos="0">
              <a:schemeClr val="accent2">
                <a:hueOff val="-264675"/>
                <a:satOff val="298"/>
                <a:lumOff val="706"/>
                <a:alphaOff val="0"/>
                <a:tint val="94000"/>
                <a:satMod val="103000"/>
                <a:lumMod val="102000"/>
              </a:schemeClr>
            </a:gs>
            <a:gs pos="50000">
              <a:schemeClr val="accent2">
                <a:hueOff val="-264675"/>
                <a:satOff val="298"/>
                <a:lumOff val="706"/>
                <a:alphaOff val="0"/>
                <a:shade val="100000"/>
                <a:satMod val="110000"/>
                <a:lumMod val="100000"/>
              </a:schemeClr>
            </a:gs>
            <a:gs pos="100000">
              <a:schemeClr val="accent2">
                <a:hueOff val="-264675"/>
                <a:satOff val="298"/>
                <a:lumOff val="706"/>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Requires disclosure of your </a:t>
          </a:r>
          <a:r>
            <a:rPr lang="en-US" sz="2100" u="sng" kern="1200"/>
            <a:t>sources</a:t>
          </a:r>
          <a:r>
            <a:rPr lang="en-US" sz="2100" kern="1200"/>
            <a:t> and </a:t>
          </a:r>
          <a:r>
            <a:rPr lang="en-US" sz="2100" u="sng" kern="1200"/>
            <a:t>types</a:t>
          </a:r>
          <a:r>
            <a:rPr lang="en-US" sz="2100" kern="1200"/>
            <a:t> of financial interests</a:t>
          </a:r>
        </a:p>
      </dsp:txBody>
      <dsp:txXfrm>
        <a:off x="39580" y="1116477"/>
        <a:ext cx="6181940" cy="731649"/>
      </dsp:txXfrm>
    </dsp:sp>
    <dsp:sp modelId="{85FBDCB3-37FF-4ADA-A044-D4BBDBF1DADE}">
      <dsp:nvSpPr>
        <dsp:cNvPr id="0" name=""/>
        <dsp:cNvSpPr/>
      </dsp:nvSpPr>
      <dsp:spPr>
        <a:xfrm>
          <a:off x="0" y="1948187"/>
          <a:ext cx="6261100" cy="810809"/>
        </a:xfrm>
        <a:prstGeom prst="roundRect">
          <a:avLst/>
        </a:prstGeom>
        <a:gradFill rotWithShape="0">
          <a:gsLst>
            <a:gs pos="0">
              <a:schemeClr val="accent2">
                <a:hueOff val="-529349"/>
                <a:satOff val="597"/>
                <a:lumOff val="1412"/>
                <a:alphaOff val="0"/>
                <a:tint val="94000"/>
                <a:satMod val="103000"/>
                <a:lumMod val="102000"/>
              </a:schemeClr>
            </a:gs>
            <a:gs pos="50000">
              <a:schemeClr val="accent2">
                <a:hueOff val="-529349"/>
                <a:satOff val="597"/>
                <a:lumOff val="1412"/>
                <a:alphaOff val="0"/>
                <a:shade val="100000"/>
                <a:satMod val="110000"/>
                <a:lumMod val="100000"/>
              </a:schemeClr>
            </a:gs>
            <a:gs pos="100000">
              <a:schemeClr val="accent2">
                <a:hueOff val="-529349"/>
                <a:satOff val="597"/>
                <a:lumOff val="1412"/>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DOES NOT require </a:t>
          </a:r>
          <a:r>
            <a:rPr lang="en-US" sz="2100" u="sng" kern="1200"/>
            <a:t>monetary value</a:t>
          </a:r>
          <a:endParaRPr lang="en-US" sz="2100" kern="1200"/>
        </a:p>
      </dsp:txBody>
      <dsp:txXfrm>
        <a:off x="39580" y="1987767"/>
        <a:ext cx="6181940" cy="731649"/>
      </dsp:txXfrm>
    </dsp:sp>
    <dsp:sp modelId="{1ACB3C9C-7614-479D-B449-778D62AA9017}">
      <dsp:nvSpPr>
        <dsp:cNvPr id="0" name=""/>
        <dsp:cNvSpPr/>
      </dsp:nvSpPr>
      <dsp:spPr>
        <a:xfrm>
          <a:off x="0" y="2819477"/>
          <a:ext cx="6261100" cy="810809"/>
        </a:xfrm>
        <a:prstGeom prst="roundRect">
          <a:avLst/>
        </a:prstGeom>
        <a:gradFill rotWithShape="0">
          <a:gsLst>
            <a:gs pos="0">
              <a:schemeClr val="accent2">
                <a:hueOff val="-794024"/>
                <a:satOff val="895"/>
                <a:lumOff val="2118"/>
                <a:alphaOff val="0"/>
                <a:tint val="94000"/>
                <a:satMod val="103000"/>
                <a:lumMod val="102000"/>
              </a:schemeClr>
            </a:gs>
            <a:gs pos="50000">
              <a:schemeClr val="accent2">
                <a:hueOff val="-794024"/>
                <a:satOff val="895"/>
                <a:lumOff val="2118"/>
                <a:alphaOff val="0"/>
                <a:shade val="100000"/>
                <a:satMod val="110000"/>
                <a:lumMod val="100000"/>
              </a:schemeClr>
            </a:gs>
            <a:gs pos="100000">
              <a:schemeClr val="accent2">
                <a:hueOff val="-794024"/>
                <a:satOff val="895"/>
                <a:lumOff val="2118"/>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MUST be filed electronically </a:t>
          </a:r>
        </a:p>
      </dsp:txBody>
      <dsp:txXfrm>
        <a:off x="39580" y="2859057"/>
        <a:ext cx="6181940" cy="731649"/>
      </dsp:txXfrm>
    </dsp:sp>
    <dsp:sp modelId="{B86B8F6F-A4C3-4945-BEE5-CBF419377B5A}">
      <dsp:nvSpPr>
        <dsp:cNvPr id="0" name=""/>
        <dsp:cNvSpPr/>
      </dsp:nvSpPr>
      <dsp:spPr>
        <a:xfrm>
          <a:off x="0" y="3690767"/>
          <a:ext cx="6261100" cy="810809"/>
        </a:xfrm>
        <a:prstGeom prst="roundRect">
          <a:avLst/>
        </a:prstGeom>
        <a:gradFill rotWithShape="0">
          <a:gsLst>
            <a:gs pos="0">
              <a:schemeClr val="accent2">
                <a:hueOff val="-1058698"/>
                <a:satOff val="1194"/>
                <a:lumOff val="2824"/>
                <a:alphaOff val="0"/>
                <a:tint val="94000"/>
                <a:satMod val="103000"/>
                <a:lumMod val="102000"/>
              </a:schemeClr>
            </a:gs>
            <a:gs pos="50000">
              <a:schemeClr val="accent2">
                <a:hueOff val="-1058698"/>
                <a:satOff val="1194"/>
                <a:lumOff val="2824"/>
                <a:alphaOff val="0"/>
                <a:shade val="100000"/>
                <a:satMod val="110000"/>
                <a:lumMod val="100000"/>
              </a:schemeClr>
            </a:gs>
            <a:gs pos="100000">
              <a:schemeClr val="accent2">
                <a:hueOff val="-1058698"/>
                <a:satOff val="1194"/>
                <a:lumOff val="2824"/>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Must file within 30 days of appointment</a:t>
          </a:r>
        </a:p>
      </dsp:txBody>
      <dsp:txXfrm>
        <a:off x="39580" y="3730347"/>
        <a:ext cx="6181940" cy="731649"/>
      </dsp:txXfrm>
    </dsp:sp>
    <dsp:sp modelId="{CC8414CA-6A3A-4516-BD4A-00160884B65C}">
      <dsp:nvSpPr>
        <dsp:cNvPr id="0" name=""/>
        <dsp:cNvSpPr/>
      </dsp:nvSpPr>
      <dsp:spPr>
        <a:xfrm>
          <a:off x="0" y="4562057"/>
          <a:ext cx="6261100" cy="810809"/>
        </a:xfrm>
        <a:prstGeom prst="roundRect">
          <a:avLst/>
        </a:prstGeom>
        <a:gradFill rotWithShape="0">
          <a:gsLst>
            <a:gs pos="0">
              <a:schemeClr val="accent2">
                <a:hueOff val="-1323373"/>
                <a:satOff val="1492"/>
                <a:lumOff val="3530"/>
                <a:alphaOff val="0"/>
                <a:tint val="94000"/>
                <a:satMod val="103000"/>
                <a:lumMod val="102000"/>
              </a:schemeClr>
            </a:gs>
            <a:gs pos="50000">
              <a:schemeClr val="accent2">
                <a:hueOff val="-1323373"/>
                <a:satOff val="1492"/>
                <a:lumOff val="3530"/>
                <a:alphaOff val="0"/>
                <a:shade val="100000"/>
                <a:satMod val="110000"/>
                <a:lumMod val="100000"/>
              </a:schemeClr>
            </a:gs>
            <a:gs pos="100000">
              <a:schemeClr val="accent2">
                <a:hueOff val="-1323373"/>
                <a:satOff val="1492"/>
                <a:lumOff val="353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Form 1F is filed within 60 days of leaving position</a:t>
          </a:r>
        </a:p>
      </dsp:txBody>
      <dsp:txXfrm>
        <a:off x="39580" y="4601637"/>
        <a:ext cx="6181940" cy="731649"/>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C6D36D-1529-4072-8331-065B758354E6}">
      <dsp:nvSpPr>
        <dsp:cNvPr id="0" name=""/>
        <dsp:cNvSpPr/>
      </dsp:nvSpPr>
      <dsp:spPr>
        <a:xfrm>
          <a:off x="189969" y="693252"/>
          <a:ext cx="800463" cy="800463"/>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E1E5B36-FAB1-42AB-8C60-3BFC84CA4F15}">
      <dsp:nvSpPr>
        <dsp:cNvPr id="0" name=""/>
        <dsp:cNvSpPr/>
      </dsp:nvSpPr>
      <dsp:spPr>
        <a:xfrm>
          <a:off x="358066" y="861349"/>
          <a:ext cx="464269" cy="46426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47A7D82-6860-4F50-8F76-D786CB493974}">
      <dsp:nvSpPr>
        <dsp:cNvPr id="0" name=""/>
        <dsp:cNvSpPr/>
      </dsp:nvSpPr>
      <dsp:spPr>
        <a:xfrm>
          <a:off x="1161961" y="693252"/>
          <a:ext cx="1886807" cy="8004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100000"/>
            </a:lnSpc>
            <a:spcBef>
              <a:spcPct val="0"/>
            </a:spcBef>
            <a:spcAft>
              <a:spcPct val="35000"/>
            </a:spcAft>
            <a:buNone/>
          </a:pPr>
          <a:r>
            <a:rPr lang="en-US" sz="1300" b="1" kern="1200"/>
            <a:t>Who can file:</a:t>
          </a:r>
          <a:r>
            <a:rPr lang="en-US" sz="1300" kern="1200"/>
            <a:t> Any person or organization</a:t>
          </a:r>
        </a:p>
      </dsp:txBody>
      <dsp:txXfrm>
        <a:off x="1161961" y="693252"/>
        <a:ext cx="1886807" cy="800463"/>
      </dsp:txXfrm>
    </dsp:sp>
    <dsp:sp modelId="{0098F97B-2904-475B-983C-397B2D886ED9}">
      <dsp:nvSpPr>
        <dsp:cNvPr id="0" name=""/>
        <dsp:cNvSpPr/>
      </dsp:nvSpPr>
      <dsp:spPr>
        <a:xfrm>
          <a:off x="3377530" y="693252"/>
          <a:ext cx="800463" cy="800463"/>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2526CE5-C783-445A-B685-1200FCB69FEC}">
      <dsp:nvSpPr>
        <dsp:cNvPr id="0" name=""/>
        <dsp:cNvSpPr/>
      </dsp:nvSpPr>
      <dsp:spPr>
        <a:xfrm>
          <a:off x="3545628" y="861349"/>
          <a:ext cx="464269" cy="46426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F0F4687-ACD7-4ECB-AA60-0C5CADA47F1F}">
      <dsp:nvSpPr>
        <dsp:cNvPr id="0" name=""/>
        <dsp:cNvSpPr/>
      </dsp:nvSpPr>
      <dsp:spPr>
        <a:xfrm>
          <a:off x="4349522" y="693252"/>
          <a:ext cx="1886807" cy="8004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100000"/>
            </a:lnSpc>
            <a:spcBef>
              <a:spcPct val="0"/>
            </a:spcBef>
            <a:spcAft>
              <a:spcPct val="35000"/>
            </a:spcAft>
            <a:buNone/>
          </a:pPr>
          <a:r>
            <a:rPr lang="en-US" sz="1300" b="1" kern="1200"/>
            <a:t>Where:</a:t>
          </a:r>
          <a:r>
            <a:rPr lang="en-US" sz="1300" kern="1200"/>
            <a:t> Florida Commission on Ethics</a:t>
          </a:r>
        </a:p>
      </dsp:txBody>
      <dsp:txXfrm>
        <a:off x="4349522" y="693252"/>
        <a:ext cx="1886807" cy="800463"/>
      </dsp:txXfrm>
    </dsp:sp>
    <dsp:sp modelId="{FC5E2CF8-5007-4E85-B474-FE23FB4E6D67}">
      <dsp:nvSpPr>
        <dsp:cNvPr id="0" name=""/>
        <dsp:cNvSpPr/>
      </dsp:nvSpPr>
      <dsp:spPr>
        <a:xfrm>
          <a:off x="6565092" y="693252"/>
          <a:ext cx="800463" cy="800463"/>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287F310-B522-47F9-AACF-DB11761246D0}">
      <dsp:nvSpPr>
        <dsp:cNvPr id="0" name=""/>
        <dsp:cNvSpPr/>
      </dsp:nvSpPr>
      <dsp:spPr>
        <a:xfrm>
          <a:off x="6733189" y="861349"/>
          <a:ext cx="464269" cy="46426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7C0A00-F4C4-4C60-AFDB-2F14981C94ED}">
      <dsp:nvSpPr>
        <dsp:cNvPr id="0" name=""/>
        <dsp:cNvSpPr/>
      </dsp:nvSpPr>
      <dsp:spPr>
        <a:xfrm>
          <a:off x="7537083" y="693252"/>
          <a:ext cx="1886807" cy="8004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100000"/>
            </a:lnSpc>
            <a:spcBef>
              <a:spcPct val="0"/>
            </a:spcBef>
            <a:spcAft>
              <a:spcPct val="35000"/>
            </a:spcAft>
            <a:buNone/>
          </a:pPr>
          <a:r>
            <a:rPr lang="en-US" sz="1300" b="1" kern="1200"/>
            <a:t>Form:</a:t>
          </a:r>
          <a:r>
            <a:rPr lang="en-US" sz="1300" kern="1200"/>
            <a:t> Official complaint form (required)</a:t>
          </a:r>
        </a:p>
      </dsp:txBody>
      <dsp:txXfrm>
        <a:off x="7537083" y="693252"/>
        <a:ext cx="1886807" cy="800463"/>
      </dsp:txXfrm>
    </dsp:sp>
    <dsp:sp modelId="{F0AD6F42-175E-4E5E-A52F-38556482F244}">
      <dsp:nvSpPr>
        <dsp:cNvPr id="0" name=""/>
        <dsp:cNvSpPr/>
      </dsp:nvSpPr>
      <dsp:spPr>
        <a:xfrm>
          <a:off x="189969" y="2105599"/>
          <a:ext cx="800463" cy="800463"/>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D37B564-3E50-4A72-8863-BC6127E026A0}">
      <dsp:nvSpPr>
        <dsp:cNvPr id="0" name=""/>
        <dsp:cNvSpPr/>
      </dsp:nvSpPr>
      <dsp:spPr>
        <a:xfrm>
          <a:off x="358066" y="2273697"/>
          <a:ext cx="464269" cy="46426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AB958EA-0857-479A-A3DE-A923192F5871}">
      <dsp:nvSpPr>
        <dsp:cNvPr id="0" name=""/>
        <dsp:cNvSpPr/>
      </dsp:nvSpPr>
      <dsp:spPr>
        <a:xfrm>
          <a:off x="1161961" y="2105599"/>
          <a:ext cx="1886807" cy="8004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100000"/>
            </a:lnSpc>
            <a:spcBef>
              <a:spcPct val="0"/>
            </a:spcBef>
            <a:spcAft>
              <a:spcPct val="35000"/>
            </a:spcAft>
            <a:buNone/>
          </a:pPr>
          <a:r>
            <a:rPr lang="en-US" sz="1300" b="1" kern="1200"/>
            <a:t>Contents:</a:t>
          </a:r>
          <a:r>
            <a:rPr lang="en-US" sz="1300" kern="1200"/>
            <a:t> Specific factual allegations</a:t>
          </a:r>
        </a:p>
      </dsp:txBody>
      <dsp:txXfrm>
        <a:off x="1161961" y="2105599"/>
        <a:ext cx="1886807" cy="800463"/>
      </dsp:txXfrm>
    </dsp:sp>
    <dsp:sp modelId="{CA2B9C19-EA2F-41BF-BE11-E10602C15351}">
      <dsp:nvSpPr>
        <dsp:cNvPr id="0" name=""/>
        <dsp:cNvSpPr/>
      </dsp:nvSpPr>
      <dsp:spPr>
        <a:xfrm>
          <a:off x="3377530" y="2105599"/>
          <a:ext cx="800463" cy="800463"/>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A9D6CB-F56F-49F8-B0CC-4DB41C1244AB}">
      <dsp:nvSpPr>
        <dsp:cNvPr id="0" name=""/>
        <dsp:cNvSpPr/>
      </dsp:nvSpPr>
      <dsp:spPr>
        <a:xfrm>
          <a:off x="3545628" y="2273697"/>
          <a:ext cx="464269" cy="46426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DC33778-849E-43EB-9B2F-316EEB841435}">
      <dsp:nvSpPr>
        <dsp:cNvPr id="0" name=""/>
        <dsp:cNvSpPr/>
      </dsp:nvSpPr>
      <dsp:spPr>
        <a:xfrm>
          <a:off x="4349522" y="2105599"/>
          <a:ext cx="1886807" cy="8004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100000"/>
            </a:lnSpc>
            <a:spcBef>
              <a:spcPct val="0"/>
            </a:spcBef>
            <a:spcAft>
              <a:spcPct val="35000"/>
            </a:spcAft>
            <a:buNone/>
          </a:pPr>
          <a:r>
            <a:rPr lang="en-US" sz="1300" b="1" kern="1200"/>
            <a:t>Cost:</a:t>
          </a:r>
          <a:r>
            <a:rPr lang="en-US" sz="1300" kern="1200"/>
            <a:t> No fee required</a:t>
          </a:r>
        </a:p>
      </dsp:txBody>
      <dsp:txXfrm>
        <a:off x="4349522" y="2105599"/>
        <a:ext cx="1886807" cy="800463"/>
      </dsp:txXfrm>
    </dsp:sp>
    <dsp:sp modelId="{35C68CF4-C6D7-4862-968E-6BC30FA43BEB}">
      <dsp:nvSpPr>
        <dsp:cNvPr id="0" name=""/>
        <dsp:cNvSpPr/>
      </dsp:nvSpPr>
      <dsp:spPr>
        <a:xfrm>
          <a:off x="6565092" y="2105599"/>
          <a:ext cx="800463" cy="800463"/>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F19747D-1004-411E-87DA-CCDFA21B27D3}">
      <dsp:nvSpPr>
        <dsp:cNvPr id="0" name=""/>
        <dsp:cNvSpPr/>
      </dsp:nvSpPr>
      <dsp:spPr>
        <a:xfrm>
          <a:off x="6733189" y="2273697"/>
          <a:ext cx="464269" cy="46426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7EC109F-F732-4F4C-BC9A-B56B349C3363}">
      <dsp:nvSpPr>
        <dsp:cNvPr id="0" name=""/>
        <dsp:cNvSpPr/>
      </dsp:nvSpPr>
      <dsp:spPr>
        <a:xfrm>
          <a:off x="7537083" y="2105599"/>
          <a:ext cx="1886807" cy="80046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577850">
            <a:lnSpc>
              <a:spcPct val="100000"/>
            </a:lnSpc>
            <a:spcBef>
              <a:spcPct val="0"/>
            </a:spcBef>
            <a:spcAft>
              <a:spcPct val="35000"/>
            </a:spcAft>
            <a:buNone/>
          </a:pPr>
          <a:r>
            <a:rPr lang="en-US" sz="1300" b="1" kern="1200"/>
            <a:t>Confidentiality:</a:t>
          </a:r>
          <a:r>
            <a:rPr lang="en-US" sz="1300" kern="1200"/>
            <a:t> Initially confidential, but may be disclosed later</a:t>
          </a:r>
        </a:p>
      </dsp:txBody>
      <dsp:txXfrm>
        <a:off x="7537083" y="2105599"/>
        <a:ext cx="1886807" cy="800463"/>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39662D5-7AB0-4114-AD49-5FB7B7547729}">
      <dsp:nvSpPr>
        <dsp:cNvPr id="0" name=""/>
        <dsp:cNvSpPr/>
      </dsp:nvSpPr>
      <dsp:spPr>
        <a:xfrm>
          <a:off x="0" y="4358"/>
          <a:ext cx="6261100" cy="928293"/>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C223FFE-FAE8-4CE1-933C-0762B0110FB6}">
      <dsp:nvSpPr>
        <dsp:cNvPr id="0" name=""/>
        <dsp:cNvSpPr/>
      </dsp:nvSpPr>
      <dsp:spPr>
        <a:xfrm>
          <a:off x="280808" y="213224"/>
          <a:ext cx="510561" cy="510561"/>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41A63E4-7AE3-4D10-8B62-48BC49B0C80B}">
      <dsp:nvSpPr>
        <dsp:cNvPr id="0" name=""/>
        <dsp:cNvSpPr/>
      </dsp:nvSpPr>
      <dsp:spPr>
        <a:xfrm>
          <a:off x="1072178" y="4358"/>
          <a:ext cx="5188921" cy="9282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244" tIns="98244" rIns="98244" bIns="98244" numCol="1" spcCol="1270" anchor="ctr" anchorCtr="0">
          <a:noAutofit/>
        </a:bodyPr>
        <a:lstStyle/>
        <a:p>
          <a:pPr marL="0" lvl="0" indent="0" algn="l" defTabSz="711200">
            <a:lnSpc>
              <a:spcPct val="90000"/>
            </a:lnSpc>
            <a:spcBef>
              <a:spcPct val="0"/>
            </a:spcBef>
            <a:spcAft>
              <a:spcPct val="35000"/>
            </a:spcAft>
            <a:buNone/>
          </a:pPr>
          <a:r>
            <a:rPr lang="en-US" sz="1600" kern="1200"/>
            <a:t>Preliminary investigation to determine “probable cause”</a:t>
          </a:r>
        </a:p>
      </dsp:txBody>
      <dsp:txXfrm>
        <a:off x="1072178" y="4358"/>
        <a:ext cx="5188921" cy="928293"/>
      </dsp:txXfrm>
    </dsp:sp>
    <dsp:sp modelId="{E94CD3C8-2F1C-46B0-BD08-CF7F1F61152C}">
      <dsp:nvSpPr>
        <dsp:cNvPr id="0" name=""/>
        <dsp:cNvSpPr/>
      </dsp:nvSpPr>
      <dsp:spPr>
        <a:xfrm>
          <a:off x="0" y="1164724"/>
          <a:ext cx="6261100" cy="928293"/>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ADCA2C6-F2C4-43AC-8AB4-6B123346FF6C}">
      <dsp:nvSpPr>
        <dsp:cNvPr id="0" name=""/>
        <dsp:cNvSpPr/>
      </dsp:nvSpPr>
      <dsp:spPr>
        <a:xfrm>
          <a:off x="280808" y="1373590"/>
          <a:ext cx="510561" cy="510561"/>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0DD942B-7287-47D3-8E75-066AF6002A6B}">
      <dsp:nvSpPr>
        <dsp:cNvPr id="0" name=""/>
        <dsp:cNvSpPr/>
      </dsp:nvSpPr>
      <dsp:spPr>
        <a:xfrm>
          <a:off x="1072178" y="1164724"/>
          <a:ext cx="5188921" cy="9282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244" tIns="98244" rIns="98244" bIns="98244" numCol="1" spcCol="1270" anchor="ctr" anchorCtr="0">
          <a:noAutofit/>
        </a:bodyPr>
        <a:lstStyle/>
        <a:p>
          <a:pPr marL="0" lvl="0" indent="0" algn="l" defTabSz="711200">
            <a:lnSpc>
              <a:spcPct val="90000"/>
            </a:lnSpc>
            <a:spcBef>
              <a:spcPct val="0"/>
            </a:spcBef>
            <a:spcAft>
              <a:spcPct val="35000"/>
            </a:spcAft>
            <a:buNone/>
          </a:pPr>
          <a:r>
            <a:rPr lang="en-US" sz="1600" kern="1200"/>
            <a:t>Investigator prepares a written report, provides it to you, and you are given time to reply</a:t>
          </a:r>
        </a:p>
      </dsp:txBody>
      <dsp:txXfrm>
        <a:off x="1072178" y="1164724"/>
        <a:ext cx="5188921" cy="928293"/>
      </dsp:txXfrm>
    </dsp:sp>
    <dsp:sp modelId="{C56AA3BB-FAB5-43EB-AF03-ACDDF3CBBD57}">
      <dsp:nvSpPr>
        <dsp:cNvPr id="0" name=""/>
        <dsp:cNvSpPr/>
      </dsp:nvSpPr>
      <dsp:spPr>
        <a:xfrm>
          <a:off x="0" y="2325090"/>
          <a:ext cx="6261100" cy="928293"/>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B192B44-3AB9-489B-8891-136F601FEE14}">
      <dsp:nvSpPr>
        <dsp:cNvPr id="0" name=""/>
        <dsp:cNvSpPr/>
      </dsp:nvSpPr>
      <dsp:spPr>
        <a:xfrm>
          <a:off x="280808" y="2533956"/>
          <a:ext cx="510561" cy="510561"/>
        </a:xfrm>
        <a:prstGeom prst="rect">
          <a:avLst/>
        </a:prstGeom>
        <a:blipFill>
          <a:blip xmlns:r="http://schemas.openxmlformats.org/officeDocument/2006/relationships">
            <a:extLst>
              <a:ext uri="{96DAC541-7B7A-43D3-8B79-37D633B846F1}">
                <asvg:svgBlip xmlns:asvg="http://schemas.microsoft.com/office/drawing/2016/SVG/main" r:embed="rId3"/>
              </a:ext>
            </a:extLst>
          </a:blip>
          <a:srcRect/>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4460230-A08F-488F-A8CE-2D9002AE9EEC}">
      <dsp:nvSpPr>
        <dsp:cNvPr id="0" name=""/>
        <dsp:cNvSpPr/>
      </dsp:nvSpPr>
      <dsp:spPr>
        <a:xfrm>
          <a:off x="1072178" y="2325090"/>
          <a:ext cx="5188921" cy="9282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244" tIns="98244" rIns="98244" bIns="98244" numCol="1" spcCol="1270" anchor="ctr" anchorCtr="0">
          <a:noAutofit/>
        </a:bodyPr>
        <a:lstStyle/>
        <a:p>
          <a:pPr marL="0" lvl="0" indent="0" algn="l" defTabSz="711200">
            <a:lnSpc>
              <a:spcPct val="90000"/>
            </a:lnSpc>
            <a:spcBef>
              <a:spcPct val="0"/>
            </a:spcBef>
            <a:spcAft>
              <a:spcPct val="35000"/>
            </a:spcAft>
            <a:buNone/>
          </a:pPr>
          <a:r>
            <a:rPr lang="en-US" sz="1600" kern="1200"/>
            <a:t>A Commission “advocate” prepares a written probable cause recommendation, which is also given to you, and you provide a written reply to that report, too</a:t>
          </a:r>
        </a:p>
      </dsp:txBody>
      <dsp:txXfrm>
        <a:off x="1072178" y="2325090"/>
        <a:ext cx="5188921" cy="928293"/>
      </dsp:txXfrm>
    </dsp:sp>
    <dsp:sp modelId="{1BACBAC4-3850-43F7-BE2F-5297AF437019}">
      <dsp:nvSpPr>
        <dsp:cNvPr id="0" name=""/>
        <dsp:cNvSpPr/>
      </dsp:nvSpPr>
      <dsp:spPr>
        <a:xfrm>
          <a:off x="0" y="3485457"/>
          <a:ext cx="6261100" cy="928293"/>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FCC03A5-4E1B-4D06-BB3A-FF1CF0A93600}">
      <dsp:nvSpPr>
        <dsp:cNvPr id="0" name=""/>
        <dsp:cNvSpPr/>
      </dsp:nvSpPr>
      <dsp:spPr>
        <a:xfrm>
          <a:off x="280808" y="3694323"/>
          <a:ext cx="510561" cy="510561"/>
        </a:xfrm>
        <a:prstGeom prst="rect">
          <a:avLst/>
        </a:prstGeom>
        <a:blipFill>
          <a:blip xmlns:r="http://schemas.openxmlformats.org/officeDocument/2006/relationships">
            <a:extLst>
              <a:ext uri="{96DAC541-7B7A-43D3-8B79-37D633B846F1}">
                <asvg:svgBlip xmlns:asvg="http://schemas.microsoft.com/office/drawing/2016/SVG/main" r:embed="rId4"/>
              </a:ext>
            </a:extLst>
          </a:blip>
          <a:srcRect/>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01380B4-6819-4D4D-A4CA-ADA06442D8A7}">
      <dsp:nvSpPr>
        <dsp:cNvPr id="0" name=""/>
        <dsp:cNvSpPr/>
      </dsp:nvSpPr>
      <dsp:spPr>
        <a:xfrm>
          <a:off x="1072178" y="3485457"/>
          <a:ext cx="5188921" cy="9282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244" tIns="98244" rIns="98244" bIns="98244" numCol="1" spcCol="1270" anchor="ctr" anchorCtr="0">
          <a:noAutofit/>
        </a:bodyPr>
        <a:lstStyle/>
        <a:p>
          <a:pPr marL="0" lvl="0" indent="0" algn="l" defTabSz="711200">
            <a:lnSpc>
              <a:spcPct val="90000"/>
            </a:lnSpc>
            <a:spcBef>
              <a:spcPct val="0"/>
            </a:spcBef>
            <a:spcAft>
              <a:spcPct val="35000"/>
            </a:spcAft>
            <a:buNone/>
          </a:pPr>
          <a:r>
            <a:rPr lang="en-US" sz="1600" kern="1200"/>
            <a:t>Probable cause hearing allows for oral arguments but no evidence</a:t>
          </a:r>
        </a:p>
      </dsp:txBody>
      <dsp:txXfrm>
        <a:off x="1072178" y="3485457"/>
        <a:ext cx="5188921" cy="928293"/>
      </dsp:txXfrm>
    </dsp:sp>
    <dsp:sp modelId="{B4650F23-0D2D-4EA5-AA50-C78C44ABBE14}">
      <dsp:nvSpPr>
        <dsp:cNvPr id="0" name=""/>
        <dsp:cNvSpPr/>
      </dsp:nvSpPr>
      <dsp:spPr>
        <a:xfrm>
          <a:off x="0" y="4645823"/>
          <a:ext cx="6261100" cy="928293"/>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1D29859-041E-417A-B248-60540EA45CD0}">
      <dsp:nvSpPr>
        <dsp:cNvPr id="0" name=""/>
        <dsp:cNvSpPr/>
      </dsp:nvSpPr>
      <dsp:spPr>
        <a:xfrm>
          <a:off x="280808" y="4854689"/>
          <a:ext cx="510561" cy="510561"/>
        </a:xfrm>
        <a:prstGeom prst="rect">
          <a:avLst/>
        </a:prstGeom>
        <a:blipFill>
          <a:blip xmlns:r="http://schemas.openxmlformats.org/officeDocument/2006/relationships">
            <a:extLst>
              <a:ext uri="{96DAC541-7B7A-43D3-8B79-37D633B846F1}">
                <asvg:svgBlip xmlns:asvg="http://schemas.microsoft.com/office/drawing/2016/SVG/main" r:embed="rId5"/>
              </a:ext>
            </a:extLst>
          </a:blip>
          <a:srcRect/>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780C9C1-9D86-49F1-A810-1C9A1392CC90}">
      <dsp:nvSpPr>
        <dsp:cNvPr id="0" name=""/>
        <dsp:cNvSpPr/>
      </dsp:nvSpPr>
      <dsp:spPr>
        <a:xfrm>
          <a:off x="1072178" y="4645823"/>
          <a:ext cx="5188921" cy="9282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244" tIns="98244" rIns="98244" bIns="98244" numCol="1" spcCol="1270" anchor="ctr" anchorCtr="0">
          <a:noAutofit/>
        </a:bodyPr>
        <a:lstStyle/>
        <a:p>
          <a:pPr marL="0" lvl="0" indent="0" algn="l" defTabSz="711200">
            <a:lnSpc>
              <a:spcPct val="90000"/>
            </a:lnSpc>
            <a:spcBef>
              <a:spcPct val="0"/>
            </a:spcBef>
            <a:spcAft>
              <a:spcPct val="35000"/>
            </a:spcAft>
            <a:buNone/>
          </a:pPr>
          <a:r>
            <a:rPr lang="en-US" sz="1600" kern="1200"/>
            <a:t>If probable cause is found the Commission can order a hearing or allow you 14 days to request a hearing </a:t>
          </a:r>
        </a:p>
      </dsp:txBody>
      <dsp:txXfrm>
        <a:off x="1072178" y="4645823"/>
        <a:ext cx="5188921" cy="928293"/>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BE6C1D-EF84-4795-8825-DFB3228BB3AF}">
      <dsp:nvSpPr>
        <dsp:cNvPr id="0" name=""/>
        <dsp:cNvSpPr/>
      </dsp:nvSpPr>
      <dsp:spPr>
        <a:xfrm>
          <a:off x="0" y="123569"/>
          <a:ext cx="6261100" cy="1736791"/>
        </a:xfrm>
        <a:prstGeom prst="roundRect">
          <a:avLst/>
        </a:prstGeom>
        <a:gradFill rotWithShape="0">
          <a:gsLst>
            <a:gs pos="0">
              <a:schemeClr val="accent2">
                <a:hueOff val="0"/>
                <a:satOff val="0"/>
                <a:lumOff val="0"/>
                <a:alphaOff val="0"/>
                <a:tint val="94000"/>
                <a:satMod val="103000"/>
                <a:lumMod val="102000"/>
              </a:schemeClr>
            </a:gs>
            <a:gs pos="50000">
              <a:schemeClr val="accent2">
                <a:hueOff val="0"/>
                <a:satOff val="0"/>
                <a:lumOff val="0"/>
                <a:alphaOff val="0"/>
                <a:shade val="100000"/>
                <a:satMod val="110000"/>
                <a:lumMod val="100000"/>
              </a:schemeClr>
            </a:gs>
            <a:gs pos="100000">
              <a:schemeClr val="accent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Your successful defense of a misconduct charge qualifies you for common law (but not statutory) reimbursement of attorney’s fees from your agency</a:t>
          </a:r>
        </a:p>
      </dsp:txBody>
      <dsp:txXfrm>
        <a:off x="84783" y="208352"/>
        <a:ext cx="6091534" cy="1567225"/>
      </dsp:txXfrm>
    </dsp:sp>
    <dsp:sp modelId="{9F5A1096-2E0D-4267-BB98-0F7F68DB90EB}">
      <dsp:nvSpPr>
        <dsp:cNvPr id="0" name=""/>
        <dsp:cNvSpPr/>
      </dsp:nvSpPr>
      <dsp:spPr>
        <a:xfrm>
          <a:off x="0" y="1920841"/>
          <a:ext cx="6261100" cy="1736791"/>
        </a:xfrm>
        <a:prstGeom prst="roundRect">
          <a:avLst/>
        </a:prstGeom>
        <a:gradFill rotWithShape="0">
          <a:gsLst>
            <a:gs pos="0">
              <a:schemeClr val="accent2">
                <a:hueOff val="-661686"/>
                <a:satOff val="746"/>
                <a:lumOff val="1765"/>
                <a:alphaOff val="0"/>
                <a:tint val="94000"/>
                <a:satMod val="103000"/>
                <a:lumMod val="102000"/>
              </a:schemeClr>
            </a:gs>
            <a:gs pos="50000">
              <a:schemeClr val="accent2">
                <a:hueOff val="-661686"/>
                <a:satOff val="746"/>
                <a:lumOff val="1765"/>
                <a:alphaOff val="0"/>
                <a:shade val="100000"/>
                <a:satMod val="110000"/>
                <a:lumMod val="100000"/>
              </a:schemeClr>
            </a:gs>
            <a:gs pos="100000">
              <a:schemeClr val="accent2">
                <a:hueOff val="-661686"/>
                <a:satOff val="746"/>
                <a:lumOff val="1765"/>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Fees cannot be awarded if the complaint arises out of a vote by you that directly advances your private monetary interests</a:t>
          </a:r>
        </a:p>
      </dsp:txBody>
      <dsp:txXfrm>
        <a:off x="84783" y="2005624"/>
        <a:ext cx="6091534" cy="1567225"/>
      </dsp:txXfrm>
    </dsp:sp>
    <dsp:sp modelId="{9BEE4432-00C8-4BEB-9479-5BC12948AF83}">
      <dsp:nvSpPr>
        <dsp:cNvPr id="0" name=""/>
        <dsp:cNvSpPr/>
      </dsp:nvSpPr>
      <dsp:spPr>
        <a:xfrm>
          <a:off x="0" y="3718113"/>
          <a:ext cx="6261100" cy="1736791"/>
        </a:xfrm>
        <a:prstGeom prst="roundRect">
          <a:avLst/>
        </a:prstGeom>
        <a:gradFill rotWithShape="0">
          <a:gsLst>
            <a:gs pos="0">
              <a:schemeClr val="accent2">
                <a:hueOff val="-1323373"/>
                <a:satOff val="1492"/>
                <a:lumOff val="3530"/>
                <a:alphaOff val="0"/>
                <a:tint val="94000"/>
                <a:satMod val="103000"/>
                <a:lumMod val="102000"/>
              </a:schemeClr>
            </a:gs>
            <a:gs pos="50000">
              <a:schemeClr val="accent2">
                <a:hueOff val="-1323373"/>
                <a:satOff val="1492"/>
                <a:lumOff val="3530"/>
                <a:alphaOff val="0"/>
                <a:shade val="100000"/>
                <a:satMod val="110000"/>
                <a:lumMod val="100000"/>
              </a:schemeClr>
            </a:gs>
            <a:gs pos="100000">
              <a:schemeClr val="accent2">
                <a:hueOff val="-1323373"/>
                <a:satOff val="1492"/>
                <a:lumOff val="353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Complainant who files a frivolous complaint with malicious intent to injure your reputation with knowledge that the material allegations were false (or reckless disregard for the truth) is liable for your attorney’s fees </a:t>
          </a:r>
        </a:p>
      </dsp:txBody>
      <dsp:txXfrm>
        <a:off x="84783" y="3802896"/>
        <a:ext cx="6091534" cy="1567225"/>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D70F26-151D-49E4-BB23-73BA5C6C8994}">
      <dsp:nvSpPr>
        <dsp:cNvPr id="0" name=""/>
        <dsp:cNvSpPr/>
      </dsp:nvSpPr>
      <dsp:spPr>
        <a:xfrm>
          <a:off x="0" y="232112"/>
          <a:ext cx="6261100" cy="965250"/>
        </a:xfrm>
        <a:prstGeom prst="roundRect">
          <a:avLst/>
        </a:prstGeom>
        <a:gradFill rotWithShape="0">
          <a:gsLst>
            <a:gs pos="0">
              <a:schemeClr val="accent2">
                <a:hueOff val="0"/>
                <a:satOff val="0"/>
                <a:lumOff val="0"/>
                <a:alphaOff val="0"/>
                <a:tint val="94000"/>
                <a:satMod val="103000"/>
                <a:lumMod val="102000"/>
              </a:schemeClr>
            </a:gs>
            <a:gs pos="50000">
              <a:schemeClr val="accent2">
                <a:hueOff val="0"/>
                <a:satOff val="0"/>
                <a:lumOff val="0"/>
                <a:alphaOff val="0"/>
                <a:shade val="100000"/>
                <a:satMod val="110000"/>
                <a:lumMod val="100000"/>
              </a:schemeClr>
            </a:gs>
            <a:gs pos="100000">
              <a:schemeClr val="accent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b="1" kern="1200"/>
            <a:t>Your position is a public trust</a:t>
          </a:r>
          <a:r>
            <a:rPr lang="en-US" sz="2500" kern="1200"/>
            <a:t> - The public expects ethical conduct</a:t>
          </a:r>
        </a:p>
      </dsp:txBody>
      <dsp:txXfrm>
        <a:off x="47120" y="279232"/>
        <a:ext cx="6166860" cy="871010"/>
      </dsp:txXfrm>
    </dsp:sp>
    <dsp:sp modelId="{B39848FE-D577-4EB4-848E-E26B449EEBB0}">
      <dsp:nvSpPr>
        <dsp:cNvPr id="0" name=""/>
        <dsp:cNvSpPr/>
      </dsp:nvSpPr>
      <dsp:spPr>
        <a:xfrm>
          <a:off x="0" y="1269362"/>
          <a:ext cx="6261100" cy="965250"/>
        </a:xfrm>
        <a:prstGeom prst="roundRect">
          <a:avLst/>
        </a:prstGeom>
        <a:gradFill rotWithShape="0">
          <a:gsLst>
            <a:gs pos="0">
              <a:schemeClr val="accent2">
                <a:hueOff val="-330843"/>
                <a:satOff val="373"/>
                <a:lumOff val="882"/>
                <a:alphaOff val="0"/>
                <a:tint val="94000"/>
                <a:satMod val="103000"/>
                <a:lumMod val="102000"/>
              </a:schemeClr>
            </a:gs>
            <a:gs pos="50000">
              <a:schemeClr val="accent2">
                <a:hueOff val="-330843"/>
                <a:satOff val="373"/>
                <a:lumOff val="882"/>
                <a:alphaOff val="0"/>
                <a:shade val="100000"/>
                <a:satMod val="110000"/>
                <a:lumMod val="100000"/>
              </a:schemeClr>
            </a:gs>
            <a:gs pos="100000">
              <a:schemeClr val="accent2">
                <a:hueOff val="-330843"/>
                <a:satOff val="373"/>
                <a:lumOff val="882"/>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b="1" kern="1200"/>
            <a:t>Violations have serious consequences</a:t>
          </a:r>
          <a:r>
            <a:rPr lang="en-US" sz="2500" kern="1200"/>
            <a:t> - Personal liability, fines, removal</a:t>
          </a:r>
        </a:p>
      </dsp:txBody>
      <dsp:txXfrm>
        <a:off x="47120" y="1316482"/>
        <a:ext cx="6166860" cy="871010"/>
      </dsp:txXfrm>
    </dsp:sp>
    <dsp:sp modelId="{02F1F5E7-37FE-4342-BE96-5F31E3B575AC}">
      <dsp:nvSpPr>
        <dsp:cNvPr id="0" name=""/>
        <dsp:cNvSpPr/>
      </dsp:nvSpPr>
      <dsp:spPr>
        <a:xfrm>
          <a:off x="0" y="2306612"/>
          <a:ext cx="6261100" cy="965250"/>
        </a:xfrm>
        <a:prstGeom prst="roundRect">
          <a:avLst/>
        </a:prstGeom>
        <a:gradFill rotWithShape="0">
          <a:gsLst>
            <a:gs pos="0">
              <a:schemeClr val="accent2">
                <a:hueOff val="-661686"/>
                <a:satOff val="746"/>
                <a:lumOff val="1765"/>
                <a:alphaOff val="0"/>
                <a:tint val="94000"/>
                <a:satMod val="103000"/>
                <a:lumMod val="102000"/>
              </a:schemeClr>
            </a:gs>
            <a:gs pos="50000">
              <a:schemeClr val="accent2">
                <a:hueOff val="-661686"/>
                <a:satOff val="746"/>
                <a:lumOff val="1765"/>
                <a:alphaOff val="0"/>
                <a:shade val="100000"/>
                <a:satMod val="110000"/>
                <a:lumMod val="100000"/>
              </a:schemeClr>
            </a:gs>
            <a:gs pos="100000">
              <a:schemeClr val="accent2">
                <a:hueOff val="-661686"/>
                <a:satOff val="746"/>
                <a:lumOff val="1765"/>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b="1" kern="1200"/>
            <a:t>Prevention is best</a:t>
          </a:r>
          <a:r>
            <a:rPr lang="en-US" sz="2500" kern="1200"/>
            <a:t> - Ask questions before problems occur</a:t>
          </a:r>
        </a:p>
      </dsp:txBody>
      <dsp:txXfrm>
        <a:off x="47120" y="2353732"/>
        <a:ext cx="6166860" cy="871010"/>
      </dsp:txXfrm>
    </dsp:sp>
    <dsp:sp modelId="{E2CDC52F-951D-4D37-853E-521A55CE4150}">
      <dsp:nvSpPr>
        <dsp:cNvPr id="0" name=""/>
        <dsp:cNvSpPr/>
      </dsp:nvSpPr>
      <dsp:spPr>
        <a:xfrm>
          <a:off x="0" y="3343862"/>
          <a:ext cx="6261100" cy="965250"/>
        </a:xfrm>
        <a:prstGeom prst="roundRect">
          <a:avLst/>
        </a:prstGeom>
        <a:gradFill rotWithShape="0">
          <a:gsLst>
            <a:gs pos="0">
              <a:schemeClr val="accent2">
                <a:hueOff val="-992530"/>
                <a:satOff val="1119"/>
                <a:lumOff val="2647"/>
                <a:alphaOff val="0"/>
                <a:tint val="94000"/>
                <a:satMod val="103000"/>
                <a:lumMod val="102000"/>
              </a:schemeClr>
            </a:gs>
            <a:gs pos="50000">
              <a:schemeClr val="accent2">
                <a:hueOff val="-992530"/>
                <a:satOff val="1119"/>
                <a:lumOff val="2647"/>
                <a:alphaOff val="0"/>
                <a:shade val="100000"/>
                <a:satMod val="110000"/>
                <a:lumMod val="100000"/>
              </a:schemeClr>
            </a:gs>
            <a:gs pos="100000">
              <a:schemeClr val="accent2">
                <a:hueOff val="-992530"/>
                <a:satOff val="1119"/>
                <a:lumOff val="2647"/>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b="1" kern="1200"/>
            <a:t>Documentation protects you</a:t>
          </a:r>
          <a:r>
            <a:rPr lang="en-US" sz="2500" kern="1200"/>
            <a:t> - Keep records of disclosures and recusals</a:t>
          </a:r>
        </a:p>
      </dsp:txBody>
      <dsp:txXfrm>
        <a:off x="47120" y="3390982"/>
        <a:ext cx="6166860" cy="871010"/>
      </dsp:txXfrm>
    </dsp:sp>
    <dsp:sp modelId="{BA4C6828-F53B-4FBE-8DA9-9B283EFC4ED4}">
      <dsp:nvSpPr>
        <dsp:cNvPr id="0" name=""/>
        <dsp:cNvSpPr/>
      </dsp:nvSpPr>
      <dsp:spPr>
        <a:xfrm>
          <a:off x="0" y="4381112"/>
          <a:ext cx="6261100" cy="965250"/>
        </a:xfrm>
        <a:prstGeom prst="roundRect">
          <a:avLst/>
        </a:prstGeom>
        <a:gradFill rotWithShape="0">
          <a:gsLst>
            <a:gs pos="0">
              <a:schemeClr val="accent2">
                <a:hueOff val="-1323373"/>
                <a:satOff val="1492"/>
                <a:lumOff val="3530"/>
                <a:alphaOff val="0"/>
                <a:tint val="94000"/>
                <a:satMod val="103000"/>
                <a:lumMod val="102000"/>
              </a:schemeClr>
            </a:gs>
            <a:gs pos="50000">
              <a:schemeClr val="accent2">
                <a:hueOff val="-1323373"/>
                <a:satOff val="1492"/>
                <a:lumOff val="3530"/>
                <a:alphaOff val="0"/>
                <a:shade val="100000"/>
                <a:satMod val="110000"/>
                <a:lumMod val="100000"/>
              </a:schemeClr>
            </a:gs>
            <a:gs pos="100000">
              <a:schemeClr val="accent2">
                <a:hueOff val="-1323373"/>
                <a:satOff val="1492"/>
                <a:lumOff val="353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b="1" kern="1200"/>
            <a:t>Ethics is not optional</a:t>
          </a:r>
          <a:r>
            <a:rPr lang="en-US" sz="2500" kern="1200"/>
            <a:t> - It's a legal requirement</a:t>
          </a:r>
        </a:p>
      </dsp:txBody>
      <dsp:txXfrm>
        <a:off x="47120" y="4428232"/>
        <a:ext cx="6166860" cy="8710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3C9B5A-DF86-4809-9083-7284706A8E96}">
      <dsp:nvSpPr>
        <dsp:cNvPr id="0" name=""/>
        <dsp:cNvSpPr/>
      </dsp:nvSpPr>
      <dsp:spPr>
        <a:xfrm>
          <a:off x="0" y="680"/>
          <a:ext cx="6261100" cy="1593460"/>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02E6482-86E5-4EC7-8043-A88065AD68D7}">
      <dsp:nvSpPr>
        <dsp:cNvPr id="0" name=""/>
        <dsp:cNvSpPr/>
      </dsp:nvSpPr>
      <dsp:spPr>
        <a:xfrm>
          <a:off x="482021" y="359209"/>
          <a:ext cx="876403" cy="876403"/>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310DBA6-634B-44B9-AC7E-E82E0D5B6419}">
      <dsp:nvSpPr>
        <dsp:cNvPr id="0" name=""/>
        <dsp:cNvSpPr/>
      </dsp:nvSpPr>
      <dsp:spPr>
        <a:xfrm>
          <a:off x="1840447" y="680"/>
          <a:ext cx="4420652" cy="15934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641" tIns="168641" rIns="168641" bIns="168641" numCol="1" spcCol="1270" anchor="ctr" anchorCtr="0">
          <a:noAutofit/>
        </a:bodyPr>
        <a:lstStyle/>
        <a:p>
          <a:pPr marL="0" lvl="0" indent="0" algn="l" defTabSz="977900">
            <a:lnSpc>
              <a:spcPct val="90000"/>
            </a:lnSpc>
            <a:spcBef>
              <a:spcPct val="0"/>
            </a:spcBef>
            <a:spcAft>
              <a:spcPct val="35000"/>
            </a:spcAft>
            <a:buNone/>
          </a:pPr>
          <a:r>
            <a:rPr lang="en-US" sz="2200" kern="1200"/>
            <a:t>The agency where you hold office</a:t>
          </a:r>
        </a:p>
      </dsp:txBody>
      <dsp:txXfrm>
        <a:off x="1840447" y="680"/>
        <a:ext cx="4420652" cy="1593460"/>
      </dsp:txXfrm>
    </dsp:sp>
    <dsp:sp modelId="{5923A7AB-7F4E-4AA6-B129-01988134EB91}">
      <dsp:nvSpPr>
        <dsp:cNvPr id="0" name=""/>
        <dsp:cNvSpPr/>
      </dsp:nvSpPr>
      <dsp:spPr>
        <a:xfrm>
          <a:off x="0" y="1992507"/>
          <a:ext cx="6261100" cy="1593460"/>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0483729-C7AC-41FC-AD3A-FBAA7B8BC794}">
      <dsp:nvSpPr>
        <dsp:cNvPr id="0" name=""/>
        <dsp:cNvSpPr/>
      </dsp:nvSpPr>
      <dsp:spPr>
        <a:xfrm>
          <a:off x="482021" y="2351035"/>
          <a:ext cx="876403" cy="876403"/>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EF76BDD-ABA2-4408-920E-2B2B68697A12}">
      <dsp:nvSpPr>
        <dsp:cNvPr id="0" name=""/>
        <dsp:cNvSpPr/>
      </dsp:nvSpPr>
      <dsp:spPr>
        <a:xfrm>
          <a:off x="1840447" y="1992507"/>
          <a:ext cx="4420652" cy="15934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641" tIns="168641" rIns="168641" bIns="168641" numCol="1" spcCol="1270" anchor="ctr" anchorCtr="0">
          <a:noAutofit/>
        </a:bodyPr>
        <a:lstStyle/>
        <a:p>
          <a:pPr marL="0" lvl="0" indent="0" algn="l" defTabSz="977900">
            <a:lnSpc>
              <a:spcPct val="90000"/>
            </a:lnSpc>
            <a:spcBef>
              <a:spcPct val="0"/>
            </a:spcBef>
            <a:spcAft>
              <a:spcPct val="35000"/>
            </a:spcAft>
            <a:buNone/>
          </a:pPr>
          <a:r>
            <a:rPr lang="en-US" sz="2200" kern="1200"/>
            <a:t>This includes all departments and divisions</a:t>
          </a:r>
        </a:p>
      </dsp:txBody>
      <dsp:txXfrm>
        <a:off x="1840447" y="1992507"/>
        <a:ext cx="4420652" cy="1593460"/>
      </dsp:txXfrm>
    </dsp:sp>
    <dsp:sp modelId="{FD3E9305-B2ED-4D19-A4D7-D22CE9288B23}">
      <dsp:nvSpPr>
        <dsp:cNvPr id="0" name=""/>
        <dsp:cNvSpPr/>
      </dsp:nvSpPr>
      <dsp:spPr>
        <a:xfrm>
          <a:off x="0" y="3984333"/>
          <a:ext cx="6261100" cy="1593460"/>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9BDC17C-B7FB-4270-9CC0-3768174F4FC2}">
      <dsp:nvSpPr>
        <dsp:cNvPr id="0" name=""/>
        <dsp:cNvSpPr/>
      </dsp:nvSpPr>
      <dsp:spPr>
        <a:xfrm>
          <a:off x="482021" y="4342861"/>
          <a:ext cx="876403" cy="876403"/>
        </a:xfrm>
        <a:prstGeom prst="rect">
          <a:avLst/>
        </a:prstGeom>
        <a:blipFill>
          <a:blip xmlns:r="http://schemas.openxmlformats.org/officeDocument/2006/relationships">
            <a:extLst>
              <a:ext uri="{96DAC541-7B7A-43D3-8B79-37D633B846F1}">
                <asvg:svgBlip xmlns:asvg="http://schemas.microsoft.com/office/drawing/2016/SVG/main" r:embed="rId3"/>
              </a:ext>
            </a:extLst>
          </a:blip>
          <a:srcRect/>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F2544D1-3248-4B86-A340-9D6167D7CEEC}">
      <dsp:nvSpPr>
        <dsp:cNvPr id="0" name=""/>
        <dsp:cNvSpPr/>
      </dsp:nvSpPr>
      <dsp:spPr>
        <a:xfrm>
          <a:off x="1840447" y="3984333"/>
          <a:ext cx="4420652" cy="15934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641" tIns="168641" rIns="168641" bIns="168641" numCol="1" spcCol="1270" anchor="ctr" anchorCtr="0">
          <a:noAutofit/>
        </a:bodyPr>
        <a:lstStyle/>
        <a:p>
          <a:pPr marL="0" lvl="0" indent="0" algn="l" defTabSz="977900">
            <a:lnSpc>
              <a:spcPct val="90000"/>
            </a:lnSpc>
            <a:spcBef>
              <a:spcPct val="0"/>
            </a:spcBef>
            <a:spcAft>
              <a:spcPct val="35000"/>
            </a:spcAft>
            <a:buNone/>
          </a:pPr>
          <a:r>
            <a:rPr lang="en-US" sz="2200" kern="1200"/>
            <a:t>This applies regardless of whether you directly supervise the department or just sit in a policy-making capacity </a:t>
          </a:r>
        </a:p>
      </dsp:txBody>
      <dsp:txXfrm>
        <a:off x="1840447" y="3984333"/>
        <a:ext cx="4420652" cy="15934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1689DA-6539-444A-878C-7FA08E94F868}">
      <dsp:nvSpPr>
        <dsp:cNvPr id="0" name=""/>
        <dsp:cNvSpPr/>
      </dsp:nvSpPr>
      <dsp:spPr>
        <a:xfrm>
          <a:off x="59462" y="236703"/>
          <a:ext cx="1257012" cy="1257012"/>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06B3006-EB75-48D9-8DB1-B2DE21AC8369}">
      <dsp:nvSpPr>
        <dsp:cNvPr id="0" name=""/>
        <dsp:cNvSpPr/>
      </dsp:nvSpPr>
      <dsp:spPr>
        <a:xfrm>
          <a:off x="323435" y="500675"/>
          <a:ext cx="729067" cy="72906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FF56FFC-7148-4E09-A24E-8B15752CDBB2}">
      <dsp:nvSpPr>
        <dsp:cNvPr id="0" name=""/>
        <dsp:cNvSpPr/>
      </dsp:nvSpPr>
      <dsp:spPr>
        <a:xfrm>
          <a:off x="1585835" y="236703"/>
          <a:ext cx="2962958" cy="12570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100000"/>
            </a:lnSpc>
            <a:spcBef>
              <a:spcPct val="0"/>
            </a:spcBef>
            <a:spcAft>
              <a:spcPct val="35000"/>
            </a:spcAft>
            <a:buNone/>
          </a:pPr>
          <a:r>
            <a:rPr lang="en-US" sz="1800" kern="1200"/>
            <a:t>You own a construction company and the city considers hiring it</a:t>
          </a:r>
        </a:p>
      </dsp:txBody>
      <dsp:txXfrm>
        <a:off x="1585835" y="236703"/>
        <a:ext cx="2962958" cy="1257012"/>
      </dsp:txXfrm>
    </dsp:sp>
    <dsp:sp modelId="{F38E56CA-1643-4452-82E5-D77C0C848294}">
      <dsp:nvSpPr>
        <dsp:cNvPr id="0" name=""/>
        <dsp:cNvSpPr/>
      </dsp:nvSpPr>
      <dsp:spPr>
        <a:xfrm>
          <a:off x="5065067" y="236703"/>
          <a:ext cx="1257012" cy="1257012"/>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2B291D6-62A4-4370-B716-DD7ABF1052AB}">
      <dsp:nvSpPr>
        <dsp:cNvPr id="0" name=""/>
        <dsp:cNvSpPr/>
      </dsp:nvSpPr>
      <dsp:spPr>
        <a:xfrm>
          <a:off x="5329039" y="500675"/>
          <a:ext cx="729067" cy="72906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7184D3C-BF4B-49C0-852C-8F6BB31227EC}">
      <dsp:nvSpPr>
        <dsp:cNvPr id="0" name=""/>
        <dsp:cNvSpPr/>
      </dsp:nvSpPr>
      <dsp:spPr>
        <a:xfrm>
          <a:off x="6591439" y="236703"/>
          <a:ext cx="2962958" cy="12570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100000"/>
            </a:lnSpc>
            <a:spcBef>
              <a:spcPct val="0"/>
            </a:spcBef>
            <a:spcAft>
              <a:spcPct val="35000"/>
            </a:spcAft>
            <a:buNone/>
          </a:pPr>
          <a:r>
            <a:rPr lang="en-US" sz="1800" kern="1200"/>
            <a:t>You own a consulting firm and bid for city contracts</a:t>
          </a:r>
        </a:p>
      </dsp:txBody>
      <dsp:txXfrm>
        <a:off x="6591439" y="236703"/>
        <a:ext cx="2962958" cy="1257012"/>
      </dsp:txXfrm>
    </dsp:sp>
    <dsp:sp modelId="{BCF9E535-549A-4D27-BE45-85DF562C57C1}">
      <dsp:nvSpPr>
        <dsp:cNvPr id="0" name=""/>
        <dsp:cNvSpPr/>
      </dsp:nvSpPr>
      <dsp:spPr>
        <a:xfrm>
          <a:off x="59462" y="2105599"/>
          <a:ext cx="1257012" cy="1257012"/>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D38E111-8A1A-4772-B6C8-591839CC94A5}">
      <dsp:nvSpPr>
        <dsp:cNvPr id="0" name=""/>
        <dsp:cNvSpPr/>
      </dsp:nvSpPr>
      <dsp:spPr>
        <a:xfrm>
          <a:off x="323435" y="2369572"/>
          <a:ext cx="729067" cy="72906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6275BE9-FE0E-4F3F-84DF-BD2A9AB6FD41}">
      <dsp:nvSpPr>
        <dsp:cNvPr id="0" name=""/>
        <dsp:cNvSpPr/>
      </dsp:nvSpPr>
      <dsp:spPr>
        <a:xfrm>
          <a:off x="1585835" y="2105599"/>
          <a:ext cx="2962958" cy="12570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100000"/>
            </a:lnSpc>
            <a:spcBef>
              <a:spcPct val="0"/>
            </a:spcBef>
            <a:spcAft>
              <a:spcPct val="35000"/>
            </a:spcAft>
            <a:buNone/>
          </a:pPr>
          <a:r>
            <a:rPr lang="en-US" sz="1800" kern="1200"/>
            <a:t>You own property and the county wants to purchase it</a:t>
          </a:r>
        </a:p>
      </dsp:txBody>
      <dsp:txXfrm>
        <a:off x="1585835" y="2105599"/>
        <a:ext cx="2962958" cy="1257012"/>
      </dsp:txXfrm>
    </dsp:sp>
    <dsp:sp modelId="{36A61777-A519-476B-9DD0-B9F53D33E326}">
      <dsp:nvSpPr>
        <dsp:cNvPr id="0" name=""/>
        <dsp:cNvSpPr/>
      </dsp:nvSpPr>
      <dsp:spPr>
        <a:xfrm>
          <a:off x="5065067" y="2105599"/>
          <a:ext cx="1257012" cy="1257012"/>
        </a:xfrm>
        <a:prstGeom prst="ellipse">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5FFFE13-EAA7-40B5-97D4-AD9C4584E888}">
      <dsp:nvSpPr>
        <dsp:cNvPr id="0" name=""/>
        <dsp:cNvSpPr/>
      </dsp:nvSpPr>
      <dsp:spPr>
        <a:xfrm>
          <a:off x="5329039" y="2369572"/>
          <a:ext cx="729067" cy="72906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E5C2789-3963-47CF-9B5E-D772D0315733}">
      <dsp:nvSpPr>
        <dsp:cNvPr id="0" name=""/>
        <dsp:cNvSpPr/>
      </dsp:nvSpPr>
      <dsp:spPr>
        <a:xfrm>
          <a:off x="6591439" y="2105599"/>
          <a:ext cx="2962958" cy="12570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00100">
            <a:lnSpc>
              <a:spcPct val="100000"/>
            </a:lnSpc>
            <a:spcBef>
              <a:spcPct val="0"/>
            </a:spcBef>
            <a:spcAft>
              <a:spcPct val="35000"/>
            </a:spcAft>
            <a:buNone/>
          </a:pPr>
          <a:r>
            <a:rPr lang="en-US" sz="1800" kern="1200"/>
            <a:t>You provide professional services (legal, accounting, etc.) and the government wants to use them </a:t>
          </a:r>
        </a:p>
      </dsp:txBody>
      <dsp:txXfrm>
        <a:off x="6591439" y="2105599"/>
        <a:ext cx="2962958" cy="125701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00296E-C68B-424A-BDFF-B7F42E5294A8}">
      <dsp:nvSpPr>
        <dsp:cNvPr id="0" name=""/>
        <dsp:cNvSpPr/>
      </dsp:nvSpPr>
      <dsp:spPr>
        <a:xfrm>
          <a:off x="0" y="137027"/>
          <a:ext cx="6261100" cy="1254825"/>
        </a:xfrm>
        <a:prstGeom prst="roundRect">
          <a:avLst/>
        </a:prstGeom>
        <a:gradFill rotWithShape="0">
          <a:gsLst>
            <a:gs pos="0">
              <a:schemeClr val="accent2">
                <a:hueOff val="0"/>
                <a:satOff val="0"/>
                <a:lumOff val="0"/>
                <a:alphaOff val="0"/>
                <a:tint val="94000"/>
                <a:satMod val="103000"/>
                <a:lumMod val="102000"/>
              </a:schemeClr>
            </a:gs>
            <a:gs pos="50000">
              <a:schemeClr val="accent2">
                <a:hueOff val="0"/>
                <a:satOff val="0"/>
                <a:lumOff val="0"/>
                <a:alphaOff val="0"/>
                <a:shade val="100000"/>
                <a:satMod val="110000"/>
                <a:lumMod val="100000"/>
              </a:schemeClr>
            </a:gs>
            <a:gs pos="100000">
              <a:schemeClr val="accent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b="1" kern="1200"/>
            <a:t>The Problem:</a:t>
          </a:r>
          <a:endParaRPr lang="en-US" sz="3300" kern="1200"/>
        </a:p>
      </dsp:txBody>
      <dsp:txXfrm>
        <a:off x="61256" y="198283"/>
        <a:ext cx="6138588" cy="1132313"/>
      </dsp:txXfrm>
    </dsp:sp>
    <dsp:sp modelId="{04622C15-9A28-4C4C-A57E-4C01E92BBE6F}">
      <dsp:nvSpPr>
        <dsp:cNvPr id="0" name=""/>
        <dsp:cNvSpPr/>
      </dsp:nvSpPr>
      <dsp:spPr>
        <a:xfrm>
          <a:off x="0" y="1486892"/>
          <a:ext cx="6261100" cy="1254825"/>
        </a:xfrm>
        <a:prstGeom prst="roundRect">
          <a:avLst/>
        </a:prstGeom>
        <a:gradFill rotWithShape="0">
          <a:gsLst>
            <a:gs pos="0">
              <a:schemeClr val="accent2">
                <a:hueOff val="-441124"/>
                <a:satOff val="497"/>
                <a:lumOff val="1177"/>
                <a:alphaOff val="0"/>
                <a:tint val="94000"/>
                <a:satMod val="103000"/>
                <a:lumMod val="102000"/>
              </a:schemeClr>
            </a:gs>
            <a:gs pos="50000">
              <a:schemeClr val="accent2">
                <a:hueOff val="-441124"/>
                <a:satOff val="497"/>
                <a:lumOff val="1177"/>
                <a:alphaOff val="0"/>
                <a:shade val="100000"/>
                <a:satMod val="110000"/>
                <a:lumMod val="100000"/>
              </a:schemeClr>
            </a:gs>
            <a:gs pos="100000">
              <a:schemeClr val="accent2">
                <a:hueOff val="-441124"/>
                <a:satOff val="497"/>
                <a:lumOff val="1177"/>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Holding two jobs that create conflicting interests</a:t>
          </a:r>
        </a:p>
      </dsp:txBody>
      <dsp:txXfrm>
        <a:off x="61256" y="1548148"/>
        <a:ext cx="6138588" cy="1132313"/>
      </dsp:txXfrm>
    </dsp:sp>
    <dsp:sp modelId="{9EE83E34-A6E4-4AE2-BC57-EE692C7771A4}">
      <dsp:nvSpPr>
        <dsp:cNvPr id="0" name=""/>
        <dsp:cNvSpPr/>
      </dsp:nvSpPr>
      <dsp:spPr>
        <a:xfrm>
          <a:off x="0" y="2836757"/>
          <a:ext cx="6261100" cy="1254825"/>
        </a:xfrm>
        <a:prstGeom prst="roundRect">
          <a:avLst/>
        </a:prstGeom>
        <a:gradFill rotWithShape="0">
          <a:gsLst>
            <a:gs pos="0">
              <a:schemeClr val="accent2">
                <a:hueOff val="-882249"/>
                <a:satOff val="995"/>
                <a:lumOff val="2353"/>
                <a:alphaOff val="0"/>
                <a:tint val="94000"/>
                <a:satMod val="103000"/>
                <a:lumMod val="102000"/>
              </a:schemeClr>
            </a:gs>
            <a:gs pos="50000">
              <a:schemeClr val="accent2">
                <a:hueOff val="-882249"/>
                <a:satOff val="995"/>
                <a:lumOff val="2353"/>
                <a:alphaOff val="0"/>
                <a:shade val="100000"/>
                <a:satMod val="110000"/>
                <a:lumMod val="100000"/>
              </a:schemeClr>
            </a:gs>
            <a:gs pos="100000">
              <a:schemeClr val="accent2">
                <a:hueOff val="-882249"/>
                <a:satOff val="995"/>
                <a:lumOff val="2353"/>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Divided loyalties between your public role and private role</a:t>
          </a:r>
        </a:p>
      </dsp:txBody>
      <dsp:txXfrm>
        <a:off x="61256" y="2898013"/>
        <a:ext cx="6138588" cy="1132313"/>
      </dsp:txXfrm>
    </dsp:sp>
    <dsp:sp modelId="{BA65460E-64F1-4CB4-872A-3F3394A249CD}">
      <dsp:nvSpPr>
        <dsp:cNvPr id="0" name=""/>
        <dsp:cNvSpPr/>
      </dsp:nvSpPr>
      <dsp:spPr>
        <a:xfrm>
          <a:off x="0" y="4186622"/>
          <a:ext cx="6261100" cy="1254825"/>
        </a:xfrm>
        <a:prstGeom prst="roundRect">
          <a:avLst/>
        </a:prstGeom>
        <a:gradFill rotWithShape="0">
          <a:gsLst>
            <a:gs pos="0">
              <a:schemeClr val="accent2">
                <a:hueOff val="-1323373"/>
                <a:satOff val="1492"/>
                <a:lumOff val="3530"/>
                <a:alphaOff val="0"/>
                <a:tint val="94000"/>
                <a:satMod val="103000"/>
                <a:lumMod val="102000"/>
              </a:schemeClr>
            </a:gs>
            <a:gs pos="50000">
              <a:schemeClr val="accent2">
                <a:hueOff val="-1323373"/>
                <a:satOff val="1492"/>
                <a:lumOff val="3530"/>
                <a:alphaOff val="0"/>
                <a:shade val="100000"/>
                <a:satMod val="110000"/>
                <a:lumMod val="100000"/>
              </a:schemeClr>
            </a:gs>
            <a:gs pos="100000">
              <a:schemeClr val="accent2">
                <a:hueOff val="-1323373"/>
                <a:satOff val="1492"/>
                <a:lumOff val="353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Can impair your judgment as an elected official</a:t>
          </a:r>
        </a:p>
      </dsp:txBody>
      <dsp:txXfrm>
        <a:off x="61256" y="4247878"/>
        <a:ext cx="6138588" cy="113231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54450B-CF6B-40BC-A52E-D3C47DC47D0C}">
      <dsp:nvSpPr>
        <dsp:cNvPr id="0" name=""/>
        <dsp:cNvSpPr/>
      </dsp:nvSpPr>
      <dsp:spPr>
        <a:xfrm>
          <a:off x="0" y="671521"/>
          <a:ext cx="3046117" cy="1934284"/>
        </a:xfrm>
        <a:prstGeom prst="roundRect">
          <a:avLst>
            <a:gd name="adj" fmla="val 10000"/>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52F1496E-DA92-49F2-9FE0-75483EF864F4}">
      <dsp:nvSpPr>
        <dsp:cNvPr id="0" name=""/>
        <dsp:cNvSpPr/>
      </dsp:nvSpPr>
      <dsp:spPr>
        <a:xfrm>
          <a:off x="338457" y="993056"/>
          <a:ext cx="3046117" cy="1934284"/>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b="1" kern="1200"/>
            <a:t>The Rule Against “Acting Corruptly” (F.S. 112.313(6)):</a:t>
          </a:r>
          <a:endParaRPr lang="en-US" sz="2500" kern="1200"/>
        </a:p>
      </dsp:txBody>
      <dsp:txXfrm>
        <a:off x="395110" y="1049709"/>
        <a:ext cx="2932811" cy="1820978"/>
      </dsp:txXfrm>
    </dsp:sp>
    <dsp:sp modelId="{4887407A-6AA4-44B4-B6D2-7678ECF222D0}">
      <dsp:nvSpPr>
        <dsp:cNvPr id="0" name=""/>
        <dsp:cNvSpPr/>
      </dsp:nvSpPr>
      <dsp:spPr>
        <a:xfrm>
          <a:off x="3723032" y="671521"/>
          <a:ext cx="3046117" cy="1934284"/>
        </a:xfrm>
        <a:prstGeom prst="roundRect">
          <a:avLst>
            <a:gd name="adj" fmla="val 10000"/>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BE737748-F776-4C87-A7AB-AECC341880E4}">
      <dsp:nvSpPr>
        <dsp:cNvPr id="0" name=""/>
        <dsp:cNvSpPr/>
      </dsp:nvSpPr>
      <dsp:spPr>
        <a:xfrm>
          <a:off x="4061490" y="993056"/>
          <a:ext cx="3046117" cy="1934284"/>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t>You cannot use your official position for personal gain</a:t>
          </a:r>
        </a:p>
      </dsp:txBody>
      <dsp:txXfrm>
        <a:off x="4118143" y="1049709"/>
        <a:ext cx="2932811" cy="1820978"/>
      </dsp:txXfrm>
    </dsp:sp>
    <dsp:sp modelId="{86423C66-41B7-4F7D-B192-2E05C86FCB85}">
      <dsp:nvSpPr>
        <dsp:cNvPr id="0" name=""/>
        <dsp:cNvSpPr/>
      </dsp:nvSpPr>
      <dsp:spPr>
        <a:xfrm>
          <a:off x="7446065" y="671521"/>
          <a:ext cx="3046117" cy="1934284"/>
        </a:xfrm>
        <a:prstGeom prst="roundRect">
          <a:avLst>
            <a:gd name="adj" fmla="val 10000"/>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4D4AE931-EA76-4E5B-AEC2-AF284E6BF135}">
      <dsp:nvSpPr>
        <dsp:cNvPr id="0" name=""/>
        <dsp:cNvSpPr/>
      </dsp:nvSpPr>
      <dsp:spPr>
        <a:xfrm>
          <a:off x="7784523" y="993056"/>
          <a:ext cx="3046117" cy="1934284"/>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t>You cannot use it to obtain special privileges or benefits for others </a:t>
          </a:r>
        </a:p>
      </dsp:txBody>
      <dsp:txXfrm>
        <a:off x="7841176" y="1049709"/>
        <a:ext cx="2932811" cy="182097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9941EF-9B8E-4495-942B-AA1486400CCE}">
      <dsp:nvSpPr>
        <dsp:cNvPr id="0" name=""/>
        <dsp:cNvSpPr/>
      </dsp:nvSpPr>
      <dsp:spPr>
        <a:xfrm>
          <a:off x="1322" y="81131"/>
          <a:ext cx="4640570" cy="2946761"/>
        </a:xfrm>
        <a:prstGeom prst="roundRect">
          <a:avLst>
            <a:gd name="adj" fmla="val 10000"/>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A9CA34BB-C727-41FC-8706-B3D6D542D8C2}">
      <dsp:nvSpPr>
        <dsp:cNvPr id="0" name=""/>
        <dsp:cNvSpPr/>
      </dsp:nvSpPr>
      <dsp:spPr>
        <a:xfrm>
          <a:off x="516940" y="570969"/>
          <a:ext cx="4640570" cy="294676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F.S. 112.313(2) prohibits public officers from soliciting or accepting anything of value based on the understanding that the officer would be influenced by that thing of value</a:t>
          </a:r>
        </a:p>
      </dsp:txBody>
      <dsp:txXfrm>
        <a:off x="603248" y="657277"/>
        <a:ext cx="4467954" cy="2774145"/>
      </dsp:txXfrm>
    </dsp:sp>
    <dsp:sp modelId="{E89250D9-BF24-40B9-9FB3-A3748B7E8749}">
      <dsp:nvSpPr>
        <dsp:cNvPr id="0" name=""/>
        <dsp:cNvSpPr/>
      </dsp:nvSpPr>
      <dsp:spPr>
        <a:xfrm>
          <a:off x="5673129" y="81131"/>
          <a:ext cx="4640570" cy="2946761"/>
        </a:xfrm>
        <a:prstGeom prst="roundRect">
          <a:avLst>
            <a:gd name="adj" fmla="val 10000"/>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sp>
    <dsp:sp modelId="{1C81CFE6-F090-431F-8981-CADF3E0E99BE}">
      <dsp:nvSpPr>
        <dsp:cNvPr id="0" name=""/>
        <dsp:cNvSpPr/>
      </dsp:nvSpPr>
      <dsp:spPr>
        <a:xfrm>
          <a:off x="6188748" y="570969"/>
          <a:ext cx="4640570" cy="2946761"/>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F.S. 112.313(4) prohibits public officers and their spouses and minor children from accepting any compensation, payment, or thing of value when the officer knows or should know that it is given to influence a vote or other official action</a:t>
          </a:r>
        </a:p>
      </dsp:txBody>
      <dsp:txXfrm>
        <a:off x="6275056" y="657277"/>
        <a:ext cx="4467954" cy="277414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540C2C-36B8-4B56-89CD-BE8E7D94FCD2}">
      <dsp:nvSpPr>
        <dsp:cNvPr id="0" name=""/>
        <dsp:cNvSpPr/>
      </dsp:nvSpPr>
      <dsp:spPr>
        <a:xfrm>
          <a:off x="0" y="439"/>
          <a:ext cx="10830641" cy="1027995"/>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0FAA5DD-ED11-4B63-BB61-C968D0372A42}">
      <dsp:nvSpPr>
        <dsp:cNvPr id="0" name=""/>
        <dsp:cNvSpPr/>
      </dsp:nvSpPr>
      <dsp:spPr>
        <a:xfrm>
          <a:off x="310968" y="231738"/>
          <a:ext cx="565397" cy="565397"/>
        </a:xfrm>
        <a:prstGeom prst="rect">
          <a:avLst/>
        </a:prstGeom>
        <a:blipFill>
          <a:blip xmlns:r="http://schemas.openxmlformats.org/officeDocument/2006/relationships">
            <a:extLst>
              <a:ext uri="{96DAC541-7B7A-43D3-8B79-37D633B846F1}">
                <asvg:svgBlip xmlns:asvg="http://schemas.microsoft.com/office/drawing/2016/SVG/main" r:embed="rId1"/>
              </a:ext>
            </a:extLst>
          </a:blip>
          <a:srcRect/>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4D2DB32-364F-42A7-89E2-AB1C0869A861}">
      <dsp:nvSpPr>
        <dsp:cNvPr id="0" name=""/>
        <dsp:cNvSpPr/>
      </dsp:nvSpPr>
      <dsp:spPr>
        <a:xfrm>
          <a:off x="1187334" y="439"/>
          <a:ext cx="9643306" cy="10279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8796" tIns="108796" rIns="108796" bIns="108796" numCol="1" spcCol="1270" anchor="ctr" anchorCtr="0">
          <a:noAutofit/>
        </a:bodyPr>
        <a:lstStyle/>
        <a:p>
          <a:pPr marL="0" lvl="0" indent="0" algn="l" defTabSz="933450">
            <a:lnSpc>
              <a:spcPct val="90000"/>
            </a:lnSpc>
            <a:spcBef>
              <a:spcPct val="0"/>
            </a:spcBef>
            <a:spcAft>
              <a:spcPct val="35000"/>
            </a:spcAft>
            <a:buNone/>
          </a:pPr>
          <a:r>
            <a:rPr lang="en-US" sz="2100" kern="1200"/>
            <a:t>You may accept gifts valued between $25-$100 from a vendor/lobbyist doing business with your agency but the gift must be reported by you AND the donor </a:t>
          </a:r>
        </a:p>
      </dsp:txBody>
      <dsp:txXfrm>
        <a:off x="1187334" y="439"/>
        <a:ext cx="9643306" cy="1027995"/>
      </dsp:txXfrm>
    </dsp:sp>
    <dsp:sp modelId="{E0B1CE82-A3B9-45C4-806A-3AA6E8FA649C}">
      <dsp:nvSpPr>
        <dsp:cNvPr id="0" name=""/>
        <dsp:cNvSpPr/>
      </dsp:nvSpPr>
      <dsp:spPr>
        <a:xfrm>
          <a:off x="0" y="1285433"/>
          <a:ext cx="10830641" cy="1027995"/>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FE524CC-DCA1-495D-8655-7A5013D76038}">
      <dsp:nvSpPr>
        <dsp:cNvPr id="0" name=""/>
        <dsp:cNvSpPr/>
      </dsp:nvSpPr>
      <dsp:spPr>
        <a:xfrm>
          <a:off x="310968" y="1516732"/>
          <a:ext cx="565397" cy="565397"/>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1496E68-9ACD-4A1D-BB7F-CDDA4712B38E}">
      <dsp:nvSpPr>
        <dsp:cNvPr id="0" name=""/>
        <dsp:cNvSpPr/>
      </dsp:nvSpPr>
      <dsp:spPr>
        <a:xfrm>
          <a:off x="1187334" y="1285433"/>
          <a:ext cx="9643306" cy="10279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8796" tIns="108796" rIns="108796" bIns="108796" numCol="1" spcCol="1270" anchor="ctr" anchorCtr="0">
          <a:noAutofit/>
        </a:bodyPr>
        <a:lstStyle/>
        <a:p>
          <a:pPr marL="0" lvl="0" indent="0" algn="l" defTabSz="933450">
            <a:lnSpc>
              <a:spcPct val="90000"/>
            </a:lnSpc>
            <a:spcBef>
              <a:spcPct val="0"/>
            </a:spcBef>
            <a:spcAft>
              <a:spcPct val="35000"/>
            </a:spcAft>
            <a:buNone/>
          </a:pPr>
          <a:r>
            <a:rPr lang="en-US" sz="2100" kern="1200"/>
            <a:t>Gifts valued over $100 require disclosure on the Quarterly Gift Disclosure Form 9</a:t>
          </a:r>
        </a:p>
      </dsp:txBody>
      <dsp:txXfrm>
        <a:off x="1187334" y="1285433"/>
        <a:ext cx="9643306" cy="1027995"/>
      </dsp:txXfrm>
    </dsp:sp>
    <dsp:sp modelId="{C9610BBB-3404-4238-9AE8-D9FCB380B0F2}">
      <dsp:nvSpPr>
        <dsp:cNvPr id="0" name=""/>
        <dsp:cNvSpPr/>
      </dsp:nvSpPr>
      <dsp:spPr>
        <a:xfrm>
          <a:off x="0" y="2570428"/>
          <a:ext cx="10830641" cy="1027995"/>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E4C0022-9896-4661-B425-3970D278EA56}">
      <dsp:nvSpPr>
        <dsp:cNvPr id="0" name=""/>
        <dsp:cNvSpPr/>
      </dsp:nvSpPr>
      <dsp:spPr>
        <a:xfrm>
          <a:off x="310968" y="2801727"/>
          <a:ext cx="565397" cy="565397"/>
        </a:xfrm>
        <a:prstGeom prst="rect">
          <a:avLst/>
        </a:prstGeom>
        <a:blipFill>
          <a:blip xmlns:r="http://schemas.openxmlformats.org/officeDocument/2006/relationships">
            <a:extLst>
              <a:ext uri="{96DAC541-7B7A-43D3-8B79-37D633B846F1}">
                <asvg:svgBlip xmlns:asvg="http://schemas.microsoft.com/office/drawing/2016/SVG/main" r:embed="rId3"/>
              </a:ext>
            </a:extLst>
          </a:blip>
          <a:srcRect/>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115E57F-C0F2-459B-97D0-87A6AFD62B3E}">
      <dsp:nvSpPr>
        <dsp:cNvPr id="0" name=""/>
        <dsp:cNvSpPr/>
      </dsp:nvSpPr>
      <dsp:spPr>
        <a:xfrm>
          <a:off x="1187334" y="2570428"/>
          <a:ext cx="4873788" cy="10279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8796" tIns="108796" rIns="108796" bIns="108796" numCol="1" spcCol="1270" anchor="ctr" anchorCtr="0">
          <a:noAutofit/>
        </a:bodyPr>
        <a:lstStyle/>
        <a:p>
          <a:pPr marL="0" lvl="0" indent="0" algn="l" defTabSz="933450">
            <a:lnSpc>
              <a:spcPct val="90000"/>
            </a:lnSpc>
            <a:spcBef>
              <a:spcPct val="0"/>
            </a:spcBef>
            <a:spcAft>
              <a:spcPct val="35000"/>
            </a:spcAft>
            <a:buNone/>
          </a:pPr>
          <a:r>
            <a:rPr lang="en-US" sz="2100" kern="1200"/>
            <a:t>You may accept gifts from relatives AND no disclosure is required</a:t>
          </a:r>
        </a:p>
      </dsp:txBody>
      <dsp:txXfrm>
        <a:off x="1187334" y="2570428"/>
        <a:ext cx="4873788" cy="1027995"/>
      </dsp:txXfrm>
    </dsp:sp>
    <dsp:sp modelId="{AC60D32C-2510-44D0-A7C0-DCBCEC99D03E}">
      <dsp:nvSpPr>
        <dsp:cNvPr id="0" name=""/>
        <dsp:cNvSpPr/>
      </dsp:nvSpPr>
      <dsp:spPr>
        <a:xfrm>
          <a:off x="6061123" y="2570428"/>
          <a:ext cx="4769517" cy="10279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8796" tIns="108796" rIns="108796" bIns="108796" numCol="1" spcCol="1270" anchor="ctr" anchorCtr="0">
          <a:noAutofit/>
        </a:bodyPr>
        <a:lstStyle/>
        <a:p>
          <a:pPr marL="0" lvl="0" indent="0" algn="l" defTabSz="533400">
            <a:lnSpc>
              <a:spcPct val="90000"/>
            </a:lnSpc>
            <a:spcBef>
              <a:spcPct val="0"/>
            </a:spcBef>
            <a:spcAft>
              <a:spcPct val="35000"/>
            </a:spcAft>
            <a:buNone/>
          </a:pPr>
          <a:r>
            <a:rPr lang="en-US" sz="1200" kern="1200"/>
            <a:t>Definition of “relative” for gift law is found in F.S. 112.312(21) </a:t>
          </a:r>
        </a:p>
        <a:p>
          <a:pPr marL="0" lvl="0" indent="0" algn="l" defTabSz="533400">
            <a:lnSpc>
              <a:spcPct val="90000"/>
            </a:lnSpc>
            <a:spcBef>
              <a:spcPct val="0"/>
            </a:spcBef>
            <a:spcAft>
              <a:spcPct val="35000"/>
            </a:spcAft>
            <a:buNone/>
          </a:pPr>
          <a:r>
            <a:rPr lang="en-US" sz="1200" kern="1200"/>
            <a:t>Definition is broad </a:t>
          </a:r>
        </a:p>
        <a:p>
          <a:pPr marL="0" lvl="0" indent="0" algn="l" defTabSz="533400">
            <a:lnSpc>
              <a:spcPct val="90000"/>
            </a:lnSpc>
            <a:spcBef>
              <a:spcPct val="0"/>
            </a:spcBef>
            <a:spcAft>
              <a:spcPct val="35000"/>
            </a:spcAft>
            <a:buNone/>
          </a:pPr>
          <a:r>
            <a:rPr lang="en-US" sz="1200" kern="1200"/>
            <a:t>As of April 1, 2026, also includes current and former foster children and parents (Laws of Fla. 2026-22, § 1)</a:t>
          </a:r>
        </a:p>
      </dsp:txBody>
      <dsp:txXfrm>
        <a:off x="6061123" y="2570428"/>
        <a:ext cx="4769517" cy="102799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0281FB-363E-4B94-BBBB-954A67D4CC45}">
      <dsp:nvSpPr>
        <dsp:cNvPr id="0" name=""/>
        <dsp:cNvSpPr/>
      </dsp:nvSpPr>
      <dsp:spPr>
        <a:xfrm>
          <a:off x="0" y="376135"/>
          <a:ext cx="6261100" cy="579600"/>
        </a:xfrm>
        <a:prstGeom prst="rect">
          <a:avLst/>
        </a:prstGeom>
        <a:solidFill>
          <a:schemeClr val="lt2">
            <a:alpha val="9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sp>
    <dsp:sp modelId="{632C10CE-A813-4A2B-820A-CE1A879175FE}">
      <dsp:nvSpPr>
        <dsp:cNvPr id="0" name=""/>
        <dsp:cNvSpPr/>
      </dsp:nvSpPr>
      <dsp:spPr>
        <a:xfrm>
          <a:off x="313055" y="36655"/>
          <a:ext cx="4382770" cy="678960"/>
        </a:xfrm>
        <a:prstGeom prst="roundRect">
          <a:avLst/>
        </a:prstGeom>
        <a:gradFill rotWithShape="0">
          <a:gsLst>
            <a:gs pos="0">
              <a:schemeClr val="dk2">
                <a:hueOff val="0"/>
                <a:satOff val="0"/>
                <a:lumOff val="0"/>
                <a:alphaOff val="0"/>
                <a:tint val="94000"/>
                <a:satMod val="103000"/>
                <a:lumMod val="102000"/>
              </a:schemeClr>
            </a:gs>
            <a:gs pos="50000">
              <a:schemeClr val="dk2">
                <a:hueOff val="0"/>
                <a:satOff val="0"/>
                <a:lumOff val="0"/>
                <a:alphaOff val="0"/>
                <a:shade val="100000"/>
                <a:satMod val="110000"/>
                <a:lumMod val="100000"/>
              </a:schemeClr>
            </a:gs>
            <a:gs pos="100000">
              <a:schemeClr val="dk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5658" tIns="0" rIns="165658" bIns="0" numCol="1" spcCol="1270" anchor="ctr" anchorCtr="0">
          <a:noAutofit/>
        </a:bodyPr>
        <a:lstStyle/>
        <a:p>
          <a:pPr marL="0" lvl="0" indent="0" algn="l" defTabSz="1022350">
            <a:lnSpc>
              <a:spcPct val="90000"/>
            </a:lnSpc>
            <a:spcBef>
              <a:spcPct val="0"/>
            </a:spcBef>
            <a:spcAft>
              <a:spcPct val="35000"/>
            </a:spcAft>
            <a:buNone/>
          </a:pPr>
          <a:r>
            <a:rPr lang="en-US" sz="2300" kern="1200"/>
            <a:t>Soliciting from ANYONE</a:t>
          </a:r>
        </a:p>
      </dsp:txBody>
      <dsp:txXfrm>
        <a:off x="346199" y="69799"/>
        <a:ext cx="4316482" cy="612672"/>
      </dsp:txXfrm>
    </dsp:sp>
    <dsp:sp modelId="{BA480534-BC9E-4457-9C3F-7DDD7E89565A}">
      <dsp:nvSpPr>
        <dsp:cNvPr id="0" name=""/>
        <dsp:cNvSpPr/>
      </dsp:nvSpPr>
      <dsp:spPr>
        <a:xfrm>
          <a:off x="0" y="1419415"/>
          <a:ext cx="6261100" cy="2390849"/>
        </a:xfrm>
        <a:prstGeom prst="rect">
          <a:avLst/>
        </a:prstGeom>
        <a:solidFill>
          <a:schemeClr val="lt2">
            <a:alpha val="9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485931" tIns="479044" rIns="485931" bIns="163576" numCol="1" spcCol="1270" anchor="t" anchorCtr="0">
          <a:noAutofit/>
        </a:bodyPr>
        <a:lstStyle/>
        <a:p>
          <a:pPr marL="228600" lvl="1" indent="-228600" algn="l" defTabSz="1022350">
            <a:lnSpc>
              <a:spcPct val="90000"/>
            </a:lnSpc>
            <a:spcBef>
              <a:spcPct val="0"/>
            </a:spcBef>
            <a:spcAft>
              <a:spcPct val="15000"/>
            </a:spcAft>
            <a:buChar char="•"/>
          </a:pPr>
          <a:r>
            <a:rPr lang="en-US" sz="2300" kern="1200"/>
            <a:t>A lobbyist</a:t>
          </a:r>
        </a:p>
        <a:p>
          <a:pPr marL="228600" lvl="1" indent="-228600" algn="l" defTabSz="1022350">
            <a:lnSpc>
              <a:spcPct val="90000"/>
            </a:lnSpc>
            <a:spcBef>
              <a:spcPct val="0"/>
            </a:spcBef>
            <a:spcAft>
              <a:spcPct val="15000"/>
            </a:spcAft>
            <a:buChar char="•"/>
          </a:pPr>
          <a:r>
            <a:rPr lang="en-US" sz="2300" kern="1200"/>
            <a:t>Employer, principal, partner, or firm of a lobbyist</a:t>
          </a:r>
        </a:p>
        <a:p>
          <a:pPr marL="228600" lvl="1" indent="-228600" algn="l" defTabSz="1022350">
            <a:lnSpc>
              <a:spcPct val="90000"/>
            </a:lnSpc>
            <a:spcBef>
              <a:spcPct val="0"/>
            </a:spcBef>
            <a:spcAft>
              <a:spcPct val="15000"/>
            </a:spcAft>
            <a:buChar char="•"/>
          </a:pPr>
          <a:r>
            <a:rPr lang="en-US" sz="2300" kern="1200"/>
            <a:t>Political committee</a:t>
          </a:r>
        </a:p>
        <a:p>
          <a:pPr marL="228600" lvl="1" indent="-228600" algn="l" defTabSz="1022350">
            <a:lnSpc>
              <a:spcPct val="90000"/>
            </a:lnSpc>
            <a:spcBef>
              <a:spcPct val="0"/>
            </a:spcBef>
            <a:spcAft>
              <a:spcPct val="15000"/>
            </a:spcAft>
            <a:buChar char="•"/>
          </a:pPr>
          <a:r>
            <a:rPr lang="en-US" sz="2300" kern="1200"/>
            <a:t>Vendor</a:t>
          </a:r>
        </a:p>
      </dsp:txBody>
      <dsp:txXfrm>
        <a:off x="0" y="1419415"/>
        <a:ext cx="6261100" cy="2390849"/>
      </dsp:txXfrm>
    </dsp:sp>
    <dsp:sp modelId="{171A6DBA-F6C7-4BD8-8821-321A332B1C84}">
      <dsp:nvSpPr>
        <dsp:cNvPr id="0" name=""/>
        <dsp:cNvSpPr/>
      </dsp:nvSpPr>
      <dsp:spPr>
        <a:xfrm>
          <a:off x="313055" y="1079935"/>
          <a:ext cx="4382770" cy="678960"/>
        </a:xfrm>
        <a:prstGeom prst="roundRect">
          <a:avLst/>
        </a:prstGeom>
        <a:gradFill rotWithShape="0">
          <a:gsLst>
            <a:gs pos="0">
              <a:schemeClr val="dk2">
                <a:hueOff val="0"/>
                <a:satOff val="0"/>
                <a:lumOff val="0"/>
                <a:alphaOff val="0"/>
                <a:tint val="94000"/>
                <a:satMod val="103000"/>
                <a:lumMod val="102000"/>
              </a:schemeClr>
            </a:gs>
            <a:gs pos="50000">
              <a:schemeClr val="dk2">
                <a:hueOff val="0"/>
                <a:satOff val="0"/>
                <a:lumOff val="0"/>
                <a:alphaOff val="0"/>
                <a:shade val="100000"/>
                <a:satMod val="110000"/>
                <a:lumMod val="100000"/>
              </a:schemeClr>
            </a:gs>
            <a:gs pos="100000">
              <a:schemeClr val="dk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5658" tIns="0" rIns="165658" bIns="0" numCol="1" spcCol="1270" anchor="ctr" anchorCtr="0">
          <a:noAutofit/>
        </a:bodyPr>
        <a:lstStyle/>
        <a:p>
          <a:pPr marL="0" lvl="0" indent="0" algn="l" defTabSz="1022350">
            <a:lnSpc>
              <a:spcPct val="90000"/>
            </a:lnSpc>
            <a:spcBef>
              <a:spcPct val="0"/>
            </a:spcBef>
            <a:spcAft>
              <a:spcPct val="35000"/>
            </a:spcAft>
            <a:buNone/>
          </a:pPr>
          <a:r>
            <a:rPr lang="en-US" sz="2300" kern="1200"/>
            <a:t>Accepting from:</a:t>
          </a:r>
        </a:p>
      </dsp:txBody>
      <dsp:txXfrm>
        <a:off x="346199" y="1113079"/>
        <a:ext cx="4316482" cy="612672"/>
      </dsp:txXfrm>
    </dsp:sp>
    <dsp:sp modelId="{0F264602-9635-45CB-8698-702D224E90DB}">
      <dsp:nvSpPr>
        <dsp:cNvPr id="0" name=""/>
        <dsp:cNvSpPr/>
      </dsp:nvSpPr>
      <dsp:spPr>
        <a:xfrm>
          <a:off x="0" y="4273944"/>
          <a:ext cx="6261100" cy="1267875"/>
        </a:xfrm>
        <a:prstGeom prst="rect">
          <a:avLst/>
        </a:prstGeom>
        <a:solidFill>
          <a:schemeClr val="lt2">
            <a:alpha val="9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485931" tIns="479044" rIns="485931" bIns="163576" numCol="1" spcCol="1270" anchor="t" anchorCtr="0">
          <a:noAutofit/>
        </a:bodyPr>
        <a:lstStyle/>
        <a:p>
          <a:pPr marL="228600" lvl="1" indent="-228600" algn="l" defTabSz="1022350">
            <a:lnSpc>
              <a:spcPct val="90000"/>
            </a:lnSpc>
            <a:spcBef>
              <a:spcPct val="0"/>
            </a:spcBef>
            <a:spcAft>
              <a:spcPct val="15000"/>
            </a:spcAft>
            <a:buChar char="•"/>
          </a:pPr>
          <a:r>
            <a:rPr lang="en-US" sz="2300" kern="1200"/>
            <a:t>Unlike gifts, there is NO $100 threshold </a:t>
          </a:r>
        </a:p>
      </dsp:txBody>
      <dsp:txXfrm>
        <a:off x="0" y="4273944"/>
        <a:ext cx="6261100" cy="1267875"/>
      </dsp:txXfrm>
    </dsp:sp>
    <dsp:sp modelId="{62859D12-211B-48F1-A432-A31AA01F0A66}">
      <dsp:nvSpPr>
        <dsp:cNvPr id="0" name=""/>
        <dsp:cNvSpPr/>
      </dsp:nvSpPr>
      <dsp:spPr>
        <a:xfrm>
          <a:off x="313055" y="3934465"/>
          <a:ext cx="4382770" cy="678960"/>
        </a:xfrm>
        <a:prstGeom prst="roundRect">
          <a:avLst/>
        </a:prstGeom>
        <a:gradFill rotWithShape="0">
          <a:gsLst>
            <a:gs pos="0">
              <a:schemeClr val="dk2">
                <a:hueOff val="0"/>
                <a:satOff val="0"/>
                <a:lumOff val="0"/>
                <a:alphaOff val="0"/>
                <a:tint val="94000"/>
                <a:satMod val="103000"/>
                <a:lumMod val="102000"/>
              </a:schemeClr>
            </a:gs>
            <a:gs pos="50000">
              <a:schemeClr val="dk2">
                <a:hueOff val="0"/>
                <a:satOff val="0"/>
                <a:lumOff val="0"/>
                <a:alphaOff val="0"/>
                <a:shade val="100000"/>
                <a:satMod val="110000"/>
                <a:lumMod val="100000"/>
              </a:schemeClr>
            </a:gs>
            <a:gs pos="100000">
              <a:schemeClr val="dk2">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5658" tIns="0" rIns="165658" bIns="0" numCol="1" spcCol="1270" anchor="ctr" anchorCtr="0">
          <a:noAutofit/>
        </a:bodyPr>
        <a:lstStyle/>
        <a:p>
          <a:pPr marL="0" lvl="0" indent="0" algn="l" defTabSz="1022350">
            <a:lnSpc>
              <a:spcPct val="90000"/>
            </a:lnSpc>
            <a:spcBef>
              <a:spcPct val="0"/>
            </a:spcBef>
            <a:spcAft>
              <a:spcPct val="35000"/>
            </a:spcAft>
            <a:buNone/>
          </a:pPr>
          <a:r>
            <a:rPr lang="en-US" sz="2300" kern="1200"/>
            <a:t>MUST disclose receipt on CE Form 10 by July 1</a:t>
          </a:r>
          <a:r>
            <a:rPr lang="en-US" sz="2300" kern="1200" baseline="30000"/>
            <a:t>st</a:t>
          </a:r>
          <a:endParaRPr lang="en-US" sz="2300" kern="1200"/>
        </a:p>
      </dsp:txBody>
      <dsp:txXfrm>
        <a:off x="346199" y="3967609"/>
        <a:ext cx="4316482" cy="61267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8BD509-C290-4E08-81C3-9F1D683BF5CC}">
      <dsp:nvSpPr>
        <dsp:cNvPr id="0" name=""/>
        <dsp:cNvSpPr/>
      </dsp:nvSpPr>
      <dsp:spPr>
        <a:xfrm>
          <a:off x="0" y="2315"/>
          <a:ext cx="6261100" cy="117344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850F624-5E42-48D3-A30F-BD9A9507BB3C}">
      <dsp:nvSpPr>
        <dsp:cNvPr id="0" name=""/>
        <dsp:cNvSpPr/>
      </dsp:nvSpPr>
      <dsp:spPr>
        <a:xfrm>
          <a:off x="354965" y="266339"/>
          <a:ext cx="645392" cy="64539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01E751C-370F-4BAD-8E4D-2569C03B5669}">
      <dsp:nvSpPr>
        <dsp:cNvPr id="0" name=""/>
        <dsp:cNvSpPr/>
      </dsp:nvSpPr>
      <dsp:spPr>
        <a:xfrm>
          <a:off x="1355324" y="2315"/>
          <a:ext cx="4905775" cy="1173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189" tIns="124189" rIns="124189" bIns="124189" numCol="1" spcCol="1270" anchor="ctr" anchorCtr="0">
          <a:noAutofit/>
        </a:bodyPr>
        <a:lstStyle/>
        <a:p>
          <a:pPr marL="0" lvl="0" indent="0" algn="l" defTabSz="977900">
            <a:lnSpc>
              <a:spcPct val="90000"/>
            </a:lnSpc>
            <a:spcBef>
              <a:spcPct val="0"/>
            </a:spcBef>
            <a:spcAft>
              <a:spcPct val="35000"/>
            </a:spcAft>
            <a:buNone/>
          </a:pPr>
          <a:r>
            <a:rPr lang="en-US" sz="2200" b="1" kern="1200"/>
            <a:t>Key Concept:</a:t>
          </a:r>
          <a:endParaRPr lang="en-US" sz="2200" kern="1200"/>
        </a:p>
      </dsp:txBody>
      <dsp:txXfrm>
        <a:off x="1355324" y="2315"/>
        <a:ext cx="4905775" cy="1173440"/>
      </dsp:txXfrm>
    </dsp:sp>
    <dsp:sp modelId="{77762156-B466-4CFF-8C86-F979DE41E278}">
      <dsp:nvSpPr>
        <dsp:cNvPr id="0" name=""/>
        <dsp:cNvSpPr/>
      </dsp:nvSpPr>
      <dsp:spPr>
        <a:xfrm>
          <a:off x="0" y="1469116"/>
          <a:ext cx="6261100" cy="117344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605F60C-0E9E-4D62-B751-0EE4B9A2D66A}">
      <dsp:nvSpPr>
        <dsp:cNvPr id="0" name=""/>
        <dsp:cNvSpPr/>
      </dsp:nvSpPr>
      <dsp:spPr>
        <a:xfrm>
          <a:off x="354965" y="1733140"/>
          <a:ext cx="645392" cy="64539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FFE043D-0B7D-4C4E-89D9-B5536BCA6124}">
      <dsp:nvSpPr>
        <dsp:cNvPr id="0" name=""/>
        <dsp:cNvSpPr/>
      </dsp:nvSpPr>
      <dsp:spPr>
        <a:xfrm>
          <a:off x="1355324" y="1469116"/>
          <a:ext cx="4905775" cy="1173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189" tIns="124189" rIns="124189" bIns="124189" numCol="1" spcCol="1270" anchor="ctr" anchorCtr="0">
          <a:noAutofit/>
        </a:bodyPr>
        <a:lstStyle/>
        <a:p>
          <a:pPr marL="0" lvl="0" indent="0" algn="l" defTabSz="977900">
            <a:lnSpc>
              <a:spcPct val="90000"/>
            </a:lnSpc>
            <a:spcBef>
              <a:spcPct val="0"/>
            </a:spcBef>
            <a:spcAft>
              <a:spcPct val="35000"/>
            </a:spcAft>
            <a:buNone/>
          </a:pPr>
          <a:r>
            <a:rPr lang="en-US" sz="2200" kern="1200"/>
            <a:t>Ethics restrictions don’t end when you leave office</a:t>
          </a:r>
        </a:p>
      </dsp:txBody>
      <dsp:txXfrm>
        <a:off x="1355324" y="1469116"/>
        <a:ext cx="4905775" cy="1173440"/>
      </dsp:txXfrm>
    </dsp:sp>
    <dsp:sp modelId="{4C0F69D0-0A0A-4763-8E3F-E7F6945833EC}">
      <dsp:nvSpPr>
        <dsp:cNvPr id="0" name=""/>
        <dsp:cNvSpPr/>
      </dsp:nvSpPr>
      <dsp:spPr>
        <a:xfrm>
          <a:off x="0" y="2935917"/>
          <a:ext cx="6261100" cy="117344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7CB0BC2-F16D-4D9A-8889-D3F11F201C89}">
      <dsp:nvSpPr>
        <dsp:cNvPr id="0" name=""/>
        <dsp:cNvSpPr/>
      </dsp:nvSpPr>
      <dsp:spPr>
        <a:xfrm>
          <a:off x="354965" y="3199941"/>
          <a:ext cx="645392" cy="645392"/>
        </a:xfrm>
        <a:prstGeom prst="rect">
          <a:avLst/>
        </a:prstGeom>
        <a:blipFill>
          <a:blip xmlns:r="http://schemas.openxmlformats.org/officeDocument/2006/relationships">
            <a:extLst>
              <a:ext uri="{96DAC541-7B7A-43D3-8B79-37D633B846F1}">
                <asvg:svgBlip xmlns:asvg="http://schemas.microsoft.com/office/drawing/2016/SVG/main" r:embed="rId3"/>
              </a:ext>
            </a:extLst>
          </a:blip>
          <a:srcRect/>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84CFA40-F3C6-4DC7-9B41-738D5CFCFD4C}">
      <dsp:nvSpPr>
        <dsp:cNvPr id="0" name=""/>
        <dsp:cNvSpPr/>
      </dsp:nvSpPr>
      <dsp:spPr>
        <a:xfrm>
          <a:off x="1355324" y="2935917"/>
          <a:ext cx="4905775" cy="1173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189" tIns="124189" rIns="124189" bIns="124189" numCol="1" spcCol="1270" anchor="ctr" anchorCtr="0">
          <a:noAutofit/>
        </a:bodyPr>
        <a:lstStyle/>
        <a:p>
          <a:pPr marL="0" lvl="0" indent="0" algn="l" defTabSz="977900">
            <a:lnSpc>
              <a:spcPct val="90000"/>
            </a:lnSpc>
            <a:spcBef>
              <a:spcPct val="0"/>
            </a:spcBef>
            <a:spcAft>
              <a:spcPct val="35000"/>
            </a:spcAft>
            <a:buNone/>
          </a:pPr>
          <a:r>
            <a:rPr lang="en-US" sz="2200" kern="1200"/>
            <a:t>There are rules about what you can do AFTER you leave office</a:t>
          </a:r>
        </a:p>
      </dsp:txBody>
      <dsp:txXfrm>
        <a:off x="1355324" y="2935917"/>
        <a:ext cx="4905775" cy="1173440"/>
      </dsp:txXfrm>
    </dsp:sp>
    <dsp:sp modelId="{7E96A3F2-4177-4080-A8D8-9AA94D1F874A}">
      <dsp:nvSpPr>
        <dsp:cNvPr id="0" name=""/>
        <dsp:cNvSpPr/>
      </dsp:nvSpPr>
      <dsp:spPr>
        <a:xfrm>
          <a:off x="0" y="4402718"/>
          <a:ext cx="6261100" cy="117344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5D066E4-E95C-4713-9E02-126E38D14B80}">
      <dsp:nvSpPr>
        <dsp:cNvPr id="0" name=""/>
        <dsp:cNvSpPr/>
      </dsp:nvSpPr>
      <dsp:spPr>
        <a:xfrm>
          <a:off x="354965" y="4666742"/>
          <a:ext cx="645392" cy="645392"/>
        </a:xfrm>
        <a:prstGeom prst="rect">
          <a:avLst/>
        </a:prstGeom>
        <a:blipFill>
          <a:blip xmlns:r="http://schemas.openxmlformats.org/officeDocument/2006/relationships">
            <a:extLst>
              <a:ext uri="{96DAC541-7B7A-43D3-8B79-37D633B846F1}">
                <asvg:svgBlip xmlns:asvg="http://schemas.microsoft.com/office/drawing/2016/SVG/main" r:embed="rId4"/>
              </a:ext>
            </a:extLst>
          </a:blip>
          <a:srcRect/>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0F70904-8ABD-4653-A89A-3391C7000AE2}">
      <dsp:nvSpPr>
        <dsp:cNvPr id="0" name=""/>
        <dsp:cNvSpPr/>
      </dsp:nvSpPr>
      <dsp:spPr>
        <a:xfrm>
          <a:off x="1355324" y="4402718"/>
          <a:ext cx="4905775" cy="1173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4189" tIns="124189" rIns="124189" bIns="124189" numCol="1" spcCol="1270" anchor="ctr" anchorCtr="0">
          <a:noAutofit/>
        </a:bodyPr>
        <a:lstStyle/>
        <a:p>
          <a:pPr marL="0" lvl="0" indent="0" algn="l" defTabSz="977900">
            <a:lnSpc>
              <a:spcPct val="90000"/>
            </a:lnSpc>
            <a:spcBef>
              <a:spcPct val="0"/>
            </a:spcBef>
            <a:spcAft>
              <a:spcPct val="35000"/>
            </a:spcAft>
            <a:buNone/>
          </a:pPr>
          <a:r>
            <a:rPr lang="en-US" sz="2200" kern="1200"/>
            <a:t>These rules protect against use of public office for private gain</a:t>
          </a:r>
        </a:p>
      </dsp:txBody>
      <dsp:txXfrm>
        <a:off x="1355324" y="4402718"/>
        <a:ext cx="4905775" cy="117344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1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5238A55-DF0B-4C34-B9BB-F5F74328BBF5}" type="datetimeFigureOut">
              <a:rPr lang="en-US" smtClean="0"/>
              <a:t>4/30/2026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90F7373B-536B-4F32-9B13-EF436F57844E}" type="slidenum">
              <a:rPr lang="en-US" smtClean="0"/>
              <a:t>‹#›</a:t>
            </a:fld>
            <a:endParaRPr lang="en-US" dirty="0"/>
          </a:p>
        </p:txBody>
      </p:sp>
    </p:spTree>
    <p:extLst>
      <p:ext uri="{BB962C8B-B14F-4D97-AF65-F5344CB8AC3E}">
        <p14:creationId xmlns:p14="http://schemas.microsoft.com/office/powerpoint/2010/main" val="3612553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5238A55-DF0B-4C34-B9BB-F5F74328BBF5}" type="datetimeFigureOut">
              <a:rPr lang="en-US" smtClean="0"/>
              <a:t>4/30/2026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90F7373B-536B-4F32-9B13-EF436F57844E}" type="slidenum">
              <a:rPr lang="en-US" smtClean="0"/>
              <a:t>‹#›</a:t>
            </a:fld>
            <a:endParaRPr lang="en-US" dirty="0"/>
          </a:p>
        </p:txBody>
      </p:sp>
    </p:spTree>
    <p:extLst>
      <p:ext uri="{BB962C8B-B14F-4D97-AF65-F5344CB8AC3E}">
        <p14:creationId xmlns:p14="http://schemas.microsoft.com/office/powerpoint/2010/main" val="1717241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5238A55-DF0B-4C34-B9BB-F5F74328BBF5}" type="datetimeFigureOut">
              <a:rPr lang="en-US" smtClean="0"/>
              <a:t>4/30/2026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90F7373B-536B-4F32-9B13-EF436F57844E}" type="slidenum">
              <a:rPr lang="en-US" smtClean="0"/>
              <a:t>‹#›</a:t>
            </a:fld>
            <a:endParaRPr lang="en-US" dirty="0"/>
          </a:p>
        </p:txBody>
      </p:sp>
    </p:spTree>
    <p:extLst>
      <p:ext uri="{BB962C8B-B14F-4D97-AF65-F5344CB8AC3E}">
        <p14:creationId xmlns:p14="http://schemas.microsoft.com/office/powerpoint/2010/main" val="11754571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5238A55-DF0B-4C34-B9BB-F5F74328BBF5}" type="datetimeFigureOut">
              <a:rPr lang="en-US" smtClean="0"/>
              <a:t>4/30/2026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90F7373B-536B-4F32-9B13-EF436F57844E}" type="slidenum">
              <a:rPr lang="en-US" smtClean="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0226351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5238A55-DF0B-4C34-B9BB-F5F74328BBF5}" type="datetimeFigureOut">
              <a:rPr lang="en-US" smtClean="0"/>
              <a:t>4/30/2026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90F7373B-536B-4F32-9B13-EF436F57844E}" type="slidenum">
              <a:rPr lang="en-US" smtClean="0"/>
              <a:t>‹#›</a:t>
            </a:fld>
            <a:endParaRPr lang="en-US" dirty="0"/>
          </a:p>
        </p:txBody>
      </p:sp>
    </p:spTree>
    <p:extLst>
      <p:ext uri="{BB962C8B-B14F-4D97-AF65-F5344CB8AC3E}">
        <p14:creationId xmlns:p14="http://schemas.microsoft.com/office/powerpoint/2010/main" val="2450498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25238A55-DF0B-4C34-B9BB-F5F74328BBF5}" type="datetimeFigureOut">
              <a:rPr lang="en-US" smtClean="0"/>
              <a:t>4/30/2026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0F7373B-536B-4F32-9B13-EF436F57844E}" type="slidenum">
              <a:rPr lang="en-US" smtClean="0"/>
              <a:t>‹#›</a:t>
            </a:fld>
            <a:endParaRPr lang="en-US" dirty="0"/>
          </a:p>
        </p:txBody>
      </p:sp>
    </p:spTree>
    <p:extLst>
      <p:ext uri="{BB962C8B-B14F-4D97-AF65-F5344CB8AC3E}">
        <p14:creationId xmlns:p14="http://schemas.microsoft.com/office/powerpoint/2010/main" val="21127571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25238A55-DF0B-4C34-B9BB-F5F74328BBF5}" type="datetimeFigureOut">
              <a:rPr lang="en-US" smtClean="0"/>
              <a:t>4/30/2026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0F7373B-536B-4F32-9B13-EF436F57844E}" type="slidenum">
              <a:rPr lang="en-US" smtClean="0"/>
              <a:t>‹#›</a:t>
            </a:fld>
            <a:endParaRPr lang="en-US" dirty="0"/>
          </a:p>
        </p:txBody>
      </p:sp>
    </p:spTree>
    <p:extLst>
      <p:ext uri="{BB962C8B-B14F-4D97-AF65-F5344CB8AC3E}">
        <p14:creationId xmlns:p14="http://schemas.microsoft.com/office/powerpoint/2010/main" val="15733036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238A55-DF0B-4C34-B9BB-F5F74328BBF5}" type="datetimeFigureOut">
              <a:rPr lang="en-US" smtClean="0"/>
              <a:t>4/30/2026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0F7373B-536B-4F32-9B13-EF436F57844E}" type="slidenum">
              <a:rPr lang="en-US" smtClean="0"/>
              <a:t>‹#›</a:t>
            </a:fld>
            <a:endParaRPr lang="en-US" dirty="0"/>
          </a:p>
        </p:txBody>
      </p:sp>
    </p:spTree>
    <p:extLst>
      <p:ext uri="{BB962C8B-B14F-4D97-AF65-F5344CB8AC3E}">
        <p14:creationId xmlns:p14="http://schemas.microsoft.com/office/powerpoint/2010/main" val="40419866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25238A55-DF0B-4C34-B9BB-F5F74328BBF5}" type="datetimeFigureOut">
              <a:rPr lang="en-US" smtClean="0"/>
              <a:t>4/30/2026</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90F7373B-536B-4F32-9B13-EF436F57844E}" type="slidenum">
              <a:rPr lang="en-US" smtClean="0"/>
              <a:t>‹#›</a:t>
            </a:fld>
            <a:endParaRPr lang="en-US" dirty="0"/>
          </a:p>
        </p:txBody>
      </p:sp>
    </p:spTree>
    <p:extLst>
      <p:ext uri="{BB962C8B-B14F-4D97-AF65-F5344CB8AC3E}">
        <p14:creationId xmlns:p14="http://schemas.microsoft.com/office/powerpoint/2010/main" val="4241437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238A55-DF0B-4C34-B9BB-F5F74328BBF5}" type="datetimeFigureOut">
              <a:rPr lang="en-US" smtClean="0"/>
              <a:t>4/30/2026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0F7373B-536B-4F32-9B13-EF436F57844E}" type="slidenum">
              <a:rPr lang="en-US" smtClean="0"/>
              <a:t>‹#›</a:t>
            </a:fld>
            <a:endParaRPr lang="en-US" dirty="0"/>
          </a:p>
        </p:txBody>
      </p:sp>
    </p:spTree>
    <p:extLst>
      <p:ext uri="{BB962C8B-B14F-4D97-AF65-F5344CB8AC3E}">
        <p14:creationId xmlns:p14="http://schemas.microsoft.com/office/powerpoint/2010/main" val="468436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238A55-DF0B-4C34-B9BB-F5F74328BBF5}" type="datetimeFigureOut">
              <a:rPr lang="en-US" smtClean="0"/>
              <a:t>4/30/2026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90F7373B-536B-4F32-9B13-EF436F57844E}" type="slidenum">
              <a:rPr lang="en-US" smtClean="0"/>
              <a:t>‹#›</a:t>
            </a:fld>
            <a:endParaRPr lang="en-US" dirty="0"/>
          </a:p>
        </p:txBody>
      </p:sp>
    </p:spTree>
    <p:extLst>
      <p:ext uri="{BB962C8B-B14F-4D97-AF65-F5344CB8AC3E}">
        <p14:creationId xmlns:p14="http://schemas.microsoft.com/office/powerpoint/2010/main" val="1223763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5238A55-DF0B-4C34-B9BB-F5F74328BBF5}" type="datetimeFigureOut">
              <a:rPr lang="en-US" smtClean="0"/>
              <a:t>4/30/2026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0F7373B-536B-4F32-9B13-EF436F57844E}" type="slidenum">
              <a:rPr lang="en-US" smtClean="0"/>
              <a:t>‹#›</a:t>
            </a:fld>
            <a:endParaRPr lang="en-US" dirty="0"/>
          </a:p>
        </p:txBody>
      </p:sp>
    </p:spTree>
    <p:extLst>
      <p:ext uri="{BB962C8B-B14F-4D97-AF65-F5344CB8AC3E}">
        <p14:creationId xmlns:p14="http://schemas.microsoft.com/office/powerpoint/2010/main" val="2265385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5238A55-DF0B-4C34-B9BB-F5F74328BBF5}" type="datetimeFigureOut">
              <a:rPr lang="en-US" smtClean="0"/>
              <a:t>4/30/2026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0F7373B-536B-4F32-9B13-EF436F57844E}" type="slidenum">
              <a:rPr lang="en-US" smtClean="0"/>
              <a:t>‹#›</a:t>
            </a:fld>
            <a:endParaRPr lang="en-US" dirty="0"/>
          </a:p>
        </p:txBody>
      </p:sp>
    </p:spTree>
    <p:extLst>
      <p:ext uri="{BB962C8B-B14F-4D97-AF65-F5344CB8AC3E}">
        <p14:creationId xmlns:p14="http://schemas.microsoft.com/office/powerpoint/2010/main" val="3758501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5238A55-DF0B-4C34-B9BB-F5F74328BBF5}" type="datetimeFigureOut">
              <a:rPr lang="en-US" smtClean="0"/>
              <a:t>4/30/2026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0F7373B-536B-4F32-9B13-EF436F57844E}" type="slidenum">
              <a:rPr lang="en-US" smtClean="0"/>
              <a:t>‹#›</a:t>
            </a:fld>
            <a:endParaRPr lang="en-US" dirty="0"/>
          </a:p>
        </p:txBody>
      </p:sp>
    </p:spTree>
    <p:extLst>
      <p:ext uri="{BB962C8B-B14F-4D97-AF65-F5344CB8AC3E}">
        <p14:creationId xmlns:p14="http://schemas.microsoft.com/office/powerpoint/2010/main" val="3169136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25238A55-DF0B-4C34-B9BB-F5F74328BBF5}" type="datetimeFigureOut">
              <a:rPr lang="en-US" smtClean="0"/>
              <a:t>4/30/2026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0F7373B-536B-4F32-9B13-EF436F57844E}" type="slidenum">
              <a:rPr lang="en-US" smtClean="0"/>
              <a:t>‹#›</a:t>
            </a:fld>
            <a:endParaRPr lang="en-US" dirty="0"/>
          </a:p>
        </p:txBody>
      </p:sp>
    </p:spTree>
    <p:extLst>
      <p:ext uri="{BB962C8B-B14F-4D97-AF65-F5344CB8AC3E}">
        <p14:creationId xmlns:p14="http://schemas.microsoft.com/office/powerpoint/2010/main" val="948578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5238A55-DF0B-4C34-B9BB-F5F74328BBF5}" type="datetimeFigureOut">
              <a:rPr lang="en-US" smtClean="0"/>
              <a:t>4/30/2026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0F7373B-536B-4F32-9B13-EF436F57844E}" type="slidenum">
              <a:rPr lang="en-US" smtClean="0"/>
              <a:t>‹#›</a:t>
            </a:fld>
            <a:endParaRPr lang="en-US" dirty="0"/>
          </a:p>
        </p:txBody>
      </p:sp>
    </p:spTree>
    <p:extLst>
      <p:ext uri="{BB962C8B-B14F-4D97-AF65-F5344CB8AC3E}">
        <p14:creationId xmlns:p14="http://schemas.microsoft.com/office/powerpoint/2010/main" val="39726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5238A55-DF0B-4C34-B9BB-F5F74328BBF5}" type="datetimeFigureOut">
              <a:rPr lang="en-US" smtClean="0"/>
              <a:t>4/30/2026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0F7373B-536B-4F32-9B13-EF436F57844E}" type="slidenum">
              <a:rPr lang="en-US" smtClean="0"/>
              <a:t>‹#›</a:t>
            </a:fld>
            <a:endParaRPr lang="en-US" dirty="0"/>
          </a:p>
        </p:txBody>
      </p:sp>
    </p:spTree>
    <p:extLst>
      <p:ext uri="{BB962C8B-B14F-4D97-AF65-F5344CB8AC3E}">
        <p14:creationId xmlns:p14="http://schemas.microsoft.com/office/powerpoint/2010/main" val="706890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5238A55-DF0B-4C34-B9BB-F5F74328BBF5}" type="datetimeFigureOut">
              <a:rPr lang="en-US" smtClean="0"/>
              <a:t>4/30/2026</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90F7373B-536B-4F32-9B13-EF436F57844E}" type="slidenum">
              <a:rPr lang="en-US" smtClean="0"/>
              <a:t>‹#›</a:t>
            </a:fld>
            <a:endParaRPr lang="en-US" dirty="0"/>
          </a:p>
        </p:txBody>
      </p:sp>
    </p:spTree>
    <p:extLst>
      <p:ext uri="{BB962C8B-B14F-4D97-AF65-F5344CB8AC3E}">
        <p14:creationId xmlns:p14="http://schemas.microsoft.com/office/powerpoint/2010/main" val="709895272"/>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5.png"/><Relationship Id="rId7" Type="http://schemas.openxmlformats.org/officeDocument/2006/relationships/diagramColors" Target="../diagrams/colors4.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4.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5.png"/><Relationship Id="rId7" Type="http://schemas.openxmlformats.org/officeDocument/2006/relationships/diagramColors" Target="../diagrams/colors8.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8" Type="http://schemas.microsoft.com/office/2007/relationships/diagramDrawing" Target="../diagrams/drawing9.xml"/><Relationship Id="rId3" Type="http://schemas.openxmlformats.org/officeDocument/2006/relationships/image" Target="../media/image5.png"/><Relationship Id="rId7" Type="http://schemas.openxmlformats.org/officeDocument/2006/relationships/diagramColors" Target="../diagrams/colors9.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9.xml"/><Relationship Id="rId5" Type="http://schemas.openxmlformats.org/officeDocument/2006/relationships/diagramLayout" Target="../diagrams/layout9.xml"/><Relationship Id="rId4" Type="http://schemas.openxmlformats.org/officeDocument/2006/relationships/diagramData" Target="../diagrams/data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8" Type="http://schemas.microsoft.com/office/2007/relationships/diagramDrawing" Target="../diagrams/drawing10.xml"/><Relationship Id="rId3" Type="http://schemas.openxmlformats.org/officeDocument/2006/relationships/image" Target="../media/image5.png"/><Relationship Id="rId7" Type="http://schemas.openxmlformats.org/officeDocument/2006/relationships/diagramColors" Target="../diagrams/colors10.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10.xml"/><Relationship Id="rId5" Type="http://schemas.openxmlformats.org/officeDocument/2006/relationships/diagramLayout" Target="../diagrams/layout10.xml"/><Relationship Id="rId4" Type="http://schemas.openxmlformats.org/officeDocument/2006/relationships/diagramData" Target="../diagrams/data1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5.png"/><Relationship Id="rId7" Type="http://schemas.openxmlformats.org/officeDocument/2006/relationships/diagramColors" Target="../diagrams/colors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0.xml.rels><?xml version="1.0" encoding="UTF-8" standalone="yes"?>
<Relationships xmlns="http://schemas.openxmlformats.org/package/2006/relationships"><Relationship Id="rId8" Type="http://schemas.microsoft.com/office/2007/relationships/diagramDrawing" Target="../diagrams/drawing12.xml"/><Relationship Id="rId3" Type="http://schemas.openxmlformats.org/officeDocument/2006/relationships/image" Target="../media/image5.png"/><Relationship Id="rId7" Type="http://schemas.openxmlformats.org/officeDocument/2006/relationships/diagramColors" Target="../diagrams/colors1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12.xml"/><Relationship Id="rId5" Type="http://schemas.openxmlformats.org/officeDocument/2006/relationships/diagramLayout" Target="../diagrams/layout12.xml"/><Relationship Id="rId4" Type="http://schemas.openxmlformats.org/officeDocument/2006/relationships/diagramData" Target="../diagrams/data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3.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8" Type="http://schemas.microsoft.com/office/2007/relationships/diagramDrawing" Target="../diagrams/drawing14.xml"/><Relationship Id="rId3" Type="http://schemas.openxmlformats.org/officeDocument/2006/relationships/image" Target="../media/image5.png"/><Relationship Id="rId7" Type="http://schemas.openxmlformats.org/officeDocument/2006/relationships/diagramColors" Target="../diagrams/colors14.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14.xml"/><Relationship Id="rId5" Type="http://schemas.openxmlformats.org/officeDocument/2006/relationships/diagramLayout" Target="../diagrams/layout14.xml"/><Relationship Id="rId4" Type="http://schemas.openxmlformats.org/officeDocument/2006/relationships/diagramData" Target="../diagrams/data1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8" Type="http://schemas.microsoft.com/office/2007/relationships/diagramDrawing" Target="../diagrams/drawing15.xml"/><Relationship Id="rId3" Type="http://schemas.openxmlformats.org/officeDocument/2006/relationships/image" Target="../media/image5.png"/><Relationship Id="rId7" Type="http://schemas.openxmlformats.org/officeDocument/2006/relationships/diagramColors" Target="../diagrams/colors15.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15.xml"/><Relationship Id="rId5" Type="http://schemas.openxmlformats.org/officeDocument/2006/relationships/diagramLayout" Target="../diagrams/layout15.xml"/><Relationship Id="rId4" Type="http://schemas.openxmlformats.org/officeDocument/2006/relationships/diagramData" Target="../diagrams/data15.xml"/></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52.xml.rels><?xml version="1.0" encoding="UTF-8" standalone="yes"?>
<Relationships xmlns="http://schemas.openxmlformats.org/package/2006/relationships"><Relationship Id="rId3" Type="http://schemas.openxmlformats.org/officeDocument/2006/relationships/image" Target="../media/image36.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8" Type="http://schemas.microsoft.com/office/2007/relationships/diagramDrawing" Target="../diagrams/drawing16.xml"/><Relationship Id="rId3" Type="http://schemas.openxmlformats.org/officeDocument/2006/relationships/image" Target="../media/image5.png"/><Relationship Id="rId7" Type="http://schemas.openxmlformats.org/officeDocument/2006/relationships/diagramColors" Target="../diagrams/colors16.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16.xml"/><Relationship Id="rId5" Type="http://schemas.openxmlformats.org/officeDocument/2006/relationships/diagramLayout" Target="../diagrams/layout16.xml"/><Relationship Id="rId4" Type="http://schemas.openxmlformats.org/officeDocument/2006/relationships/diagramData" Target="../diagrams/data16.xml"/></Relationships>
</file>

<file path=ppt/slides/_rels/slide5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5.png"/><Relationship Id="rId7" Type="http://schemas.openxmlformats.org/officeDocument/2006/relationships/diagramColors" Target="../diagrams/colors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pic>
        <p:nvPicPr>
          <p:cNvPr id="1028" name="Picture 4" descr="16,100+ Law Ethics Stock Photos, Pictures &amp; Royalty-Free Images - iStock">
            <a:extLst>
              <a:ext uri="{FF2B5EF4-FFF2-40B4-BE49-F238E27FC236}">
                <a16:creationId xmlns:a16="http://schemas.microsoft.com/office/drawing/2014/main" id="{2BD1A7F3-77B1-ED3F-94AA-5FD25F0237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7400"/>
          <a:stretch>
            <a:fillRect/>
          </a:stretch>
        </p:blipFill>
        <p:spPr bwMode="auto">
          <a:xfrm>
            <a:off x="4644526" y="10"/>
            <a:ext cx="7552945" cy="6857990"/>
          </a:xfrm>
          <a:prstGeom prst="rect">
            <a:avLst/>
          </a:prstGeom>
          <a:noFill/>
          <a:ln>
            <a:noFill/>
          </a:ln>
          <a:effectLst/>
          <a:extLst>
            <a:ext uri="{909E8E84-426E-40DD-AFC4-6F175D3DCCD1}">
              <a14:hiddenFill xmlns:a14="http://schemas.microsoft.com/office/drawing/2010/main">
                <a:solidFill>
                  <a:srgbClr val="FFFFFF"/>
                </a:solidFill>
              </a14:hiddenFill>
            </a:ext>
          </a:extLst>
        </p:spPr>
      </p:pic>
      <p:pic>
        <p:nvPicPr>
          <p:cNvPr id="1045" name="Picture 1044">
            <a:extLst>
              <a:ext uri="{FF2B5EF4-FFF2-40B4-BE49-F238E27FC236}">
                <a16:creationId xmlns:a16="http://schemas.microsoft.com/office/drawing/2014/main" id="{595D38EC-467D-4F84-8FAA-CAFAA257D82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print">
            <a:extLst>
              <a:ext uri="{28A0092B-C50C-407E-A947-70E740481C1C}">
                <a14:useLocalDpi xmlns:a14="http://schemas.microsoft.com/office/drawing/2010/main" val="0"/>
              </a:ext>
            </a:extLst>
          </a:blip>
          <a:stretch>
            <a:fillRect/>
          </a:stretch>
        </p:blipFill>
        <p:spPr>
          <a:xfrm>
            <a:off x="1" y="5006045"/>
            <a:ext cx="4965192" cy="144049"/>
          </a:xfrm>
          <a:prstGeom prst="rect">
            <a:avLst/>
          </a:prstGeom>
        </p:spPr>
      </p:pic>
      <p:sp>
        <p:nvSpPr>
          <p:cNvPr id="1047" name="Rectangle 1046">
            <a:extLst>
              <a:ext uri="{FF2B5EF4-FFF2-40B4-BE49-F238E27FC236}">
                <a16:creationId xmlns:a16="http://schemas.microsoft.com/office/drawing/2014/main" id="{FD3ADC95-CC75-4952-B479-8662488EA5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9EB91308-26C5-55A2-B7B4-7D6EBB5111C4}"/>
              </a:ext>
            </a:extLst>
          </p:cNvPr>
          <p:cNvSpPr>
            <a:spLocks noGrp="1"/>
          </p:cNvSpPr>
          <p:nvPr>
            <p:ph type="ctrTitle"/>
          </p:nvPr>
        </p:nvSpPr>
        <p:spPr>
          <a:xfrm>
            <a:off x="680322" y="2063262"/>
            <a:ext cx="3739278" cy="2661138"/>
          </a:xfrm>
        </p:spPr>
        <p:txBody>
          <a:bodyPr>
            <a:normAutofit/>
          </a:bodyPr>
          <a:lstStyle/>
          <a:p>
            <a:r>
              <a:rPr lang="en-US" sz="4600"/>
              <a:t>CODE OF ETHICS FOR PUBLIC OFFICERS </a:t>
            </a:r>
          </a:p>
        </p:txBody>
      </p:sp>
      <p:sp>
        <p:nvSpPr>
          <p:cNvPr id="3" name="Subtitle 2">
            <a:extLst>
              <a:ext uri="{FF2B5EF4-FFF2-40B4-BE49-F238E27FC236}">
                <a16:creationId xmlns:a16="http://schemas.microsoft.com/office/drawing/2014/main" id="{14737A6A-76C6-89D7-7D3D-2F807B1AFF8F}"/>
              </a:ext>
            </a:extLst>
          </p:cNvPr>
          <p:cNvSpPr>
            <a:spLocks noGrp="1"/>
          </p:cNvSpPr>
          <p:nvPr>
            <p:ph type="subTitle" idx="1"/>
          </p:nvPr>
        </p:nvSpPr>
        <p:spPr>
          <a:xfrm>
            <a:off x="680323" y="5101298"/>
            <a:ext cx="3739277" cy="1116622"/>
          </a:xfrm>
        </p:spPr>
        <p:txBody>
          <a:bodyPr>
            <a:normAutofit/>
          </a:bodyPr>
          <a:lstStyle/>
          <a:p>
            <a:r>
              <a:rPr lang="en-US" sz="1700"/>
              <a:t>Michael Fuino, B.C.S.</a:t>
            </a:r>
          </a:p>
          <a:p>
            <a:r>
              <a:rPr lang="en-US" sz="1700"/>
              <a:t>North Port City Attorney </a:t>
            </a:r>
          </a:p>
          <a:p>
            <a:r>
              <a:rPr lang="en-US" sz="1700"/>
              <a:t>May 1, 2026 </a:t>
            </a:r>
          </a:p>
        </p:txBody>
      </p:sp>
    </p:spTree>
    <p:extLst>
      <p:ext uri="{BB962C8B-B14F-4D97-AF65-F5344CB8AC3E}">
        <p14:creationId xmlns:p14="http://schemas.microsoft.com/office/powerpoint/2010/main" val="544189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2000"/>
                                  </p:stCondLst>
                                  <p:iterate type="lt">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4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2000"/>
                                  </p:stCondLst>
                                  <p:iterate type="lt">
                                    <p:tmPct val="10000"/>
                                  </p:iterate>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4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99739E-DA15-F677-1EBE-8893D5D2AD3A}"/>
              </a:ext>
            </a:extLst>
          </p:cNvPr>
          <p:cNvSpPr>
            <a:spLocks noGrp="1"/>
          </p:cNvSpPr>
          <p:nvPr>
            <p:ph type="title"/>
          </p:nvPr>
        </p:nvSpPr>
        <p:spPr/>
        <p:txBody>
          <a:bodyPr>
            <a:normAutofit/>
          </a:bodyPr>
          <a:lstStyle/>
          <a:p>
            <a:pPr algn="ctr"/>
            <a:r>
              <a:rPr lang="en-US" sz="3500" b="1"/>
              <a:t>TOPIC 1 – EXAMPLES OF PROHIBITED BUSINESS</a:t>
            </a:r>
            <a:endParaRPr lang="en-US" sz="3500" dirty="0"/>
          </a:p>
        </p:txBody>
      </p:sp>
      <p:graphicFrame>
        <p:nvGraphicFramePr>
          <p:cNvPr id="7" name="Content Placeholder 2">
            <a:extLst>
              <a:ext uri="{FF2B5EF4-FFF2-40B4-BE49-F238E27FC236}">
                <a16:creationId xmlns:a16="http://schemas.microsoft.com/office/drawing/2014/main" id="{72130C9E-0106-214A-CCBD-6492F63E8A1D}"/>
              </a:ext>
            </a:extLst>
          </p:cNvPr>
          <p:cNvGraphicFramePr>
            <a:graphicFrameLocks noGrp="1"/>
          </p:cNvGraphicFramePr>
          <p:nvPr>
            <p:ph idx="1"/>
          </p:nvPr>
        </p:nvGraphicFramePr>
        <p:xfrm>
          <a:off x="680321" y="2336873"/>
          <a:ext cx="9613861" cy="35993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96932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a:extLst>
            <a:ext uri="{FF2B5EF4-FFF2-40B4-BE49-F238E27FC236}">
              <a16:creationId xmlns:a16="http://schemas.microsoft.com/office/drawing/2014/main" id="{33806134-90F3-342A-86A6-138D15621296}"/>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6324583E-9C23-CCE8-088B-E4098F328C7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0" name="Picture 9">
            <a:extLst>
              <a:ext uri="{FF2B5EF4-FFF2-40B4-BE49-F238E27FC236}">
                <a16:creationId xmlns:a16="http://schemas.microsoft.com/office/drawing/2014/main" id="{C8BD96F6-2278-2FBD-858A-8EF03606EA1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12" name="Picture 11">
            <a:extLst>
              <a:ext uri="{FF2B5EF4-FFF2-40B4-BE49-F238E27FC236}">
                <a16:creationId xmlns:a16="http://schemas.microsoft.com/office/drawing/2014/main" id="{45DC86B2-24B7-CBF0-78D0-3F3E1E14E5E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14" name="Rectangle 13">
            <a:extLst>
              <a:ext uri="{FF2B5EF4-FFF2-40B4-BE49-F238E27FC236}">
                <a16:creationId xmlns:a16="http://schemas.microsoft.com/office/drawing/2014/main" id="{3872A51A-833E-F9E2-B490-B81F2CC64A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81C46257-C463-FFA6-B001-03076A3961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18" name="Rectangle 17">
            <a:extLst>
              <a:ext uri="{FF2B5EF4-FFF2-40B4-BE49-F238E27FC236}">
                <a16:creationId xmlns:a16="http://schemas.microsoft.com/office/drawing/2014/main" id="{189FFDD7-BBBF-498C-6F37-DB9427A91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E6DDB246-267F-E32C-6F3F-9F88FD99D76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2" name="Rectangle 21">
            <a:extLst>
              <a:ext uri="{FF2B5EF4-FFF2-40B4-BE49-F238E27FC236}">
                <a16:creationId xmlns:a16="http://schemas.microsoft.com/office/drawing/2014/main" id="{2080033F-EEB0-A1B6-A260-22CD9D421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88808" y="0"/>
            <a:ext cx="340319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24" name="Picture 23">
            <a:extLst>
              <a:ext uri="{FF2B5EF4-FFF2-40B4-BE49-F238E27FC236}">
                <a16:creationId xmlns:a16="http://schemas.microsoft.com/office/drawing/2014/main" id="{1CE36531-A6E6-6C75-0353-0E7A5939FC4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242852"/>
            <a:ext cx="9110541" cy="246557"/>
          </a:xfrm>
          <a:prstGeom prst="rect">
            <a:avLst/>
          </a:prstGeom>
        </p:spPr>
      </p:pic>
      <p:sp>
        <p:nvSpPr>
          <p:cNvPr id="26" name="Rectangle 25">
            <a:extLst>
              <a:ext uri="{FF2B5EF4-FFF2-40B4-BE49-F238E27FC236}">
                <a16:creationId xmlns:a16="http://schemas.microsoft.com/office/drawing/2014/main" id="{4FEAD536-A5EA-5280-F789-00E1DEC22C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590078"/>
            <a:ext cx="9110542" cy="1660332"/>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TextBox 2">
            <a:extLst>
              <a:ext uri="{FF2B5EF4-FFF2-40B4-BE49-F238E27FC236}">
                <a16:creationId xmlns:a16="http://schemas.microsoft.com/office/drawing/2014/main" id="{08478E0A-16B3-E8CC-C96C-46EBE9E231EB}"/>
              </a:ext>
            </a:extLst>
          </p:cNvPr>
          <p:cNvSpPr txBox="1"/>
          <p:nvPr/>
        </p:nvSpPr>
        <p:spPr>
          <a:xfrm>
            <a:off x="840510" y="2733709"/>
            <a:ext cx="7657792" cy="1373070"/>
          </a:xfrm>
          <a:prstGeom prst="rect">
            <a:avLst/>
          </a:prstGeom>
        </p:spPr>
        <p:txBody>
          <a:bodyPr vert="horz" lIns="91440" tIns="45720" rIns="91440" bIns="45720" rtlCol="0" anchor="b">
            <a:normAutofit fontScale="77500" lnSpcReduction="20000"/>
          </a:bodyPr>
          <a:lstStyle/>
          <a:p>
            <a:pPr algn="r"/>
            <a:r>
              <a:rPr lang="en-US" sz="4400" b="1" dirty="0"/>
              <a:t>TOPIC 2: CONFLICTING EMPLOYMENT OR CONTRACTUAL RELATIONSHIPS</a:t>
            </a:r>
            <a:endParaRPr lang="en-US" sz="4400" dirty="0"/>
          </a:p>
        </p:txBody>
      </p:sp>
    </p:spTree>
    <p:extLst>
      <p:ext uri="{BB962C8B-B14F-4D97-AF65-F5344CB8AC3E}">
        <p14:creationId xmlns:p14="http://schemas.microsoft.com/office/powerpoint/2010/main" val="41702888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485FFDC-0CAD-450C-A1F1-75E392CC81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F9672BDB-4ABD-40E5-A8B8-F7340E3BD8D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Rectangle 12">
            <a:extLst>
              <a:ext uri="{FF2B5EF4-FFF2-40B4-BE49-F238E27FC236}">
                <a16:creationId xmlns:a16="http://schemas.microsoft.com/office/drawing/2014/main" id="{B1FA2BC7-3F19-4E1C-B3D1-19995D9F6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62FF40B5-1E36-4442-8D28-D1AA571AD2E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print">
            <a:extLst>
              <a:ext uri="{28A0092B-C50C-407E-A947-70E740481C1C}">
                <a14:useLocalDpi xmlns:a14="http://schemas.microsoft.com/office/drawing/2010/main" val="0"/>
              </a:ext>
            </a:extLst>
          </a:blip>
          <a:stretch>
            <a:fillRect/>
          </a:stretch>
        </p:blipFill>
        <p:spPr>
          <a:xfrm>
            <a:off x="1" y="5006045"/>
            <a:ext cx="4965192" cy="144668"/>
          </a:xfrm>
          <a:prstGeom prst="rect">
            <a:avLst/>
          </a:prstGeom>
        </p:spPr>
      </p:pic>
      <p:sp>
        <p:nvSpPr>
          <p:cNvPr id="17" name="Rectangle 16">
            <a:extLst>
              <a:ext uri="{FF2B5EF4-FFF2-40B4-BE49-F238E27FC236}">
                <a16:creationId xmlns:a16="http://schemas.microsoft.com/office/drawing/2014/main" id="{73C09592-2DB2-47C0-A5CB-BD39288D13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982194FE-4BF2-884D-AD6C-E21C1FEC3FC1}"/>
              </a:ext>
            </a:extLst>
          </p:cNvPr>
          <p:cNvSpPr>
            <a:spLocks noGrp="1"/>
          </p:cNvSpPr>
          <p:nvPr>
            <p:ph type="title"/>
          </p:nvPr>
        </p:nvSpPr>
        <p:spPr>
          <a:xfrm>
            <a:off x="680321" y="2063262"/>
            <a:ext cx="3739279" cy="2661052"/>
          </a:xfrm>
        </p:spPr>
        <p:txBody>
          <a:bodyPr>
            <a:normAutofit/>
          </a:bodyPr>
          <a:lstStyle/>
          <a:p>
            <a:pPr algn="r"/>
            <a:r>
              <a:rPr lang="en-US" sz="3700" b="1"/>
              <a:t>TOPIC 2 - INTRODUCTION</a:t>
            </a:r>
            <a:br>
              <a:rPr lang="en-US" sz="3700" b="1"/>
            </a:br>
            <a:endParaRPr lang="en-US" sz="3700"/>
          </a:p>
        </p:txBody>
      </p:sp>
      <p:graphicFrame>
        <p:nvGraphicFramePr>
          <p:cNvPr id="5" name="Content Placeholder 2">
            <a:extLst>
              <a:ext uri="{FF2B5EF4-FFF2-40B4-BE49-F238E27FC236}">
                <a16:creationId xmlns:a16="http://schemas.microsoft.com/office/drawing/2014/main" id="{83332E89-54E1-C964-0015-73B91923C45B}"/>
              </a:ext>
            </a:extLst>
          </p:cNvPr>
          <p:cNvGraphicFramePr>
            <a:graphicFrameLocks noGrp="1"/>
          </p:cNvGraphicFramePr>
          <p:nvPr>
            <p:ph idx="1"/>
            <p:extLst>
              <p:ext uri="{D42A27DB-BD31-4B8C-83A1-F6EECF244321}">
                <p14:modId xmlns:p14="http://schemas.microsoft.com/office/powerpoint/2010/main" val="1839671887"/>
              </p:ext>
            </p:extLst>
          </p:nvPr>
        </p:nvGraphicFramePr>
        <p:xfrm>
          <a:off x="5284788" y="639763"/>
          <a:ext cx="6261100" cy="557847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8773422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08D1D-A4C4-7519-4F25-EF0D97C9B3CD}"/>
              </a:ext>
            </a:extLst>
          </p:cNvPr>
          <p:cNvSpPr>
            <a:spLocks noGrp="1"/>
          </p:cNvSpPr>
          <p:nvPr>
            <p:ph type="title"/>
          </p:nvPr>
        </p:nvSpPr>
        <p:spPr/>
        <p:txBody>
          <a:bodyPr/>
          <a:lstStyle/>
          <a:p>
            <a:pPr algn="ctr"/>
            <a:r>
              <a:rPr lang="en-US" b="1" dirty="0"/>
              <a:t>TOPIC 2 – THE LEGAL STANDARD</a:t>
            </a:r>
            <a:endParaRPr lang="en-US" dirty="0"/>
          </a:p>
        </p:txBody>
      </p:sp>
      <p:sp>
        <p:nvSpPr>
          <p:cNvPr id="3" name="Content Placeholder 2">
            <a:extLst>
              <a:ext uri="{FF2B5EF4-FFF2-40B4-BE49-F238E27FC236}">
                <a16:creationId xmlns:a16="http://schemas.microsoft.com/office/drawing/2014/main" id="{1E25AC4B-CA80-3A10-F4D9-25C97BF2C874}"/>
              </a:ext>
            </a:extLst>
          </p:cNvPr>
          <p:cNvSpPr>
            <a:spLocks noGrp="1"/>
          </p:cNvSpPr>
          <p:nvPr>
            <p:ph idx="1"/>
          </p:nvPr>
        </p:nvSpPr>
        <p:spPr/>
        <p:txBody>
          <a:bodyPr/>
          <a:lstStyle/>
          <a:p>
            <a:r>
              <a:rPr lang="en-US" dirty="0"/>
              <a:t>F.S. 112.313(7) contains two prohibitions</a:t>
            </a:r>
          </a:p>
          <a:p>
            <a:pPr lvl="1"/>
            <a:r>
              <a:rPr lang="en-US" dirty="0"/>
              <a:t>Prohibits officials from having an employment or contractual relationship with the public entity that is regulated by the public entity</a:t>
            </a:r>
          </a:p>
          <a:p>
            <a:pPr lvl="1"/>
            <a:r>
              <a:rPr lang="en-US" dirty="0"/>
              <a:t>Prohibits officials from having an employment or contractual relationship that will create a continuing or recurring conflict of interest</a:t>
            </a:r>
          </a:p>
        </p:txBody>
      </p:sp>
    </p:spTree>
    <p:extLst>
      <p:ext uri="{BB962C8B-B14F-4D97-AF65-F5344CB8AC3E}">
        <p14:creationId xmlns:p14="http://schemas.microsoft.com/office/powerpoint/2010/main" val="8132319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97CBF-8AE1-9FF6-954E-9F886091A5F6}"/>
              </a:ext>
            </a:extLst>
          </p:cNvPr>
          <p:cNvSpPr>
            <a:spLocks noGrp="1"/>
          </p:cNvSpPr>
          <p:nvPr>
            <p:ph type="title"/>
          </p:nvPr>
        </p:nvSpPr>
        <p:spPr/>
        <p:txBody>
          <a:bodyPr/>
          <a:lstStyle/>
          <a:p>
            <a:pPr algn="ctr"/>
            <a:r>
              <a:rPr lang="en-US" b="1" dirty="0"/>
              <a:t>TOPIC 2 – EXAMPLES OF CONFLICTS</a:t>
            </a:r>
            <a:endParaRPr lang="en-US" dirty="0"/>
          </a:p>
        </p:txBody>
      </p:sp>
      <p:sp>
        <p:nvSpPr>
          <p:cNvPr id="3" name="Content Placeholder 2">
            <a:extLst>
              <a:ext uri="{FF2B5EF4-FFF2-40B4-BE49-F238E27FC236}">
                <a16:creationId xmlns:a16="http://schemas.microsoft.com/office/drawing/2014/main" id="{303F197F-78AD-E761-F0C8-FF92D4629056}"/>
              </a:ext>
            </a:extLst>
          </p:cNvPr>
          <p:cNvSpPr>
            <a:spLocks noGrp="1"/>
          </p:cNvSpPr>
          <p:nvPr>
            <p:ph idx="1"/>
          </p:nvPr>
        </p:nvSpPr>
        <p:spPr/>
        <p:txBody>
          <a:bodyPr/>
          <a:lstStyle/>
          <a:p>
            <a:r>
              <a:rPr lang="en-US" dirty="0"/>
              <a:t>Working as a consultant for a company that contracts with your agency</a:t>
            </a:r>
          </a:p>
          <a:p>
            <a:r>
              <a:rPr lang="en-US" dirty="0"/>
              <a:t>Holding a position with a contractor or vendor who serves your agency</a:t>
            </a:r>
          </a:p>
          <a:p>
            <a:r>
              <a:rPr lang="en-US" dirty="0"/>
              <a:t>Being employed by or partnered with someone who has business before your agency</a:t>
            </a:r>
          </a:p>
          <a:p>
            <a:r>
              <a:rPr lang="en-US" dirty="0"/>
              <a:t>Having a contractual obligation that conflicts with your official duties</a:t>
            </a:r>
          </a:p>
          <a:p>
            <a:endParaRPr lang="en-US" dirty="0"/>
          </a:p>
        </p:txBody>
      </p:sp>
    </p:spTree>
    <p:extLst>
      <p:ext uri="{BB962C8B-B14F-4D97-AF65-F5344CB8AC3E}">
        <p14:creationId xmlns:p14="http://schemas.microsoft.com/office/powerpoint/2010/main" val="16090205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a:extLst>
            <a:ext uri="{FF2B5EF4-FFF2-40B4-BE49-F238E27FC236}">
              <a16:creationId xmlns:a16="http://schemas.microsoft.com/office/drawing/2014/main" id="{4279FA84-3FE2-F742-A48C-4D952CD799B6}"/>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347C9F03-CB9C-8519-9403-9FFCA40C893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0" name="Picture 9">
            <a:extLst>
              <a:ext uri="{FF2B5EF4-FFF2-40B4-BE49-F238E27FC236}">
                <a16:creationId xmlns:a16="http://schemas.microsoft.com/office/drawing/2014/main" id="{1012F8E5-81BF-4F45-8B28-60F6B471BFB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12" name="Picture 11">
            <a:extLst>
              <a:ext uri="{FF2B5EF4-FFF2-40B4-BE49-F238E27FC236}">
                <a16:creationId xmlns:a16="http://schemas.microsoft.com/office/drawing/2014/main" id="{358551FA-B01A-49D3-4634-613B25D1DBF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14" name="Rectangle 13">
            <a:extLst>
              <a:ext uri="{FF2B5EF4-FFF2-40B4-BE49-F238E27FC236}">
                <a16:creationId xmlns:a16="http://schemas.microsoft.com/office/drawing/2014/main" id="{749B33C7-5133-98BA-3BCD-F0F46268A0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5EB3DF06-0CA4-311B-698E-84A4DBFD28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18" name="Rectangle 17">
            <a:extLst>
              <a:ext uri="{FF2B5EF4-FFF2-40B4-BE49-F238E27FC236}">
                <a16:creationId xmlns:a16="http://schemas.microsoft.com/office/drawing/2014/main" id="{6835F8FD-04F2-FCC9-ECEC-BE6AFFD83B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D3170659-8084-222A-CCC4-BA3AB2E8DB0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2" name="Rectangle 21">
            <a:extLst>
              <a:ext uri="{FF2B5EF4-FFF2-40B4-BE49-F238E27FC236}">
                <a16:creationId xmlns:a16="http://schemas.microsoft.com/office/drawing/2014/main" id="{C05A4485-8C7F-52C4-A0C5-B683E35AA4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88808" y="0"/>
            <a:ext cx="340319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24" name="Picture 23">
            <a:extLst>
              <a:ext uri="{FF2B5EF4-FFF2-40B4-BE49-F238E27FC236}">
                <a16:creationId xmlns:a16="http://schemas.microsoft.com/office/drawing/2014/main" id="{4BE2BAC1-CD00-BC5F-EFB3-F8A854B84D3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242852"/>
            <a:ext cx="9110541" cy="246557"/>
          </a:xfrm>
          <a:prstGeom prst="rect">
            <a:avLst/>
          </a:prstGeom>
        </p:spPr>
      </p:pic>
      <p:sp>
        <p:nvSpPr>
          <p:cNvPr id="26" name="Rectangle 25">
            <a:extLst>
              <a:ext uri="{FF2B5EF4-FFF2-40B4-BE49-F238E27FC236}">
                <a16:creationId xmlns:a16="http://schemas.microsoft.com/office/drawing/2014/main" id="{49FB05F2-9F68-1691-35F6-4B39D1C293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590078"/>
            <a:ext cx="9110542" cy="1660332"/>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TextBox 2">
            <a:extLst>
              <a:ext uri="{FF2B5EF4-FFF2-40B4-BE49-F238E27FC236}">
                <a16:creationId xmlns:a16="http://schemas.microsoft.com/office/drawing/2014/main" id="{9A9C5A90-0221-755A-5F65-C3AC449ACC4B}"/>
              </a:ext>
            </a:extLst>
          </p:cNvPr>
          <p:cNvSpPr txBox="1"/>
          <p:nvPr/>
        </p:nvSpPr>
        <p:spPr>
          <a:xfrm>
            <a:off x="840510" y="2733709"/>
            <a:ext cx="8047458" cy="1373070"/>
          </a:xfrm>
          <a:prstGeom prst="rect">
            <a:avLst/>
          </a:prstGeom>
        </p:spPr>
        <p:txBody>
          <a:bodyPr vert="horz" lIns="91440" tIns="45720" rIns="91440" bIns="45720" rtlCol="0" anchor="b">
            <a:normAutofit/>
          </a:bodyPr>
          <a:lstStyle/>
          <a:p>
            <a:pPr algn="r"/>
            <a:r>
              <a:rPr lang="en-US" sz="4400" b="1" dirty="0"/>
              <a:t>TOPIC 3: MISUSE OF POSITION</a:t>
            </a:r>
          </a:p>
        </p:txBody>
      </p:sp>
    </p:spTree>
    <p:extLst>
      <p:ext uri="{BB962C8B-B14F-4D97-AF65-F5344CB8AC3E}">
        <p14:creationId xmlns:p14="http://schemas.microsoft.com/office/powerpoint/2010/main" val="6524529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E2E3B-8B50-C9BD-A61F-3989ACC3C250}"/>
              </a:ext>
            </a:extLst>
          </p:cNvPr>
          <p:cNvSpPr>
            <a:spLocks noGrp="1"/>
          </p:cNvSpPr>
          <p:nvPr>
            <p:ph type="title"/>
          </p:nvPr>
        </p:nvSpPr>
        <p:spPr>
          <a:xfrm>
            <a:off x="680321" y="753228"/>
            <a:ext cx="9613861" cy="1080938"/>
          </a:xfrm>
        </p:spPr>
        <p:txBody>
          <a:bodyPr>
            <a:normAutofit/>
          </a:bodyPr>
          <a:lstStyle/>
          <a:p>
            <a:r>
              <a:rPr lang="en-US" b="1" dirty="0"/>
              <a:t>TOPIC 3 - INTRODUCTION</a:t>
            </a:r>
            <a:br>
              <a:rPr lang="en-US" b="1" dirty="0"/>
            </a:br>
            <a:endParaRPr lang="en-US"/>
          </a:p>
        </p:txBody>
      </p:sp>
      <p:graphicFrame>
        <p:nvGraphicFramePr>
          <p:cNvPr id="5" name="Content Placeholder 2">
            <a:extLst>
              <a:ext uri="{FF2B5EF4-FFF2-40B4-BE49-F238E27FC236}">
                <a16:creationId xmlns:a16="http://schemas.microsoft.com/office/drawing/2014/main" id="{0AAE7C8E-C163-7840-4D21-2389BAE46D65}"/>
              </a:ext>
            </a:extLst>
          </p:cNvPr>
          <p:cNvGraphicFramePr>
            <a:graphicFrameLocks noGrp="1"/>
          </p:cNvGraphicFramePr>
          <p:nvPr>
            <p:ph idx="1"/>
            <p:extLst>
              <p:ext uri="{D42A27DB-BD31-4B8C-83A1-F6EECF244321}">
                <p14:modId xmlns:p14="http://schemas.microsoft.com/office/powerpoint/2010/main" val="767341657"/>
              </p:ext>
            </p:extLst>
          </p:nvPr>
        </p:nvGraphicFramePr>
        <p:xfrm>
          <a:off x="681037" y="2336800"/>
          <a:ext cx="10830641" cy="3598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631733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D0955-026F-F7A5-4724-C0CE3B43B5DF}"/>
              </a:ext>
            </a:extLst>
          </p:cNvPr>
          <p:cNvSpPr>
            <a:spLocks noGrp="1"/>
          </p:cNvSpPr>
          <p:nvPr>
            <p:ph type="title"/>
          </p:nvPr>
        </p:nvSpPr>
        <p:spPr/>
        <p:txBody>
          <a:bodyPr/>
          <a:lstStyle/>
          <a:p>
            <a:pPr algn="ctr"/>
            <a:r>
              <a:rPr lang="en-US" b="1" dirty="0"/>
              <a:t>TOPIC 3 – WHAT IS ACTING CORRUPTLY?</a:t>
            </a:r>
            <a:endParaRPr lang="en-US" dirty="0"/>
          </a:p>
        </p:txBody>
      </p:sp>
      <p:sp>
        <p:nvSpPr>
          <p:cNvPr id="3" name="Content Placeholder 2">
            <a:extLst>
              <a:ext uri="{FF2B5EF4-FFF2-40B4-BE49-F238E27FC236}">
                <a16:creationId xmlns:a16="http://schemas.microsoft.com/office/drawing/2014/main" id="{14B37146-1672-745F-A513-5242C3B7CF7E}"/>
              </a:ext>
            </a:extLst>
          </p:cNvPr>
          <p:cNvSpPr>
            <a:spLocks noGrp="1"/>
          </p:cNvSpPr>
          <p:nvPr>
            <p:ph idx="1"/>
          </p:nvPr>
        </p:nvSpPr>
        <p:spPr/>
        <p:txBody>
          <a:bodyPr/>
          <a:lstStyle/>
          <a:p>
            <a:r>
              <a:rPr lang="en-US" dirty="0"/>
              <a:t>To have acted “corruptly,” you must have acted with reasonable notice that conduct was inconsistent with the proper performance of her public duties and would be a violation of the law or the code of ethics</a:t>
            </a:r>
          </a:p>
          <a:p>
            <a:r>
              <a:rPr lang="en-US" dirty="0"/>
              <a:t>Mismanagement, “waste in government,” and negligent acts are not enough; there must be intentional conduct to benefit yourself or another</a:t>
            </a:r>
          </a:p>
          <a:p>
            <a:r>
              <a:rPr lang="en-US" dirty="0"/>
              <a:t>Sexual harassment (the use of position to benefit yourself) can be a violation</a:t>
            </a:r>
          </a:p>
          <a:p>
            <a:endParaRPr lang="en-US" dirty="0"/>
          </a:p>
          <a:p>
            <a:endParaRPr lang="en-US" dirty="0"/>
          </a:p>
        </p:txBody>
      </p:sp>
    </p:spTree>
    <p:extLst>
      <p:ext uri="{BB962C8B-B14F-4D97-AF65-F5344CB8AC3E}">
        <p14:creationId xmlns:p14="http://schemas.microsoft.com/office/powerpoint/2010/main" val="42448503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a:extLst>
            <a:ext uri="{FF2B5EF4-FFF2-40B4-BE49-F238E27FC236}">
              <a16:creationId xmlns:a16="http://schemas.microsoft.com/office/drawing/2014/main" id="{0F7E48D5-652F-191B-6526-077262DBBFBE}"/>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3DCA2B81-27B7-2D2F-F760-03A47AF56A9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0" name="Picture 9">
            <a:extLst>
              <a:ext uri="{FF2B5EF4-FFF2-40B4-BE49-F238E27FC236}">
                <a16:creationId xmlns:a16="http://schemas.microsoft.com/office/drawing/2014/main" id="{8D8CB3AC-96B5-AFEB-4100-9A1CF7827A5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12" name="Picture 11">
            <a:extLst>
              <a:ext uri="{FF2B5EF4-FFF2-40B4-BE49-F238E27FC236}">
                <a16:creationId xmlns:a16="http://schemas.microsoft.com/office/drawing/2014/main" id="{6402730C-F915-B549-2F89-2E0156C6DE2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14" name="Rectangle 13">
            <a:extLst>
              <a:ext uri="{FF2B5EF4-FFF2-40B4-BE49-F238E27FC236}">
                <a16:creationId xmlns:a16="http://schemas.microsoft.com/office/drawing/2014/main" id="{4678A790-EAE3-E534-FA11-46BFC0AC50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24ECBB81-FC4E-AB79-7766-44607DC403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18" name="Rectangle 17">
            <a:extLst>
              <a:ext uri="{FF2B5EF4-FFF2-40B4-BE49-F238E27FC236}">
                <a16:creationId xmlns:a16="http://schemas.microsoft.com/office/drawing/2014/main" id="{27124815-F1EA-6096-4F22-C7A0EB499E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C0DD431E-57C2-C67E-2ED1-FFC4CAEA25D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2" name="Rectangle 21">
            <a:extLst>
              <a:ext uri="{FF2B5EF4-FFF2-40B4-BE49-F238E27FC236}">
                <a16:creationId xmlns:a16="http://schemas.microsoft.com/office/drawing/2014/main" id="{D0F3ACDC-7921-95D8-2F62-4D48535C8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88808" y="0"/>
            <a:ext cx="340319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24" name="Picture 23">
            <a:extLst>
              <a:ext uri="{FF2B5EF4-FFF2-40B4-BE49-F238E27FC236}">
                <a16:creationId xmlns:a16="http://schemas.microsoft.com/office/drawing/2014/main" id="{1FBA501C-7472-2E49-D310-717CE81C247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242852"/>
            <a:ext cx="9110541" cy="246557"/>
          </a:xfrm>
          <a:prstGeom prst="rect">
            <a:avLst/>
          </a:prstGeom>
        </p:spPr>
      </p:pic>
      <p:sp>
        <p:nvSpPr>
          <p:cNvPr id="26" name="Rectangle 25">
            <a:extLst>
              <a:ext uri="{FF2B5EF4-FFF2-40B4-BE49-F238E27FC236}">
                <a16:creationId xmlns:a16="http://schemas.microsoft.com/office/drawing/2014/main" id="{35F768E8-C9F4-D317-AF66-43D13332D2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590078"/>
            <a:ext cx="9110542" cy="1660332"/>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TextBox 2">
            <a:extLst>
              <a:ext uri="{FF2B5EF4-FFF2-40B4-BE49-F238E27FC236}">
                <a16:creationId xmlns:a16="http://schemas.microsoft.com/office/drawing/2014/main" id="{F60A7E8F-2C3B-1E12-EC1D-289066C72A44}"/>
              </a:ext>
            </a:extLst>
          </p:cNvPr>
          <p:cNvSpPr txBox="1"/>
          <p:nvPr/>
        </p:nvSpPr>
        <p:spPr>
          <a:xfrm>
            <a:off x="840510" y="2733709"/>
            <a:ext cx="7657792" cy="1373070"/>
          </a:xfrm>
          <a:prstGeom prst="rect">
            <a:avLst/>
          </a:prstGeom>
        </p:spPr>
        <p:txBody>
          <a:bodyPr vert="horz" lIns="91440" tIns="45720" rIns="91440" bIns="45720" rtlCol="0" anchor="b">
            <a:normAutofit/>
          </a:bodyPr>
          <a:lstStyle/>
          <a:p>
            <a:pPr marL="0" indent="0" algn="r" defTabSz="914400">
              <a:lnSpc>
                <a:spcPct val="90000"/>
              </a:lnSpc>
              <a:spcBef>
                <a:spcPct val="0"/>
              </a:spcBef>
              <a:spcAft>
                <a:spcPts val="600"/>
              </a:spcAft>
            </a:pPr>
            <a:r>
              <a:rPr lang="en-US" sz="4200" b="1" dirty="0">
                <a:solidFill>
                  <a:srgbClr val="FFFFFF"/>
                </a:solidFill>
                <a:latin typeface="+mj-lt"/>
                <a:ea typeface="+mj-ea"/>
                <a:cs typeface="+mj-cs"/>
              </a:rPr>
              <a:t>TOPIC 4: DISCLOSURE OR USE OF CERTAIN INFORMATION</a:t>
            </a:r>
          </a:p>
        </p:txBody>
      </p:sp>
    </p:spTree>
    <p:extLst>
      <p:ext uri="{BB962C8B-B14F-4D97-AF65-F5344CB8AC3E}">
        <p14:creationId xmlns:p14="http://schemas.microsoft.com/office/powerpoint/2010/main" val="26956987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ACF76-EB8F-DC9F-669E-9FAB99F0365A}"/>
              </a:ext>
            </a:extLst>
          </p:cNvPr>
          <p:cNvSpPr>
            <a:spLocks noGrp="1"/>
          </p:cNvSpPr>
          <p:nvPr>
            <p:ph type="title"/>
          </p:nvPr>
        </p:nvSpPr>
        <p:spPr/>
        <p:txBody>
          <a:bodyPr/>
          <a:lstStyle/>
          <a:p>
            <a:pPr algn="ctr"/>
            <a:r>
              <a:rPr lang="en-US" b="1" dirty="0"/>
              <a:t>TOPIC 4 – WHAT’S PROHIBITED AND WHAT’S ALLOWED</a:t>
            </a:r>
            <a:endParaRPr lang="en-US" dirty="0"/>
          </a:p>
        </p:txBody>
      </p:sp>
      <p:sp>
        <p:nvSpPr>
          <p:cNvPr id="3" name="Content Placeholder 2">
            <a:extLst>
              <a:ext uri="{FF2B5EF4-FFF2-40B4-BE49-F238E27FC236}">
                <a16:creationId xmlns:a16="http://schemas.microsoft.com/office/drawing/2014/main" id="{74647753-7EB3-407A-F3E0-DAB67ADCEFDC}"/>
              </a:ext>
            </a:extLst>
          </p:cNvPr>
          <p:cNvSpPr>
            <a:spLocks noGrp="1"/>
          </p:cNvSpPr>
          <p:nvPr>
            <p:ph idx="1"/>
          </p:nvPr>
        </p:nvSpPr>
        <p:spPr/>
        <p:txBody>
          <a:bodyPr>
            <a:normAutofit lnSpcReduction="10000"/>
          </a:bodyPr>
          <a:lstStyle/>
          <a:p>
            <a:r>
              <a:rPr lang="en-US" dirty="0"/>
              <a:t>F.S. 112.313(8) prohibits the use of information not available to the public for the benefit of yourself or others</a:t>
            </a:r>
          </a:p>
          <a:p>
            <a:r>
              <a:rPr lang="en-US" dirty="0"/>
              <a:t>The rule was intended to prohibit public officers from taking unfair advantage of their position by using information gained through a public position</a:t>
            </a:r>
          </a:p>
          <a:p>
            <a:r>
              <a:rPr lang="en-US" dirty="0"/>
              <a:t>This rule does not prohibit you from using your general expertise or skill </a:t>
            </a:r>
          </a:p>
          <a:p>
            <a:r>
              <a:rPr lang="en-US" b="1" u="sng" dirty="0"/>
              <a:t>BUT</a:t>
            </a:r>
            <a:r>
              <a:rPr lang="en-US" dirty="0"/>
              <a:t> the rule can be violated if you were to work privately on a project that you gained knowledge or expertise of through your public position </a:t>
            </a:r>
          </a:p>
          <a:p>
            <a:pPr lvl="1"/>
            <a:endParaRPr lang="en-US" dirty="0"/>
          </a:p>
        </p:txBody>
      </p:sp>
    </p:spTree>
    <p:extLst>
      <p:ext uri="{BB962C8B-B14F-4D97-AF65-F5344CB8AC3E}">
        <p14:creationId xmlns:p14="http://schemas.microsoft.com/office/powerpoint/2010/main" val="201644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6FFD9C-622E-4B5C-3B29-94FFB198D9C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602A4F-C87B-BB2B-05DE-F64106139C88}"/>
              </a:ext>
            </a:extLst>
          </p:cNvPr>
          <p:cNvSpPr>
            <a:spLocks noGrp="1"/>
          </p:cNvSpPr>
          <p:nvPr>
            <p:ph idx="1"/>
          </p:nvPr>
        </p:nvSpPr>
        <p:spPr/>
        <p:txBody>
          <a:bodyPr/>
          <a:lstStyle/>
          <a:p>
            <a:pPr marL="0" indent="0">
              <a:buNone/>
            </a:pPr>
            <a:endParaRPr lang="en-US" b="1" dirty="0"/>
          </a:p>
          <a:p>
            <a:pPr marL="0" indent="0">
              <a:buNone/>
            </a:pPr>
            <a:endParaRPr lang="en-US" b="1" dirty="0"/>
          </a:p>
          <a:p>
            <a:pPr marL="0" indent="0">
              <a:buNone/>
            </a:pPr>
            <a:endParaRPr lang="en-US" b="1" dirty="0"/>
          </a:p>
          <a:p>
            <a:pPr marL="0" indent="0" algn="ctr">
              <a:buNone/>
            </a:pPr>
            <a:r>
              <a:rPr lang="en-US" sz="3400" b="1" dirty="0"/>
              <a:t>INTRODUCTION</a:t>
            </a:r>
            <a:br>
              <a:rPr lang="en-US" dirty="0"/>
            </a:br>
            <a:endParaRPr lang="en-US" dirty="0"/>
          </a:p>
        </p:txBody>
      </p:sp>
    </p:spTree>
    <p:extLst>
      <p:ext uri="{BB962C8B-B14F-4D97-AF65-F5344CB8AC3E}">
        <p14:creationId xmlns:p14="http://schemas.microsoft.com/office/powerpoint/2010/main" val="18237231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a:extLst>
            <a:ext uri="{FF2B5EF4-FFF2-40B4-BE49-F238E27FC236}">
              <a16:creationId xmlns:a16="http://schemas.microsoft.com/office/drawing/2014/main" id="{FE27E013-0F8B-FD73-D2D6-3DA8CE3D0B3C}"/>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7F63014C-328F-553E-0C86-B4F29C36111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0" name="Picture 9">
            <a:extLst>
              <a:ext uri="{FF2B5EF4-FFF2-40B4-BE49-F238E27FC236}">
                <a16:creationId xmlns:a16="http://schemas.microsoft.com/office/drawing/2014/main" id="{4410F20B-949D-B419-EBAD-5C1D2BCCCC2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12" name="Picture 11">
            <a:extLst>
              <a:ext uri="{FF2B5EF4-FFF2-40B4-BE49-F238E27FC236}">
                <a16:creationId xmlns:a16="http://schemas.microsoft.com/office/drawing/2014/main" id="{42DCE7A8-FD05-1FFB-3ECE-0B45BE29AF7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14" name="Rectangle 13">
            <a:extLst>
              <a:ext uri="{FF2B5EF4-FFF2-40B4-BE49-F238E27FC236}">
                <a16:creationId xmlns:a16="http://schemas.microsoft.com/office/drawing/2014/main" id="{32C28A1B-ECBD-AAE2-D0A3-E620813F4F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62A6C816-8B52-75BA-D555-19B032EAF4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18" name="Rectangle 17">
            <a:extLst>
              <a:ext uri="{FF2B5EF4-FFF2-40B4-BE49-F238E27FC236}">
                <a16:creationId xmlns:a16="http://schemas.microsoft.com/office/drawing/2014/main" id="{B7B758B0-7143-B3AF-DBA1-C49765B2DA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6CB905BB-F1EC-E28B-93CF-C0DAD1CA1E3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2" name="Rectangle 21">
            <a:extLst>
              <a:ext uri="{FF2B5EF4-FFF2-40B4-BE49-F238E27FC236}">
                <a16:creationId xmlns:a16="http://schemas.microsoft.com/office/drawing/2014/main" id="{9302CF14-3DC0-A8E0-9DA5-64F7D3EC71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88808" y="0"/>
            <a:ext cx="340319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24" name="Picture 23">
            <a:extLst>
              <a:ext uri="{FF2B5EF4-FFF2-40B4-BE49-F238E27FC236}">
                <a16:creationId xmlns:a16="http://schemas.microsoft.com/office/drawing/2014/main" id="{3FB3DD3E-D369-1D89-C831-84EBDB1D3A4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242852"/>
            <a:ext cx="9110541" cy="246557"/>
          </a:xfrm>
          <a:prstGeom prst="rect">
            <a:avLst/>
          </a:prstGeom>
        </p:spPr>
      </p:pic>
      <p:sp>
        <p:nvSpPr>
          <p:cNvPr id="26" name="Rectangle 25">
            <a:extLst>
              <a:ext uri="{FF2B5EF4-FFF2-40B4-BE49-F238E27FC236}">
                <a16:creationId xmlns:a16="http://schemas.microsoft.com/office/drawing/2014/main" id="{DC8EE081-8690-B5F8-A539-E79D80515F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590078"/>
            <a:ext cx="9110542" cy="1660332"/>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TextBox 2">
            <a:extLst>
              <a:ext uri="{FF2B5EF4-FFF2-40B4-BE49-F238E27FC236}">
                <a16:creationId xmlns:a16="http://schemas.microsoft.com/office/drawing/2014/main" id="{361BA027-169A-43B8-7947-10F846384223}"/>
              </a:ext>
            </a:extLst>
          </p:cNvPr>
          <p:cNvSpPr txBox="1"/>
          <p:nvPr/>
        </p:nvSpPr>
        <p:spPr>
          <a:xfrm>
            <a:off x="840510" y="2733709"/>
            <a:ext cx="7657792" cy="1373070"/>
          </a:xfrm>
          <a:prstGeom prst="rect">
            <a:avLst/>
          </a:prstGeom>
        </p:spPr>
        <p:txBody>
          <a:bodyPr vert="horz" lIns="91440" tIns="45720" rIns="91440" bIns="45720" rtlCol="0" anchor="b">
            <a:normAutofit lnSpcReduction="10000"/>
          </a:bodyPr>
          <a:lstStyle/>
          <a:p>
            <a:pPr algn="r"/>
            <a:r>
              <a:rPr lang="en-US" sz="4400" b="1" dirty="0"/>
              <a:t>TOPIC 5: GIFTS AND HONORARIA</a:t>
            </a:r>
          </a:p>
        </p:txBody>
      </p:sp>
    </p:spTree>
    <p:extLst>
      <p:ext uri="{BB962C8B-B14F-4D97-AF65-F5344CB8AC3E}">
        <p14:creationId xmlns:p14="http://schemas.microsoft.com/office/powerpoint/2010/main" val="10166399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7B54B-5931-5FF3-5037-7A138E23F903}"/>
              </a:ext>
            </a:extLst>
          </p:cNvPr>
          <p:cNvSpPr>
            <a:spLocks noGrp="1"/>
          </p:cNvSpPr>
          <p:nvPr>
            <p:ph type="title"/>
          </p:nvPr>
        </p:nvSpPr>
        <p:spPr>
          <a:xfrm>
            <a:off x="680321" y="753228"/>
            <a:ext cx="9613861" cy="1080938"/>
          </a:xfrm>
        </p:spPr>
        <p:txBody>
          <a:bodyPr>
            <a:normAutofit/>
          </a:bodyPr>
          <a:lstStyle/>
          <a:p>
            <a:r>
              <a:rPr lang="en-US" b="1" dirty="0"/>
              <a:t>TOPIC 5 - INTRODUCTION</a:t>
            </a:r>
            <a:br>
              <a:rPr lang="en-US" b="1" dirty="0"/>
            </a:br>
            <a:endParaRPr lang="en-US"/>
          </a:p>
        </p:txBody>
      </p:sp>
      <p:graphicFrame>
        <p:nvGraphicFramePr>
          <p:cNvPr id="5" name="Content Placeholder 2">
            <a:extLst>
              <a:ext uri="{FF2B5EF4-FFF2-40B4-BE49-F238E27FC236}">
                <a16:creationId xmlns:a16="http://schemas.microsoft.com/office/drawing/2014/main" id="{B8281800-719F-E089-F44D-0B3B29464208}"/>
              </a:ext>
            </a:extLst>
          </p:cNvPr>
          <p:cNvGraphicFramePr>
            <a:graphicFrameLocks noGrp="1"/>
          </p:cNvGraphicFramePr>
          <p:nvPr>
            <p:ph idx="1"/>
            <p:extLst>
              <p:ext uri="{D42A27DB-BD31-4B8C-83A1-F6EECF244321}">
                <p14:modId xmlns:p14="http://schemas.microsoft.com/office/powerpoint/2010/main" val="1287095470"/>
              </p:ext>
            </p:extLst>
          </p:nvPr>
        </p:nvGraphicFramePr>
        <p:xfrm>
          <a:off x="681037" y="2336800"/>
          <a:ext cx="10830641" cy="3598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040846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C71652-A7DC-12A2-87A4-170B936553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E1F25E-C356-50BB-C58D-67D5DE2A718E}"/>
              </a:ext>
            </a:extLst>
          </p:cNvPr>
          <p:cNvSpPr>
            <a:spLocks noGrp="1"/>
          </p:cNvSpPr>
          <p:nvPr>
            <p:ph type="title"/>
          </p:nvPr>
        </p:nvSpPr>
        <p:spPr/>
        <p:txBody>
          <a:bodyPr/>
          <a:lstStyle/>
          <a:p>
            <a:pPr algn="ctr"/>
            <a:r>
              <a:rPr lang="en-US" b="1" dirty="0"/>
              <a:t>TOPIC 5 - WHAT IS A “THING OF VALUE?”</a:t>
            </a:r>
            <a:br>
              <a:rPr lang="en-US" b="1" dirty="0"/>
            </a:br>
            <a:endParaRPr lang="en-US" dirty="0"/>
          </a:p>
        </p:txBody>
      </p:sp>
      <p:sp>
        <p:nvSpPr>
          <p:cNvPr id="3" name="Content Placeholder 2">
            <a:extLst>
              <a:ext uri="{FF2B5EF4-FFF2-40B4-BE49-F238E27FC236}">
                <a16:creationId xmlns:a16="http://schemas.microsoft.com/office/drawing/2014/main" id="{82857582-72C8-819D-7694-850F08C6521C}"/>
              </a:ext>
            </a:extLst>
          </p:cNvPr>
          <p:cNvSpPr>
            <a:spLocks noGrp="1"/>
          </p:cNvSpPr>
          <p:nvPr>
            <p:ph idx="1"/>
          </p:nvPr>
        </p:nvSpPr>
        <p:spPr/>
        <p:txBody>
          <a:bodyPr/>
          <a:lstStyle/>
          <a:p>
            <a:r>
              <a:rPr lang="en-US" dirty="0"/>
              <a:t>Pretty much anything:</a:t>
            </a:r>
          </a:p>
          <a:p>
            <a:pPr lvl="1"/>
            <a:r>
              <a:rPr lang="en-US" dirty="0"/>
              <a:t>Gifts</a:t>
            </a:r>
          </a:p>
          <a:p>
            <a:pPr lvl="1"/>
            <a:r>
              <a:rPr lang="en-US" dirty="0"/>
              <a:t>Loans</a:t>
            </a:r>
          </a:p>
          <a:p>
            <a:pPr lvl="1"/>
            <a:r>
              <a:rPr lang="en-US" dirty="0"/>
              <a:t>Rewards</a:t>
            </a:r>
          </a:p>
          <a:p>
            <a:pPr lvl="1"/>
            <a:r>
              <a:rPr lang="en-US" dirty="0"/>
              <a:t>Promise of future employment</a:t>
            </a:r>
          </a:p>
          <a:p>
            <a:pPr lvl="1"/>
            <a:r>
              <a:rPr lang="en-US" dirty="0"/>
              <a:t>Favors</a:t>
            </a:r>
          </a:p>
          <a:p>
            <a:pPr lvl="1"/>
            <a:r>
              <a:rPr lang="en-US" dirty="0"/>
              <a:t>Services</a:t>
            </a:r>
          </a:p>
          <a:p>
            <a:r>
              <a:rPr lang="en-US" dirty="0"/>
              <a:t>Think of it in terms of bribery or quid pro quo</a:t>
            </a:r>
          </a:p>
        </p:txBody>
      </p:sp>
    </p:spTree>
    <p:extLst>
      <p:ext uri="{BB962C8B-B14F-4D97-AF65-F5344CB8AC3E}">
        <p14:creationId xmlns:p14="http://schemas.microsoft.com/office/powerpoint/2010/main" val="14655129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DF60A-E6FD-68A4-874E-A3D1DE51E90F}"/>
              </a:ext>
            </a:extLst>
          </p:cNvPr>
          <p:cNvSpPr>
            <a:spLocks noGrp="1"/>
          </p:cNvSpPr>
          <p:nvPr>
            <p:ph type="title"/>
          </p:nvPr>
        </p:nvSpPr>
        <p:spPr>
          <a:xfrm>
            <a:off x="680321" y="753228"/>
            <a:ext cx="9613861" cy="1080938"/>
          </a:xfrm>
        </p:spPr>
        <p:txBody>
          <a:bodyPr>
            <a:normAutofit/>
          </a:bodyPr>
          <a:lstStyle/>
          <a:p>
            <a:r>
              <a:rPr lang="en-US" b="1"/>
              <a:t>TOPIC 5 – GIFT ACCEPTANCES AND DISLOSURES</a:t>
            </a:r>
            <a:endParaRPr lang="en-US"/>
          </a:p>
        </p:txBody>
      </p:sp>
      <p:graphicFrame>
        <p:nvGraphicFramePr>
          <p:cNvPr id="5" name="Content Placeholder 2">
            <a:extLst>
              <a:ext uri="{FF2B5EF4-FFF2-40B4-BE49-F238E27FC236}">
                <a16:creationId xmlns:a16="http://schemas.microsoft.com/office/drawing/2014/main" id="{F4CAD716-6286-5ED3-6D45-65DEE3BB2108}"/>
              </a:ext>
            </a:extLst>
          </p:cNvPr>
          <p:cNvGraphicFramePr>
            <a:graphicFrameLocks noGrp="1"/>
          </p:cNvGraphicFramePr>
          <p:nvPr>
            <p:ph idx="1"/>
            <p:extLst>
              <p:ext uri="{D42A27DB-BD31-4B8C-83A1-F6EECF244321}">
                <p14:modId xmlns:p14="http://schemas.microsoft.com/office/powerpoint/2010/main" val="3861764966"/>
              </p:ext>
            </p:extLst>
          </p:nvPr>
        </p:nvGraphicFramePr>
        <p:xfrm>
          <a:off x="681037" y="2336800"/>
          <a:ext cx="10830641" cy="3598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390923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068F1-C535-BCFC-F07F-5AAD7A9A4A68}"/>
              </a:ext>
            </a:extLst>
          </p:cNvPr>
          <p:cNvSpPr>
            <a:spLocks noGrp="1"/>
          </p:cNvSpPr>
          <p:nvPr>
            <p:ph type="title"/>
          </p:nvPr>
        </p:nvSpPr>
        <p:spPr/>
        <p:txBody>
          <a:bodyPr/>
          <a:lstStyle/>
          <a:p>
            <a:pPr algn="ctr"/>
            <a:r>
              <a:rPr lang="en-US" b="1" dirty="0"/>
              <a:t>TOPIC 5 – THE GIFT ACCEPTANCE CHART</a:t>
            </a:r>
            <a:endParaRPr lang="en-US" dirty="0"/>
          </a:p>
        </p:txBody>
      </p:sp>
      <p:pic>
        <p:nvPicPr>
          <p:cNvPr id="4" name="Content Placeholder 3">
            <a:extLst>
              <a:ext uri="{FF2B5EF4-FFF2-40B4-BE49-F238E27FC236}">
                <a16:creationId xmlns:a16="http://schemas.microsoft.com/office/drawing/2014/main" id="{8590F551-E471-AF46-6B4F-ACE1875B62B5}"/>
              </a:ext>
            </a:extLst>
          </p:cNvPr>
          <p:cNvPicPr>
            <a:picLocks noGrp="1" noChangeAspect="1"/>
          </p:cNvPicPr>
          <p:nvPr>
            <p:ph idx="1"/>
          </p:nvPr>
        </p:nvPicPr>
        <p:blipFill>
          <a:blip r:embed="rId2"/>
          <a:stretch>
            <a:fillRect/>
          </a:stretch>
        </p:blipFill>
        <p:spPr>
          <a:xfrm>
            <a:off x="680320" y="2139696"/>
            <a:ext cx="10978279" cy="4573727"/>
          </a:xfrm>
          <a:prstGeom prst="rect">
            <a:avLst/>
          </a:prstGeom>
        </p:spPr>
      </p:pic>
    </p:spTree>
    <p:extLst>
      <p:ext uri="{BB962C8B-B14F-4D97-AF65-F5344CB8AC3E}">
        <p14:creationId xmlns:p14="http://schemas.microsoft.com/office/powerpoint/2010/main" val="41177845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106B9FE-7E5A-4047-B5D3-C3C24BD3E8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60EBA20-0A64-45D5-B937-FE93DCA01C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85632" y="0"/>
            <a:ext cx="340636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2" name="Picture 11">
            <a:extLst>
              <a:ext uri="{FF2B5EF4-FFF2-40B4-BE49-F238E27FC236}">
                <a16:creationId xmlns:a16="http://schemas.microsoft.com/office/drawing/2014/main" id="{3EAD5E5B-543A-4690-8C75-BACF7FFB40E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3176" y="0"/>
            <a:ext cx="12192000" cy="6858000"/>
          </a:xfrm>
          <a:prstGeom prst="rect">
            <a:avLst/>
          </a:prstGeom>
        </p:spPr>
      </p:pic>
      <p:pic>
        <p:nvPicPr>
          <p:cNvPr id="14" name="Picture 13">
            <a:extLst>
              <a:ext uri="{FF2B5EF4-FFF2-40B4-BE49-F238E27FC236}">
                <a16:creationId xmlns:a16="http://schemas.microsoft.com/office/drawing/2014/main" id="{98739700-980C-4F96-84CD-97157DFE86A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 y="1959089"/>
            <a:ext cx="9107362" cy="321164"/>
          </a:xfrm>
          <a:prstGeom prst="rect">
            <a:avLst/>
          </a:prstGeom>
        </p:spPr>
      </p:pic>
      <p:sp>
        <p:nvSpPr>
          <p:cNvPr id="16" name="Rectangle 15">
            <a:extLst>
              <a:ext uri="{FF2B5EF4-FFF2-40B4-BE49-F238E27FC236}">
                <a16:creationId xmlns:a16="http://schemas.microsoft.com/office/drawing/2014/main" id="{52A2FDCB-3B06-44F3-A0AA-2C056C3E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1" y="609600"/>
            <a:ext cx="9107363" cy="1368198"/>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30449634-808D-0B32-B02F-290DC83569F0}"/>
              </a:ext>
            </a:extLst>
          </p:cNvPr>
          <p:cNvSpPr>
            <a:spLocks noGrp="1"/>
          </p:cNvSpPr>
          <p:nvPr>
            <p:ph type="title"/>
          </p:nvPr>
        </p:nvSpPr>
        <p:spPr>
          <a:xfrm>
            <a:off x="680321" y="753228"/>
            <a:ext cx="7461844" cy="1080938"/>
          </a:xfrm>
        </p:spPr>
        <p:txBody>
          <a:bodyPr>
            <a:normAutofit/>
          </a:bodyPr>
          <a:lstStyle/>
          <a:p>
            <a:r>
              <a:rPr lang="en-US" b="1">
                <a:solidFill>
                  <a:srgbClr val="FFFFFF"/>
                </a:solidFill>
              </a:rPr>
              <a:t>TOPIC 5 – HONORARIA DEFINED</a:t>
            </a:r>
            <a:endParaRPr lang="en-US">
              <a:solidFill>
                <a:srgbClr val="FFFFFF"/>
              </a:solidFill>
            </a:endParaRPr>
          </a:p>
        </p:txBody>
      </p:sp>
      <p:sp>
        <p:nvSpPr>
          <p:cNvPr id="3" name="Content Placeholder 2">
            <a:extLst>
              <a:ext uri="{FF2B5EF4-FFF2-40B4-BE49-F238E27FC236}">
                <a16:creationId xmlns:a16="http://schemas.microsoft.com/office/drawing/2014/main" id="{DD7C8FA9-C2E2-7E51-7A9A-EC0DAF35F05B}"/>
              </a:ext>
            </a:extLst>
          </p:cNvPr>
          <p:cNvSpPr>
            <a:spLocks noGrp="1"/>
          </p:cNvSpPr>
          <p:nvPr>
            <p:ph idx="1"/>
          </p:nvPr>
        </p:nvSpPr>
        <p:spPr>
          <a:xfrm>
            <a:off x="680321" y="2336873"/>
            <a:ext cx="8105312" cy="3767899"/>
          </a:xfrm>
        </p:spPr>
        <p:txBody>
          <a:bodyPr>
            <a:normAutofit/>
          </a:bodyPr>
          <a:lstStyle/>
          <a:p>
            <a:r>
              <a:rPr lang="en-US" dirty="0"/>
              <a:t>What is an honorarium?</a:t>
            </a:r>
          </a:p>
          <a:p>
            <a:pPr lvl="1"/>
            <a:r>
              <a:rPr lang="en-US" sz="2400" dirty="0"/>
              <a:t>A payment of money or anything of value, directly or indirectly, to a you or to any other person on your behalf, as consideration for a speech, address, oration, or other oral presentation; or for a writing (other than a book) which is or is intended to be published</a:t>
            </a:r>
          </a:p>
          <a:p>
            <a:pPr marL="457200" lvl="1" indent="0">
              <a:buNone/>
            </a:pPr>
            <a:endParaRPr lang="en-US" sz="1800" dirty="0"/>
          </a:p>
          <a:p>
            <a:pPr lvl="1"/>
            <a:endParaRPr lang="en-US" sz="1800" dirty="0"/>
          </a:p>
          <a:p>
            <a:pPr marL="457200" lvl="1" indent="0">
              <a:buNone/>
            </a:pPr>
            <a:endParaRPr lang="en-US" sz="1800" dirty="0"/>
          </a:p>
        </p:txBody>
      </p:sp>
    </p:spTree>
    <p:extLst>
      <p:ext uri="{BB962C8B-B14F-4D97-AF65-F5344CB8AC3E}">
        <p14:creationId xmlns:p14="http://schemas.microsoft.com/office/powerpoint/2010/main" val="2014147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485FFDC-0CAD-450C-A1F1-75E392CC81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F9672BDB-4ABD-40E5-A8B8-F7340E3BD8D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Rectangle 12">
            <a:extLst>
              <a:ext uri="{FF2B5EF4-FFF2-40B4-BE49-F238E27FC236}">
                <a16:creationId xmlns:a16="http://schemas.microsoft.com/office/drawing/2014/main" id="{B1FA2BC7-3F19-4E1C-B3D1-19995D9F6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62FF40B5-1E36-4442-8D28-D1AA571AD2E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print">
            <a:extLst>
              <a:ext uri="{28A0092B-C50C-407E-A947-70E740481C1C}">
                <a14:useLocalDpi xmlns:a14="http://schemas.microsoft.com/office/drawing/2010/main" val="0"/>
              </a:ext>
            </a:extLst>
          </a:blip>
          <a:stretch>
            <a:fillRect/>
          </a:stretch>
        </p:blipFill>
        <p:spPr>
          <a:xfrm>
            <a:off x="1" y="5006045"/>
            <a:ext cx="4965192" cy="144668"/>
          </a:xfrm>
          <a:prstGeom prst="rect">
            <a:avLst/>
          </a:prstGeom>
        </p:spPr>
      </p:pic>
      <p:sp>
        <p:nvSpPr>
          <p:cNvPr id="17" name="Rectangle 16">
            <a:extLst>
              <a:ext uri="{FF2B5EF4-FFF2-40B4-BE49-F238E27FC236}">
                <a16:creationId xmlns:a16="http://schemas.microsoft.com/office/drawing/2014/main" id="{73C09592-2DB2-47C0-A5CB-BD39288D13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21B4EF58-E12C-411B-F352-626455E376E9}"/>
              </a:ext>
            </a:extLst>
          </p:cNvPr>
          <p:cNvSpPr>
            <a:spLocks noGrp="1"/>
          </p:cNvSpPr>
          <p:nvPr>
            <p:ph type="title"/>
          </p:nvPr>
        </p:nvSpPr>
        <p:spPr>
          <a:xfrm>
            <a:off x="680321" y="2063262"/>
            <a:ext cx="3739279" cy="2661052"/>
          </a:xfrm>
        </p:spPr>
        <p:txBody>
          <a:bodyPr>
            <a:normAutofit/>
          </a:bodyPr>
          <a:lstStyle/>
          <a:p>
            <a:pPr algn="r"/>
            <a:r>
              <a:rPr lang="en-US" sz="4100" b="1"/>
              <a:t>TOPIC 5 – HONORARIA PROHIBITIONS</a:t>
            </a:r>
            <a:endParaRPr lang="en-US" sz="4100"/>
          </a:p>
        </p:txBody>
      </p:sp>
      <p:graphicFrame>
        <p:nvGraphicFramePr>
          <p:cNvPr id="5" name="Content Placeholder 2">
            <a:extLst>
              <a:ext uri="{FF2B5EF4-FFF2-40B4-BE49-F238E27FC236}">
                <a16:creationId xmlns:a16="http://schemas.microsoft.com/office/drawing/2014/main" id="{A3D1DB99-00EA-80A7-BA7A-45CD9C0313C1}"/>
              </a:ext>
            </a:extLst>
          </p:cNvPr>
          <p:cNvGraphicFramePr>
            <a:graphicFrameLocks noGrp="1"/>
          </p:cNvGraphicFramePr>
          <p:nvPr>
            <p:ph idx="1"/>
            <p:extLst>
              <p:ext uri="{D42A27DB-BD31-4B8C-83A1-F6EECF244321}">
                <p14:modId xmlns:p14="http://schemas.microsoft.com/office/powerpoint/2010/main" val="2975319819"/>
              </p:ext>
            </p:extLst>
          </p:nvPr>
        </p:nvGraphicFramePr>
        <p:xfrm>
          <a:off x="5284788" y="639763"/>
          <a:ext cx="6261100" cy="557847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0299461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a:extLst>
            <a:ext uri="{FF2B5EF4-FFF2-40B4-BE49-F238E27FC236}">
              <a16:creationId xmlns:a16="http://schemas.microsoft.com/office/drawing/2014/main" id="{6C4FCEB7-0EC3-6D95-4CA0-6E52032C7095}"/>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C827D40F-23E7-3A42-C6B3-6225DAFF960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0" name="Picture 9">
            <a:extLst>
              <a:ext uri="{FF2B5EF4-FFF2-40B4-BE49-F238E27FC236}">
                <a16:creationId xmlns:a16="http://schemas.microsoft.com/office/drawing/2014/main" id="{2A6E5A5C-DC15-18F9-E967-B5D4349789F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12" name="Picture 11">
            <a:extLst>
              <a:ext uri="{FF2B5EF4-FFF2-40B4-BE49-F238E27FC236}">
                <a16:creationId xmlns:a16="http://schemas.microsoft.com/office/drawing/2014/main" id="{BF1D4E6C-D4BC-4AB8-4AA0-BE85D58A63F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14" name="Rectangle 13">
            <a:extLst>
              <a:ext uri="{FF2B5EF4-FFF2-40B4-BE49-F238E27FC236}">
                <a16:creationId xmlns:a16="http://schemas.microsoft.com/office/drawing/2014/main" id="{0098643A-A56F-0203-4486-2F0B2EB715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8D40EB99-0956-D7DD-0346-CF7304EA10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18" name="Rectangle 17">
            <a:extLst>
              <a:ext uri="{FF2B5EF4-FFF2-40B4-BE49-F238E27FC236}">
                <a16:creationId xmlns:a16="http://schemas.microsoft.com/office/drawing/2014/main" id="{A633317C-EDD3-FB14-688B-015ECA62CB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04F22227-A0E5-8996-1D38-96D858A1BFC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2" name="Rectangle 21">
            <a:extLst>
              <a:ext uri="{FF2B5EF4-FFF2-40B4-BE49-F238E27FC236}">
                <a16:creationId xmlns:a16="http://schemas.microsoft.com/office/drawing/2014/main" id="{6712ACFB-1568-4C08-9F47-D250805A7A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88808" y="0"/>
            <a:ext cx="340319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24" name="Picture 23">
            <a:extLst>
              <a:ext uri="{FF2B5EF4-FFF2-40B4-BE49-F238E27FC236}">
                <a16:creationId xmlns:a16="http://schemas.microsoft.com/office/drawing/2014/main" id="{5ECFBF4A-7C26-66E1-C876-9F30BFBD1E9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242852"/>
            <a:ext cx="9110541" cy="246557"/>
          </a:xfrm>
          <a:prstGeom prst="rect">
            <a:avLst/>
          </a:prstGeom>
        </p:spPr>
      </p:pic>
      <p:sp>
        <p:nvSpPr>
          <p:cNvPr id="26" name="Rectangle 25">
            <a:extLst>
              <a:ext uri="{FF2B5EF4-FFF2-40B4-BE49-F238E27FC236}">
                <a16:creationId xmlns:a16="http://schemas.microsoft.com/office/drawing/2014/main" id="{14C8C7C7-0DEC-02C2-79B1-B2359C07C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590078"/>
            <a:ext cx="9110542" cy="1660332"/>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TextBox 2">
            <a:extLst>
              <a:ext uri="{FF2B5EF4-FFF2-40B4-BE49-F238E27FC236}">
                <a16:creationId xmlns:a16="http://schemas.microsoft.com/office/drawing/2014/main" id="{0495D79A-D6EE-CA8C-78ED-2AD714A29768}"/>
              </a:ext>
            </a:extLst>
          </p:cNvPr>
          <p:cNvSpPr txBox="1"/>
          <p:nvPr/>
        </p:nvSpPr>
        <p:spPr>
          <a:xfrm>
            <a:off x="840510" y="2733709"/>
            <a:ext cx="7657792" cy="1373070"/>
          </a:xfrm>
          <a:prstGeom prst="rect">
            <a:avLst/>
          </a:prstGeom>
        </p:spPr>
        <p:txBody>
          <a:bodyPr vert="horz" lIns="91440" tIns="45720" rIns="91440" bIns="45720" rtlCol="0" anchor="b">
            <a:normAutofit lnSpcReduction="10000"/>
          </a:bodyPr>
          <a:lstStyle/>
          <a:p>
            <a:pPr algn="r"/>
            <a:r>
              <a:rPr lang="en-US" sz="4400" b="1" dirty="0"/>
              <a:t>TOPIC 6: POST-OFFICE HOLDING RESTRICTIONS</a:t>
            </a:r>
          </a:p>
        </p:txBody>
      </p:sp>
    </p:spTree>
    <p:extLst>
      <p:ext uri="{BB962C8B-B14F-4D97-AF65-F5344CB8AC3E}">
        <p14:creationId xmlns:p14="http://schemas.microsoft.com/office/powerpoint/2010/main" val="23515155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a:extLst>
            <a:ext uri="{FF2B5EF4-FFF2-40B4-BE49-F238E27FC236}">
              <a16:creationId xmlns:a16="http://schemas.microsoft.com/office/drawing/2014/main" id="{889643BE-E991-5B53-1F3B-E59A8C8C7322}"/>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485FFDC-0CAD-450C-A1F1-75E392CC81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F9672BDB-4ABD-40E5-A8B8-F7340E3BD8D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Rectangle 12">
            <a:extLst>
              <a:ext uri="{FF2B5EF4-FFF2-40B4-BE49-F238E27FC236}">
                <a16:creationId xmlns:a16="http://schemas.microsoft.com/office/drawing/2014/main" id="{B1FA2BC7-3F19-4E1C-B3D1-19995D9F6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62FF40B5-1E36-4442-8D28-D1AA571AD2E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print">
            <a:extLst>
              <a:ext uri="{28A0092B-C50C-407E-A947-70E740481C1C}">
                <a14:useLocalDpi xmlns:a14="http://schemas.microsoft.com/office/drawing/2010/main" val="0"/>
              </a:ext>
            </a:extLst>
          </a:blip>
          <a:stretch>
            <a:fillRect/>
          </a:stretch>
        </p:blipFill>
        <p:spPr>
          <a:xfrm>
            <a:off x="1" y="5006045"/>
            <a:ext cx="4965192" cy="144668"/>
          </a:xfrm>
          <a:prstGeom prst="rect">
            <a:avLst/>
          </a:prstGeom>
        </p:spPr>
      </p:pic>
      <p:sp>
        <p:nvSpPr>
          <p:cNvPr id="17" name="Rectangle 16">
            <a:extLst>
              <a:ext uri="{FF2B5EF4-FFF2-40B4-BE49-F238E27FC236}">
                <a16:creationId xmlns:a16="http://schemas.microsoft.com/office/drawing/2014/main" id="{73C09592-2DB2-47C0-A5CB-BD39288D13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0D8DCAE2-D47E-64C8-488C-81726FF20827}"/>
              </a:ext>
            </a:extLst>
          </p:cNvPr>
          <p:cNvSpPr>
            <a:spLocks noGrp="1"/>
          </p:cNvSpPr>
          <p:nvPr>
            <p:ph type="title"/>
          </p:nvPr>
        </p:nvSpPr>
        <p:spPr>
          <a:xfrm>
            <a:off x="680321" y="2063262"/>
            <a:ext cx="3739279" cy="2661052"/>
          </a:xfrm>
        </p:spPr>
        <p:txBody>
          <a:bodyPr>
            <a:normAutofit/>
          </a:bodyPr>
          <a:lstStyle/>
          <a:p>
            <a:pPr algn="r"/>
            <a:r>
              <a:rPr lang="en-US" sz="3700" b="1"/>
              <a:t>TOPIC 6 – INTRODUCTION</a:t>
            </a:r>
            <a:endParaRPr lang="en-US" sz="3700"/>
          </a:p>
        </p:txBody>
      </p:sp>
      <p:graphicFrame>
        <p:nvGraphicFramePr>
          <p:cNvPr id="5" name="Content Placeholder 2">
            <a:extLst>
              <a:ext uri="{FF2B5EF4-FFF2-40B4-BE49-F238E27FC236}">
                <a16:creationId xmlns:a16="http://schemas.microsoft.com/office/drawing/2014/main" id="{F9B6B073-D093-A8C1-5F3B-2F29681CE41B}"/>
              </a:ext>
            </a:extLst>
          </p:cNvPr>
          <p:cNvGraphicFramePr>
            <a:graphicFrameLocks noGrp="1"/>
          </p:cNvGraphicFramePr>
          <p:nvPr>
            <p:ph idx="1"/>
            <p:extLst>
              <p:ext uri="{D42A27DB-BD31-4B8C-83A1-F6EECF244321}">
                <p14:modId xmlns:p14="http://schemas.microsoft.com/office/powerpoint/2010/main" val="1706954840"/>
              </p:ext>
            </p:extLst>
          </p:nvPr>
        </p:nvGraphicFramePr>
        <p:xfrm>
          <a:off x="5284788" y="639763"/>
          <a:ext cx="6261100" cy="557847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7826276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12FA2-0133-9DF6-6BB9-9FE565136E36}"/>
              </a:ext>
            </a:extLst>
          </p:cNvPr>
          <p:cNvSpPr>
            <a:spLocks noGrp="1"/>
          </p:cNvSpPr>
          <p:nvPr>
            <p:ph type="title"/>
          </p:nvPr>
        </p:nvSpPr>
        <p:spPr/>
        <p:txBody>
          <a:bodyPr/>
          <a:lstStyle/>
          <a:p>
            <a:pPr algn="ctr"/>
            <a:r>
              <a:rPr lang="en-US" b="1" dirty="0"/>
              <a:t>TOPIC 6 – THE TWO-YEAR RULE</a:t>
            </a:r>
          </a:p>
        </p:txBody>
      </p:sp>
      <p:sp>
        <p:nvSpPr>
          <p:cNvPr id="3" name="Content Placeholder 2">
            <a:extLst>
              <a:ext uri="{FF2B5EF4-FFF2-40B4-BE49-F238E27FC236}">
                <a16:creationId xmlns:a16="http://schemas.microsoft.com/office/drawing/2014/main" id="{66404AC6-7D9D-8D54-781D-995F589DBAE6}"/>
              </a:ext>
            </a:extLst>
          </p:cNvPr>
          <p:cNvSpPr>
            <a:spLocks noGrp="1"/>
          </p:cNvSpPr>
          <p:nvPr>
            <p:ph idx="1"/>
          </p:nvPr>
        </p:nvSpPr>
        <p:spPr/>
        <p:txBody>
          <a:bodyPr/>
          <a:lstStyle/>
          <a:p>
            <a:r>
              <a:rPr lang="en-US" dirty="0"/>
              <a:t>F.S. 112.313(14) prohibits any person who has been elected to any county, municipal, school district, or special district office from representing another person or entity for compensation before that agency for two-years after leaving office</a:t>
            </a:r>
          </a:p>
          <a:p>
            <a:r>
              <a:rPr lang="en-US" dirty="0"/>
              <a:t>“Representation” includes mere physical attendance at a commission meeting or workshop, even if the officer does not directly address the commission</a:t>
            </a:r>
          </a:p>
        </p:txBody>
      </p:sp>
    </p:spTree>
    <p:extLst>
      <p:ext uri="{BB962C8B-B14F-4D97-AF65-F5344CB8AC3E}">
        <p14:creationId xmlns:p14="http://schemas.microsoft.com/office/powerpoint/2010/main" val="2604040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4DB06-4DBD-9BC7-822A-488FF4F32352}"/>
              </a:ext>
            </a:extLst>
          </p:cNvPr>
          <p:cNvSpPr>
            <a:spLocks noGrp="1"/>
          </p:cNvSpPr>
          <p:nvPr>
            <p:ph type="title"/>
          </p:nvPr>
        </p:nvSpPr>
        <p:spPr/>
        <p:txBody>
          <a:bodyPr/>
          <a:lstStyle/>
          <a:p>
            <a:pPr algn="ctr"/>
            <a:r>
              <a:rPr lang="en-US" b="1" dirty="0"/>
              <a:t>SOURCES OF ETHICS LAW</a:t>
            </a:r>
          </a:p>
        </p:txBody>
      </p:sp>
      <p:sp>
        <p:nvSpPr>
          <p:cNvPr id="3" name="Content Placeholder 2">
            <a:extLst>
              <a:ext uri="{FF2B5EF4-FFF2-40B4-BE49-F238E27FC236}">
                <a16:creationId xmlns:a16="http://schemas.microsoft.com/office/drawing/2014/main" id="{9D19B51E-ABF4-5376-E56F-84B39C47781C}"/>
              </a:ext>
            </a:extLst>
          </p:cNvPr>
          <p:cNvSpPr>
            <a:spLocks noGrp="1"/>
          </p:cNvSpPr>
          <p:nvPr>
            <p:ph idx="1"/>
          </p:nvPr>
        </p:nvSpPr>
        <p:spPr/>
        <p:txBody>
          <a:bodyPr/>
          <a:lstStyle/>
          <a:p>
            <a:r>
              <a:rPr lang="en-US" dirty="0"/>
              <a:t>Art. II, § 8, Fla. Const. — “Ethics in Government” clause</a:t>
            </a:r>
          </a:p>
          <a:p>
            <a:r>
              <a:rPr lang="en-US" dirty="0"/>
              <a:t>Part III, Chapter 112, Florida Statutes — Code of Ethics </a:t>
            </a:r>
          </a:p>
          <a:p>
            <a:r>
              <a:rPr lang="en-US" dirty="0"/>
              <a:t>Case law</a:t>
            </a:r>
          </a:p>
          <a:p>
            <a:r>
              <a:rPr lang="en-US" dirty="0"/>
              <a:t>Opinions of the Florida Commission on Ethics</a:t>
            </a:r>
          </a:p>
          <a:p>
            <a:endParaRPr lang="en-US" dirty="0"/>
          </a:p>
        </p:txBody>
      </p:sp>
    </p:spTree>
    <p:extLst>
      <p:ext uri="{BB962C8B-B14F-4D97-AF65-F5344CB8AC3E}">
        <p14:creationId xmlns:p14="http://schemas.microsoft.com/office/powerpoint/2010/main" val="9699768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a:extLst>
            <a:ext uri="{FF2B5EF4-FFF2-40B4-BE49-F238E27FC236}">
              <a16:creationId xmlns:a16="http://schemas.microsoft.com/office/drawing/2014/main" id="{3C1C2D7D-092E-F0E9-1AE6-75ACC1174D88}"/>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AC3E6C53-102E-4ACA-BCBB-3CC973B9948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0" name="Picture 9">
            <a:extLst>
              <a:ext uri="{FF2B5EF4-FFF2-40B4-BE49-F238E27FC236}">
                <a16:creationId xmlns:a16="http://schemas.microsoft.com/office/drawing/2014/main" id="{17B2B42C-0777-4D6E-9432-535281803A8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12" name="Picture 11">
            <a:extLst>
              <a:ext uri="{FF2B5EF4-FFF2-40B4-BE49-F238E27FC236}">
                <a16:creationId xmlns:a16="http://schemas.microsoft.com/office/drawing/2014/main" id="{EFEAAB60-93E2-4DC6-99AC-939637BCE8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14" name="Rectangle 13">
            <a:extLst>
              <a:ext uri="{FF2B5EF4-FFF2-40B4-BE49-F238E27FC236}">
                <a16:creationId xmlns:a16="http://schemas.microsoft.com/office/drawing/2014/main" id="{7EF5ECB8-D49C-48FB-A93E-88EB2FFDFD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411B77A2-BD5C-432D-B52E-C12612C74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18" name="Rectangle 17">
            <a:extLst>
              <a:ext uri="{FF2B5EF4-FFF2-40B4-BE49-F238E27FC236}">
                <a16:creationId xmlns:a16="http://schemas.microsoft.com/office/drawing/2014/main" id="{B2E911EF-80F5-4781-A4DF-44EFAF242F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B0A2A734-17E4-44D5-9630-D54D6AF746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2" name="Rectangle 21">
            <a:extLst>
              <a:ext uri="{FF2B5EF4-FFF2-40B4-BE49-F238E27FC236}">
                <a16:creationId xmlns:a16="http://schemas.microsoft.com/office/drawing/2014/main" id="{EFFB5C33-24B2-4764-BDBD-4C10A21DB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88808" y="0"/>
            <a:ext cx="340319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24" name="Picture 23">
            <a:extLst>
              <a:ext uri="{FF2B5EF4-FFF2-40B4-BE49-F238E27FC236}">
                <a16:creationId xmlns:a16="http://schemas.microsoft.com/office/drawing/2014/main" id="{FEB601E2-EFED-4313-BEE4-9E27B94FC67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242852"/>
            <a:ext cx="9110541" cy="246557"/>
          </a:xfrm>
          <a:prstGeom prst="rect">
            <a:avLst/>
          </a:prstGeom>
        </p:spPr>
      </p:pic>
      <p:sp>
        <p:nvSpPr>
          <p:cNvPr id="26" name="Rectangle 25">
            <a:extLst>
              <a:ext uri="{FF2B5EF4-FFF2-40B4-BE49-F238E27FC236}">
                <a16:creationId xmlns:a16="http://schemas.microsoft.com/office/drawing/2014/main" id="{1425DB5A-CEE1-4EE1-8C4A-689E49D354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590078"/>
            <a:ext cx="9110542" cy="1660332"/>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TextBox 2">
            <a:extLst>
              <a:ext uri="{FF2B5EF4-FFF2-40B4-BE49-F238E27FC236}">
                <a16:creationId xmlns:a16="http://schemas.microsoft.com/office/drawing/2014/main" id="{B8848219-19B0-45C6-96CC-988B6EA87C03}"/>
              </a:ext>
            </a:extLst>
          </p:cNvPr>
          <p:cNvSpPr txBox="1"/>
          <p:nvPr/>
        </p:nvSpPr>
        <p:spPr>
          <a:xfrm>
            <a:off x="840510" y="2733709"/>
            <a:ext cx="7657792" cy="1373070"/>
          </a:xfrm>
          <a:prstGeom prst="rect">
            <a:avLst/>
          </a:prstGeom>
        </p:spPr>
        <p:txBody>
          <a:bodyPr vert="horz" lIns="91440" tIns="45720" rIns="91440" bIns="45720" rtlCol="0" anchor="b">
            <a:normAutofit/>
          </a:bodyPr>
          <a:lstStyle/>
          <a:p>
            <a:pPr marL="0" indent="0" algn="r" defTabSz="914400">
              <a:lnSpc>
                <a:spcPct val="90000"/>
              </a:lnSpc>
              <a:spcBef>
                <a:spcPct val="0"/>
              </a:spcBef>
              <a:spcAft>
                <a:spcPts val="600"/>
              </a:spcAft>
            </a:pPr>
            <a:r>
              <a:rPr lang="en-US" sz="4600" b="1" dirty="0">
                <a:solidFill>
                  <a:srgbClr val="FFFFFF"/>
                </a:solidFill>
                <a:latin typeface="+mj-lt"/>
                <a:ea typeface="+mj-ea"/>
                <a:cs typeface="+mj-cs"/>
              </a:rPr>
              <a:t>TOPIC 7: EMPLOYMENT OF RELATIVES</a:t>
            </a:r>
          </a:p>
        </p:txBody>
      </p:sp>
    </p:spTree>
    <p:extLst>
      <p:ext uri="{BB962C8B-B14F-4D97-AF65-F5344CB8AC3E}">
        <p14:creationId xmlns:p14="http://schemas.microsoft.com/office/powerpoint/2010/main" val="9593829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7D13521-EAD4-4B23-AE18-3B70AAE672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A2EAC6A1-B9AD-4F52-8BFC-D974236C521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Rectangle 12">
            <a:extLst>
              <a:ext uri="{FF2B5EF4-FFF2-40B4-BE49-F238E27FC236}">
                <a16:creationId xmlns:a16="http://schemas.microsoft.com/office/drawing/2014/main" id="{2632991A-5881-4C0B-BE55-86E6541DB5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4FF107A9-A609-4BE3-AC8C-8A7ABC2E5C3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print">
            <a:extLst>
              <a:ext uri="{28A0092B-C50C-407E-A947-70E740481C1C}">
                <a14:useLocalDpi xmlns:a14="http://schemas.microsoft.com/office/drawing/2010/main" val="0"/>
              </a:ext>
            </a:extLst>
          </a:blip>
          <a:stretch>
            <a:fillRect/>
          </a:stretch>
        </p:blipFill>
        <p:spPr>
          <a:xfrm>
            <a:off x="1" y="5006045"/>
            <a:ext cx="4965192" cy="144049"/>
          </a:xfrm>
          <a:prstGeom prst="rect">
            <a:avLst/>
          </a:prstGeom>
        </p:spPr>
      </p:pic>
      <p:sp>
        <p:nvSpPr>
          <p:cNvPr id="17" name="Rectangle 16">
            <a:extLst>
              <a:ext uri="{FF2B5EF4-FFF2-40B4-BE49-F238E27FC236}">
                <a16:creationId xmlns:a16="http://schemas.microsoft.com/office/drawing/2014/main" id="{65AB5407-0F8D-4F52-80FD-7B7BCB7DB5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9BC472E9-1613-66D2-FD37-7E58EE786624}"/>
              </a:ext>
            </a:extLst>
          </p:cNvPr>
          <p:cNvSpPr>
            <a:spLocks noGrp="1"/>
          </p:cNvSpPr>
          <p:nvPr>
            <p:ph type="title"/>
          </p:nvPr>
        </p:nvSpPr>
        <p:spPr>
          <a:xfrm>
            <a:off x="680321" y="2063262"/>
            <a:ext cx="3739279" cy="2661052"/>
          </a:xfrm>
        </p:spPr>
        <p:txBody>
          <a:bodyPr>
            <a:normAutofit/>
          </a:bodyPr>
          <a:lstStyle/>
          <a:p>
            <a:pPr algn="r"/>
            <a:r>
              <a:rPr lang="en-US" sz="4400" b="1"/>
              <a:t>TOPIC 7 – NEPOTISM RULE</a:t>
            </a:r>
            <a:endParaRPr lang="en-US" sz="4400"/>
          </a:p>
        </p:txBody>
      </p:sp>
      <p:graphicFrame>
        <p:nvGraphicFramePr>
          <p:cNvPr id="5" name="Content Placeholder 2">
            <a:extLst>
              <a:ext uri="{FF2B5EF4-FFF2-40B4-BE49-F238E27FC236}">
                <a16:creationId xmlns:a16="http://schemas.microsoft.com/office/drawing/2014/main" id="{462F5C02-A602-3BD2-FAF9-17032E544E2C}"/>
              </a:ext>
            </a:extLst>
          </p:cNvPr>
          <p:cNvGraphicFramePr>
            <a:graphicFrameLocks noGrp="1"/>
          </p:cNvGraphicFramePr>
          <p:nvPr>
            <p:ph idx="1"/>
            <p:extLst>
              <p:ext uri="{D42A27DB-BD31-4B8C-83A1-F6EECF244321}">
                <p14:modId xmlns:p14="http://schemas.microsoft.com/office/powerpoint/2010/main" val="3912241241"/>
              </p:ext>
            </p:extLst>
          </p:nvPr>
        </p:nvGraphicFramePr>
        <p:xfrm>
          <a:off x="5437509" y="777860"/>
          <a:ext cx="5955658" cy="538535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5954311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27EF3-4D01-EB2D-4484-AEEDE96C5772}"/>
              </a:ext>
            </a:extLst>
          </p:cNvPr>
          <p:cNvSpPr>
            <a:spLocks noGrp="1"/>
          </p:cNvSpPr>
          <p:nvPr>
            <p:ph type="title"/>
          </p:nvPr>
        </p:nvSpPr>
        <p:spPr/>
        <p:txBody>
          <a:bodyPr/>
          <a:lstStyle/>
          <a:p>
            <a:pPr algn="ctr"/>
            <a:r>
              <a:rPr lang="en-US" b="1" dirty="0"/>
              <a:t>TOPIC 7 – WHO IS A RELATIVE </a:t>
            </a:r>
            <a:endParaRPr lang="en-US" dirty="0"/>
          </a:p>
        </p:txBody>
      </p:sp>
      <p:sp>
        <p:nvSpPr>
          <p:cNvPr id="3" name="Content Placeholder 2">
            <a:extLst>
              <a:ext uri="{FF2B5EF4-FFF2-40B4-BE49-F238E27FC236}">
                <a16:creationId xmlns:a16="http://schemas.microsoft.com/office/drawing/2014/main" id="{BC002E30-03AD-FC33-DB3F-F690CF5A38AE}"/>
              </a:ext>
            </a:extLst>
          </p:cNvPr>
          <p:cNvSpPr>
            <a:spLocks noGrp="1"/>
          </p:cNvSpPr>
          <p:nvPr>
            <p:ph idx="1"/>
          </p:nvPr>
        </p:nvSpPr>
        <p:spPr/>
        <p:txBody>
          <a:bodyPr>
            <a:normAutofit/>
          </a:bodyPr>
          <a:lstStyle/>
          <a:p>
            <a:r>
              <a:rPr lang="en-US" dirty="0"/>
              <a:t>Broader than the term is used in the voting conflicts law but narrower than the term is applied in gift law</a:t>
            </a:r>
          </a:p>
          <a:p>
            <a:pPr lvl="1"/>
            <a:r>
              <a:rPr lang="en-US" dirty="0"/>
              <a:t>Spouse</a:t>
            </a:r>
          </a:p>
          <a:p>
            <a:pPr lvl="1"/>
            <a:r>
              <a:rPr lang="en-US" dirty="0"/>
              <a:t>Parent </a:t>
            </a:r>
          </a:p>
          <a:p>
            <a:pPr lvl="1"/>
            <a:r>
              <a:rPr lang="en-US" dirty="0"/>
              <a:t>Child </a:t>
            </a:r>
          </a:p>
          <a:p>
            <a:pPr lvl="1"/>
            <a:r>
              <a:rPr lang="en-US" dirty="0"/>
              <a:t>Sibling </a:t>
            </a:r>
          </a:p>
          <a:p>
            <a:pPr lvl="1"/>
            <a:r>
              <a:rPr lang="en-US" dirty="0"/>
              <a:t>Aunt/uncle</a:t>
            </a:r>
          </a:p>
          <a:p>
            <a:pPr lvl="1"/>
            <a:r>
              <a:rPr lang="en-US" dirty="0"/>
              <a:t>First cousin</a:t>
            </a:r>
          </a:p>
          <a:p>
            <a:pPr lvl="1"/>
            <a:r>
              <a:rPr lang="en-US" dirty="0"/>
              <a:t>“In-laws,” “steps,” and “halves”</a:t>
            </a:r>
          </a:p>
          <a:p>
            <a:pPr lvl="1"/>
            <a:endParaRPr lang="en-US" dirty="0"/>
          </a:p>
          <a:p>
            <a:pPr lvl="1"/>
            <a:endParaRPr lang="en-US" dirty="0"/>
          </a:p>
        </p:txBody>
      </p:sp>
    </p:spTree>
    <p:extLst>
      <p:ext uri="{BB962C8B-B14F-4D97-AF65-F5344CB8AC3E}">
        <p14:creationId xmlns:p14="http://schemas.microsoft.com/office/powerpoint/2010/main" val="11243545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70A09-4678-DC99-C79B-A0F5C3472F4F}"/>
              </a:ext>
            </a:extLst>
          </p:cNvPr>
          <p:cNvSpPr>
            <a:spLocks noGrp="1"/>
          </p:cNvSpPr>
          <p:nvPr>
            <p:ph type="title"/>
          </p:nvPr>
        </p:nvSpPr>
        <p:spPr/>
        <p:txBody>
          <a:bodyPr/>
          <a:lstStyle/>
          <a:p>
            <a:pPr algn="ctr"/>
            <a:r>
              <a:rPr lang="en-US" b="1" dirty="0"/>
              <a:t>TOPIC 7 – NEW LAW UPDATE</a:t>
            </a:r>
          </a:p>
        </p:txBody>
      </p:sp>
      <p:sp>
        <p:nvSpPr>
          <p:cNvPr id="3" name="Content Placeholder 2">
            <a:extLst>
              <a:ext uri="{FF2B5EF4-FFF2-40B4-BE49-F238E27FC236}">
                <a16:creationId xmlns:a16="http://schemas.microsoft.com/office/drawing/2014/main" id="{2A4178C1-87BB-301F-F5E9-215130542BCE}"/>
              </a:ext>
            </a:extLst>
          </p:cNvPr>
          <p:cNvSpPr>
            <a:spLocks noGrp="1"/>
          </p:cNvSpPr>
          <p:nvPr>
            <p:ph idx="1"/>
          </p:nvPr>
        </p:nvSpPr>
        <p:spPr/>
        <p:txBody>
          <a:bodyPr>
            <a:normAutofit lnSpcReduction="10000"/>
          </a:bodyPr>
          <a:lstStyle/>
          <a:p>
            <a:r>
              <a:rPr lang="en-US" dirty="0"/>
              <a:t>Laws of Fla. 2026-22, § 2 creates new F.S. 112.3135(2)(c) which provides:  </a:t>
            </a:r>
          </a:p>
          <a:p>
            <a:pPr marL="457200" indent="0" algn="just">
              <a:buNone/>
            </a:pPr>
            <a:r>
              <a:rPr lang="en-US" dirty="0"/>
              <a:t>This subsection does not prohibit the board, council, commission, or collegial body on which an elected public official serves from appointing, employing, promoting, or advancing a relative who is an elected public official serving on the same board, council, commission, or collegial body to a leadership position thereof.</a:t>
            </a:r>
          </a:p>
          <a:p>
            <a:r>
              <a:rPr lang="en-US" dirty="0"/>
              <a:t>Board members may now vote to advance other board members that are relatives to leadership positions</a:t>
            </a:r>
          </a:p>
          <a:p>
            <a:endParaRPr lang="en-US" dirty="0"/>
          </a:p>
        </p:txBody>
      </p:sp>
    </p:spTree>
    <p:extLst>
      <p:ext uri="{BB962C8B-B14F-4D97-AF65-F5344CB8AC3E}">
        <p14:creationId xmlns:p14="http://schemas.microsoft.com/office/powerpoint/2010/main" val="20291555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a:extLst>
            <a:ext uri="{FF2B5EF4-FFF2-40B4-BE49-F238E27FC236}">
              <a16:creationId xmlns:a16="http://schemas.microsoft.com/office/drawing/2014/main" id="{850712FE-5357-4EA1-0FAB-04344EB325C3}"/>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AC3E6C53-102E-4ACA-BCBB-3CC973B9948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0" name="Picture 9">
            <a:extLst>
              <a:ext uri="{FF2B5EF4-FFF2-40B4-BE49-F238E27FC236}">
                <a16:creationId xmlns:a16="http://schemas.microsoft.com/office/drawing/2014/main" id="{17B2B42C-0777-4D6E-9432-535281803A8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12" name="Picture 11">
            <a:extLst>
              <a:ext uri="{FF2B5EF4-FFF2-40B4-BE49-F238E27FC236}">
                <a16:creationId xmlns:a16="http://schemas.microsoft.com/office/drawing/2014/main" id="{EFEAAB60-93E2-4DC6-99AC-939637BCE8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14" name="Rectangle 13">
            <a:extLst>
              <a:ext uri="{FF2B5EF4-FFF2-40B4-BE49-F238E27FC236}">
                <a16:creationId xmlns:a16="http://schemas.microsoft.com/office/drawing/2014/main" id="{7EF5ECB8-D49C-48FB-A93E-88EB2FFDFD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411B77A2-BD5C-432D-B52E-C12612C74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18" name="Rectangle 17">
            <a:extLst>
              <a:ext uri="{FF2B5EF4-FFF2-40B4-BE49-F238E27FC236}">
                <a16:creationId xmlns:a16="http://schemas.microsoft.com/office/drawing/2014/main" id="{B2E911EF-80F5-4781-A4DF-44EFAF242F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B0A2A734-17E4-44D5-9630-D54D6AF746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2" name="Rectangle 21">
            <a:extLst>
              <a:ext uri="{FF2B5EF4-FFF2-40B4-BE49-F238E27FC236}">
                <a16:creationId xmlns:a16="http://schemas.microsoft.com/office/drawing/2014/main" id="{EFFB5C33-24B2-4764-BDBD-4C10A21DB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88808" y="0"/>
            <a:ext cx="340319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24" name="Picture 23">
            <a:extLst>
              <a:ext uri="{FF2B5EF4-FFF2-40B4-BE49-F238E27FC236}">
                <a16:creationId xmlns:a16="http://schemas.microsoft.com/office/drawing/2014/main" id="{FEB601E2-EFED-4313-BEE4-9E27B94FC67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242852"/>
            <a:ext cx="9110541" cy="246557"/>
          </a:xfrm>
          <a:prstGeom prst="rect">
            <a:avLst/>
          </a:prstGeom>
        </p:spPr>
      </p:pic>
      <p:sp>
        <p:nvSpPr>
          <p:cNvPr id="26" name="Rectangle 25">
            <a:extLst>
              <a:ext uri="{FF2B5EF4-FFF2-40B4-BE49-F238E27FC236}">
                <a16:creationId xmlns:a16="http://schemas.microsoft.com/office/drawing/2014/main" id="{1425DB5A-CEE1-4EE1-8C4A-689E49D354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590078"/>
            <a:ext cx="9110542" cy="1660332"/>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TextBox 2">
            <a:extLst>
              <a:ext uri="{FF2B5EF4-FFF2-40B4-BE49-F238E27FC236}">
                <a16:creationId xmlns:a16="http://schemas.microsoft.com/office/drawing/2014/main" id="{4FA66988-30C3-BCD2-FFCD-2B22903DF730}"/>
              </a:ext>
            </a:extLst>
          </p:cNvPr>
          <p:cNvSpPr txBox="1"/>
          <p:nvPr/>
        </p:nvSpPr>
        <p:spPr>
          <a:xfrm>
            <a:off x="840510" y="2733709"/>
            <a:ext cx="7657792" cy="1373070"/>
          </a:xfrm>
          <a:prstGeom prst="rect">
            <a:avLst/>
          </a:prstGeom>
        </p:spPr>
        <p:txBody>
          <a:bodyPr vert="horz" lIns="91440" tIns="45720" rIns="91440" bIns="45720" rtlCol="0" anchor="b">
            <a:normAutofit/>
          </a:bodyPr>
          <a:lstStyle/>
          <a:p>
            <a:pPr marL="0" indent="0" algn="r" defTabSz="914400">
              <a:lnSpc>
                <a:spcPct val="90000"/>
              </a:lnSpc>
              <a:spcBef>
                <a:spcPct val="0"/>
              </a:spcBef>
              <a:spcAft>
                <a:spcPts val="600"/>
              </a:spcAft>
            </a:pPr>
            <a:r>
              <a:rPr lang="en-US" sz="4600" b="1" dirty="0">
                <a:solidFill>
                  <a:srgbClr val="FFFFFF"/>
                </a:solidFill>
                <a:latin typeface="+mj-lt"/>
                <a:ea typeface="+mj-ea"/>
                <a:cs typeface="+mj-cs"/>
              </a:rPr>
              <a:t>TOPIC 8: VOTING CONFLICTS</a:t>
            </a:r>
          </a:p>
        </p:txBody>
      </p:sp>
    </p:spTree>
    <p:extLst>
      <p:ext uri="{BB962C8B-B14F-4D97-AF65-F5344CB8AC3E}">
        <p14:creationId xmlns:p14="http://schemas.microsoft.com/office/powerpoint/2010/main" val="24769888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FEC2F-2906-48E4-BD71-156B39A8FEF3}"/>
              </a:ext>
            </a:extLst>
          </p:cNvPr>
          <p:cNvSpPr>
            <a:spLocks noGrp="1"/>
          </p:cNvSpPr>
          <p:nvPr>
            <p:ph type="title"/>
          </p:nvPr>
        </p:nvSpPr>
        <p:spPr/>
        <p:txBody>
          <a:bodyPr/>
          <a:lstStyle/>
          <a:p>
            <a:pPr algn="ctr"/>
            <a:r>
              <a:rPr lang="en-US" b="1" dirty="0"/>
              <a:t>TOPIC 8 - INTRODUCTION</a:t>
            </a:r>
          </a:p>
        </p:txBody>
      </p:sp>
      <p:sp>
        <p:nvSpPr>
          <p:cNvPr id="3" name="Content Placeholder 2">
            <a:extLst>
              <a:ext uri="{FF2B5EF4-FFF2-40B4-BE49-F238E27FC236}">
                <a16:creationId xmlns:a16="http://schemas.microsoft.com/office/drawing/2014/main" id="{2568EA66-EB85-3DD9-7DA0-16A5C033A92D}"/>
              </a:ext>
            </a:extLst>
          </p:cNvPr>
          <p:cNvSpPr>
            <a:spLocks noGrp="1"/>
          </p:cNvSpPr>
          <p:nvPr>
            <p:ph idx="1"/>
          </p:nvPr>
        </p:nvSpPr>
        <p:spPr/>
        <p:txBody>
          <a:bodyPr/>
          <a:lstStyle/>
          <a:p>
            <a:pPr marL="0" indent="0" algn="ctr">
              <a:buNone/>
            </a:pPr>
            <a:r>
              <a:rPr lang="en-US" b="1" dirty="0"/>
              <a:t>The Rule:</a:t>
            </a:r>
            <a:endParaRPr lang="en-US" dirty="0"/>
          </a:p>
          <a:p>
            <a:r>
              <a:rPr lang="en-US" dirty="0"/>
              <a:t>F.S. 112.3143 prohibits you from voting on any measure which would:</a:t>
            </a:r>
          </a:p>
          <a:p>
            <a:pPr lvl="1"/>
            <a:r>
              <a:rPr lang="en-US" dirty="0"/>
              <a:t>Inure to your special gain or loss;</a:t>
            </a:r>
          </a:p>
          <a:p>
            <a:pPr lvl="1"/>
            <a:r>
              <a:rPr lang="en-US" dirty="0"/>
              <a:t>Which you know would inure to the special gain or loss of any principal you are retained or any parent or subsidiary of a corporate principal which you are retained; OR</a:t>
            </a:r>
          </a:p>
          <a:p>
            <a:pPr lvl="1"/>
            <a:r>
              <a:rPr lang="en-US" dirty="0"/>
              <a:t>Which you know would inure to the special gain or loss of your relative or business associate </a:t>
            </a:r>
          </a:p>
        </p:txBody>
      </p:sp>
    </p:spTree>
    <p:extLst>
      <p:ext uri="{BB962C8B-B14F-4D97-AF65-F5344CB8AC3E}">
        <p14:creationId xmlns:p14="http://schemas.microsoft.com/office/powerpoint/2010/main" val="7634887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C4A9D-7188-9C74-DAF8-91A1DF2C52B7}"/>
              </a:ext>
            </a:extLst>
          </p:cNvPr>
          <p:cNvSpPr>
            <a:spLocks noGrp="1"/>
          </p:cNvSpPr>
          <p:nvPr>
            <p:ph type="title"/>
          </p:nvPr>
        </p:nvSpPr>
        <p:spPr/>
        <p:txBody>
          <a:bodyPr/>
          <a:lstStyle/>
          <a:p>
            <a:pPr algn="ctr"/>
            <a:r>
              <a:rPr lang="en-US" b="1" dirty="0"/>
              <a:t>TOPIC 8 – WHO ARE THESE PEOPLE?</a:t>
            </a:r>
            <a:endParaRPr lang="en-US" dirty="0"/>
          </a:p>
        </p:txBody>
      </p:sp>
      <p:sp>
        <p:nvSpPr>
          <p:cNvPr id="3" name="Content Placeholder 2">
            <a:extLst>
              <a:ext uri="{FF2B5EF4-FFF2-40B4-BE49-F238E27FC236}">
                <a16:creationId xmlns:a16="http://schemas.microsoft.com/office/drawing/2014/main" id="{72697301-6E00-BD9A-741C-D0FDB49AECBA}"/>
              </a:ext>
            </a:extLst>
          </p:cNvPr>
          <p:cNvSpPr>
            <a:spLocks noGrp="1"/>
          </p:cNvSpPr>
          <p:nvPr>
            <p:ph idx="1"/>
          </p:nvPr>
        </p:nvSpPr>
        <p:spPr/>
        <p:txBody>
          <a:bodyPr>
            <a:normAutofit fontScale="92500" lnSpcReduction="20000"/>
          </a:bodyPr>
          <a:lstStyle/>
          <a:p>
            <a:r>
              <a:rPr lang="en-US" dirty="0"/>
              <a:t>“Principal by whom you are retained” includes:</a:t>
            </a:r>
          </a:p>
          <a:p>
            <a:pPr lvl="1"/>
            <a:r>
              <a:rPr lang="en-US" dirty="0"/>
              <a:t>Employer</a:t>
            </a:r>
          </a:p>
          <a:p>
            <a:pPr lvl="1"/>
            <a:r>
              <a:rPr lang="en-US" dirty="0"/>
              <a:t>Clients of your professional practice </a:t>
            </a:r>
          </a:p>
          <a:p>
            <a:pPr lvl="1"/>
            <a:r>
              <a:rPr lang="en-US" dirty="0"/>
              <a:t>Corporation that you are a compensated director</a:t>
            </a:r>
          </a:p>
          <a:p>
            <a:r>
              <a:rPr lang="en-US" dirty="0"/>
              <a:t>“Relative” means:</a:t>
            </a:r>
          </a:p>
          <a:p>
            <a:pPr lvl="1"/>
            <a:r>
              <a:rPr lang="en-US" dirty="0"/>
              <a:t>Spouse</a:t>
            </a:r>
          </a:p>
          <a:p>
            <a:pPr lvl="1"/>
            <a:r>
              <a:rPr lang="en-US" dirty="0"/>
              <a:t>Parents</a:t>
            </a:r>
          </a:p>
          <a:p>
            <a:pPr lvl="1"/>
            <a:r>
              <a:rPr lang="en-US" dirty="0"/>
              <a:t>Children </a:t>
            </a:r>
          </a:p>
          <a:p>
            <a:pPr lvl="1"/>
            <a:r>
              <a:rPr lang="en-US" dirty="0"/>
              <a:t>Siblings</a:t>
            </a:r>
          </a:p>
          <a:p>
            <a:pPr lvl="1"/>
            <a:r>
              <a:rPr lang="en-US" dirty="0"/>
              <a:t>“In-laws”</a:t>
            </a:r>
          </a:p>
          <a:p>
            <a:r>
              <a:rPr lang="en-US" dirty="0"/>
              <a:t>“Business associate” is “any person or entity engaged in or carrying out a business enterprise” with you</a:t>
            </a:r>
          </a:p>
          <a:p>
            <a:endParaRPr lang="en-US" dirty="0"/>
          </a:p>
        </p:txBody>
      </p:sp>
    </p:spTree>
    <p:extLst>
      <p:ext uri="{BB962C8B-B14F-4D97-AF65-F5344CB8AC3E}">
        <p14:creationId xmlns:p14="http://schemas.microsoft.com/office/powerpoint/2010/main" val="246598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F6BCB397-4790-4766-82B8-F6ED3BAAB00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76" y="0"/>
            <a:ext cx="12192000" cy="6858001"/>
            <a:chOff x="-3176" y="0"/>
            <a:chExt cx="12192000" cy="6858001"/>
          </a:xfrm>
        </p:grpSpPr>
        <p:sp useBgFill="1">
          <p:nvSpPr>
            <p:cNvPr id="10" name="Rectangle 9">
              <a:extLst>
                <a:ext uri="{FF2B5EF4-FFF2-40B4-BE49-F238E27FC236}">
                  <a16:creationId xmlns:a16="http://schemas.microsoft.com/office/drawing/2014/main" id="{BDB66795-F5BA-4B6C-951C-11DBE9D24A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8882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12C790B8-181F-443B-9B01-D67B4B94ABA3}"/>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3176" y="0"/>
              <a:ext cx="12192000" cy="6858000"/>
            </a:xfrm>
            <a:prstGeom prst="rect">
              <a:avLst/>
            </a:prstGeom>
          </p:spPr>
        </p:pic>
      </p:grpSp>
      <p:pic>
        <p:nvPicPr>
          <p:cNvPr id="5" name="Picture 4" descr="Tall office building looking up">
            <a:extLst>
              <a:ext uri="{FF2B5EF4-FFF2-40B4-BE49-F238E27FC236}">
                <a16:creationId xmlns:a16="http://schemas.microsoft.com/office/drawing/2014/main" id="{8B1DE2E8-E1ED-72A4-D581-2F67174318A7}"/>
              </a:ext>
            </a:extLst>
          </p:cNvPr>
          <p:cNvPicPr>
            <a:picLocks noChangeAspect="1"/>
          </p:cNvPicPr>
          <p:nvPr/>
        </p:nvPicPr>
        <p:blipFill>
          <a:blip r:embed="rId3"/>
          <a:srcRect l="29515" r="25641" b="1"/>
          <a:stretch>
            <a:fillRect/>
          </a:stretch>
        </p:blipFill>
        <p:spPr>
          <a:xfrm>
            <a:off x="7547810" y="10"/>
            <a:ext cx="4641013" cy="6856310"/>
          </a:xfrm>
          <a:prstGeom prst="rect">
            <a:avLst/>
          </a:prstGeom>
          <a:ln>
            <a:noFill/>
          </a:ln>
          <a:effectLst/>
        </p:spPr>
      </p:pic>
      <p:sp>
        <p:nvSpPr>
          <p:cNvPr id="13" name="Rectangle 12">
            <a:extLst>
              <a:ext uri="{FF2B5EF4-FFF2-40B4-BE49-F238E27FC236}">
                <a16:creationId xmlns:a16="http://schemas.microsoft.com/office/drawing/2014/main" id="{0917D5C4-7346-4128-A893-88F9031A32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2" y="609600"/>
            <a:ext cx="796704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572E353F-0533-B410-3612-32F65EA0C880}"/>
              </a:ext>
            </a:extLst>
          </p:cNvPr>
          <p:cNvSpPr>
            <a:spLocks noGrp="1"/>
          </p:cNvSpPr>
          <p:nvPr>
            <p:ph type="title"/>
          </p:nvPr>
        </p:nvSpPr>
        <p:spPr>
          <a:xfrm>
            <a:off x="680321" y="753228"/>
            <a:ext cx="7087552" cy="1080938"/>
          </a:xfrm>
        </p:spPr>
        <p:txBody>
          <a:bodyPr>
            <a:normAutofit/>
          </a:bodyPr>
          <a:lstStyle/>
          <a:p>
            <a:r>
              <a:rPr lang="en-US" b="1"/>
              <a:t>TOPIC 8 – WHAT IS A SPECIAL GAIN OR LOSS?</a:t>
            </a:r>
            <a:endParaRPr lang="en-US"/>
          </a:p>
        </p:txBody>
      </p:sp>
      <p:pic>
        <p:nvPicPr>
          <p:cNvPr id="15" name="Picture 14">
            <a:extLst>
              <a:ext uri="{FF2B5EF4-FFF2-40B4-BE49-F238E27FC236}">
                <a16:creationId xmlns:a16="http://schemas.microsoft.com/office/drawing/2014/main" id="{4EC06EAC-4D4E-4BEC-A580-543F5E0EDE9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2" y="1970240"/>
            <a:ext cx="7967048" cy="321164"/>
          </a:xfrm>
          <a:prstGeom prst="rect">
            <a:avLst/>
          </a:prstGeom>
        </p:spPr>
      </p:pic>
      <p:sp>
        <p:nvSpPr>
          <p:cNvPr id="3" name="Content Placeholder 2">
            <a:extLst>
              <a:ext uri="{FF2B5EF4-FFF2-40B4-BE49-F238E27FC236}">
                <a16:creationId xmlns:a16="http://schemas.microsoft.com/office/drawing/2014/main" id="{B95427D4-86CE-A6F3-3AB9-4D4AA9E5DE9A}"/>
              </a:ext>
            </a:extLst>
          </p:cNvPr>
          <p:cNvSpPr>
            <a:spLocks noGrp="1"/>
          </p:cNvSpPr>
          <p:nvPr>
            <p:ph idx="1"/>
          </p:nvPr>
        </p:nvSpPr>
        <p:spPr>
          <a:xfrm>
            <a:off x="680321" y="2336873"/>
            <a:ext cx="6423211" cy="3599316"/>
          </a:xfrm>
        </p:spPr>
        <p:txBody>
          <a:bodyPr>
            <a:normAutofit/>
          </a:bodyPr>
          <a:lstStyle/>
          <a:p>
            <a:r>
              <a:rPr lang="en-US" sz="2000"/>
              <a:t>Think of it in terms of size of class of affected persons</a:t>
            </a:r>
          </a:p>
          <a:p>
            <a:r>
              <a:rPr lang="en-US" sz="2000"/>
              <a:t>The Ethics Commission has opined that the threshold for a special gain occurs if you constitute 1-2% of the size of class affected</a:t>
            </a:r>
          </a:p>
          <a:p>
            <a:r>
              <a:rPr lang="en-US" sz="2000"/>
              <a:t>Some situations are too remote or speculative to be considered to inure to your gain or loss:</a:t>
            </a:r>
          </a:p>
          <a:p>
            <a:pPr lvl="1"/>
            <a:r>
              <a:rPr lang="en-US" dirty="0"/>
              <a:t>Hiring or firing a city attorney who might counsel litigation strategies on a lawsuit that you are nominal, private-capacity party </a:t>
            </a:r>
          </a:p>
        </p:txBody>
      </p:sp>
    </p:spTree>
    <p:extLst>
      <p:ext uri="{BB962C8B-B14F-4D97-AF65-F5344CB8AC3E}">
        <p14:creationId xmlns:p14="http://schemas.microsoft.com/office/powerpoint/2010/main" val="42038683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2F015-FD96-A922-E14F-477F966CB44E}"/>
              </a:ext>
            </a:extLst>
          </p:cNvPr>
          <p:cNvSpPr>
            <a:spLocks noGrp="1"/>
          </p:cNvSpPr>
          <p:nvPr>
            <p:ph type="title"/>
          </p:nvPr>
        </p:nvSpPr>
        <p:spPr>
          <a:xfrm>
            <a:off x="680321" y="753228"/>
            <a:ext cx="9613861" cy="1080938"/>
          </a:xfrm>
        </p:spPr>
        <p:txBody>
          <a:bodyPr>
            <a:normAutofit/>
          </a:bodyPr>
          <a:lstStyle/>
          <a:p>
            <a:r>
              <a:rPr lang="en-US" b="1"/>
              <a:t>TOPIC 8 – WHAT TO DO </a:t>
            </a:r>
            <a:endParaRPr lang="en-US"/>
          </a:p>
        </p:txBody>
      </p:sp>
      <p:graphicFrame>
        <p:nvGraphicFramePr>
          <p:cNvPr id="5" name="Content Placeholder 2">
            <a:extLst>
              <a:ext uri="{FF2B5EF4-FFF2-40B4-BE49-F238E27FC236}">
                <a16:creationId xmlns:a16="http://schemas.microsoft.com/office/drawing/2014/main" id="{111D008B-F0A1-5A92-CFF0-51266F0E11A2}"/>
              </a:ext>
            </a:extLst>
          </p:cNvPr>
          <p:cNvGraphicFramePr>
            <a:graphicFrameLocks noGrp="1"/>
          </p:cNvGraphicFramePr>
          <p:nvPr>
            <p:ph idx="1"/>
            <p:extLst>
              <p:ext uri="{D42A27DB-BD31-4B8C-83A1-F6EECF244321}">
                <p14:modId xmlns:p14="http://schemas.microsoft.com/office/powerpoint/2010/main" val="3024363511"/>
              </p:ext>
            </p:extLst>
          </p:nvPr>
        </p:nvGraphicFramePr>
        <p:xfrm>
          <a:off x="681037" y="2336800"/>
          <a:ext cx="10830641" cy="35988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431024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a:extLst>
            <a:ext uri="{FF2B5EF4-FFF2-40B4-BE49-F238E27FC236}">
              <a16:creationId xmlns:a16="http://schemas.microsoft.com/office/drawing/2014/main" id="{6FBD7F70-9BCC-6865-745C-E34A115C8BA9}"/>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AC3E6C53-102E-4ACA-BCBB-3CC973B9948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0" name="Picture 9">
            <a:extLst>
              <a:ext uri="{FF2B5EF4-FFF2-40B4-BE49-F238E27FC236}">
                <a16:creationId xmlns:a16="http://schemas.microsoft.com/office/drawing/2014/main" id="{17B2B42C-0777-4D6E-9432-535281803A8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12" name="Picture 11">
            <a:extLst>
              <a:ext uri="{FF2B5EF4-FFF2-40B4-BE49-F238E27FC236}">
                <a16:creationId xmlns:a16="http://schemas.microsoft.com/office/drawing/2014/main" id="{EFEAAB60-93E2-4DC6-99AC-939637BCE8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14" name="Rectangle 13">
            <a:extLst>
              <a:ext uri="{FF2B5EF4-FFF2-40B4-BE49-F238E27FC236}">
                <a16:creationId xmlns:a16="http://schemas.microsoft.com/office/drawing/2014/main" id="{7EF5ECB8-D49C-48FB-A93E-88EB2FFDFD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411B77A2-BD5C-432D-B52E-C12612C74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18" name="Rectangle 17">
            <a:extLst>
              <a:ext uri="{FF2B5EF4-FFF2-40B4-BE49-F238E27FC236}">
                <a16:creationId xmlns:a16="http://schemas.microsoft.com/office/drawing/2014/main" id="{B2E911EF-80F5-4781-A4DF-44EFAF242F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B0A2A734-17E4-44D5-9630-D54D6AF746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2" name="Rectangle 21">
            <a:extLst>
              <a:ext uri="{FF2B5EF4-FFF2-40B4-BE49-F238E27FC236}">
                <a16:creationId xmlns:a16="http://schemas.microsoft.com/office/drawing/2014/main" id="{EFFB5C33-24B2-4764-BDBD-4C10A21DB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88808" y="0"/>
            <a:ext cx="340319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24" name="Picture 23">
            <a:extLst>
              <a:ext uri="{FF2B5EF4-FFF2-40B4-BE49-F238E27FC236}">
                <a16:creationId xmlns:a16="http://schemas.microsoft.com/office/drawing/2014/main" id="{FEB601E2-EFED-4313-BEE4-9E27B94FC67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242852"/>
            <a:ext cx="9110541" cy="246557"/>
          </a:xfrm>
          <a:prstGeom prst="rect">
            <a:avLst/>
          </a:prstGeom>
        </p:spPr>
      </p:pic>
      <p:sp>
        <p:nvSpPr>
          <p:cNvPr id="26" name="Rectangle 25">
            <a:extLst>
              <a:ext uri="{FF2B5EF4-FFF2-40B4-BE49-F238E27FC236}">
                <a16:creationId xmlns:a16="http://schemas.microsoft.com/office/drawing/2014/main" id="{1425DB5A-CEE1-4EE1-8C4A-689E49D354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590078"/>
            <a:ext cx="9110542" cy="1660332"/>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TextBox 2">
            <a:extLst>
              <a:ext uri="{FF2B5EF4-FFF2-40B4-BE49-F238E27FC236}">
                <a16:creationId xmlns:a16="http://schemas.microsoft.com/office/drawing/2014/main" id="{DD9313DC-F06A-5CF4-3B80-AAB0F643BA8C}"/>
              </a:ext>
            </a:extLst>
          </p:cNvPr>
          <p:cNvSpPr txBox="1"/>
          <p:nvPr/>
        </p:nvSpPr>
        <p:spPr>
          <a:xfrm>
            <a:off x="840510" y="2733709"/>
            <a:ext cx="7657792" cy="1373070"/>
          </a:xfrm>
          <a:prstGeom prst="rect">
            <a:avLst/>
          </a:prstGeom>
        </p:spPr>
        <p:txBody>
          <a:bodyPr vert="horz" lIns="91440" tIns="45720" rIns="91440" bIns="45720" rtlCol="0" anchor="b">
            <a:normAutofit/>
          </a:bodyPr>
          <a:lstStyle/>
          <a:p>
            <a:pPr marL="0" indent="0" algn="r" defTabSz="914400">
              <a:lnSpc>
                <a:spcPct val="90000"/>
              </a:lnSpc>
              <a:spcBef>
                <a:spcPct val="0"/>
              </a:spcBef>
              <a:spcAft>
                <a:spcPts val="600"/>
              </a:spcAft>
            </a:pPr>
            <a:r>
              <a:rPr lang="en-US" sz="4600" b="1">
                <a:solidFill>
                  <a:srgbClr val="FFFFFF"/>
                </a:solidFill>
                <a:latin typeface="+mj-lt"/>
                <a:ea typeface="+mj-ea"/>
                <a:cs typeface="+mj-cs"/>
              </a:rPr>
              <a:t>TOPIC 9: FINANCIAL DISCLOSURE </a:t>
            </a:r>
          </a:p>
        </p:txBody>
      </p:sp>
    </p:spTree>
    <p:extLst>
      <p:ext uri="{BB962C8B-B14F-4D97-AF65-F5344CB8AC3E}">
        <p14:creationId xmlns:p14="http://schemas.microsoft.com/office/powerpoint/2010/main" val="1542983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1485FFDC-0CAD-450C-A1F1-75E392CC81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F9672BDB-4ABD-40E5-A8B8-F7340E3BD8D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6" name="Rectangle 25">
            <a:extLst>
              <a:ext uri="{FF2B5EF4-FFF2-40B4-BE49-F238E27FC236}">
                <a16:creationId xmlns:a16="http://schemas.microsoft.com/office/drawing/2014/main" id="{B1FA2BC7-3F19-4E1C-B3D1-19995D9F6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Picture 27">
            <a:extLst>
              <a:ext uri="{FF2B5EF4-FFF2-40B4-BE49-F238E27FC236}">
                <a16:creationId xmlns:a16="http://schemas.microsoft.com/office/drawing/2014/main" id="{62FF40B5-1E36-4442-8D28-D1AA571AD2E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print">
            <a:extLst>
              <a:ext uri="{28A0092B-C50C-407E-A947-70E740481C1C}">
                <a14:useLocalDpi xmlns:a14="http://schemas.microsoft.com/office/drawing/2010/main" val="0"/>
              </a:ext>
            </a:extLst>
          </a:blip>
          <a:stretch>
            <a:fillRect/>
          </a:stretch>
        </p:blipFill>
        <p:spPr>
          <a:xfrm>
            <a:off x="1" y="5006045"/>
            <a:ext cx="4965192" cy="144668"/>
          </a:xfrm>
          <a:prstGeom prst="rect">
            <a:avLst/>
          </a:prstGeom>
        </p:spPr>
      </p:pic>
      <p:sp>
        <p:nvSpPr>
          <p:cNvPr id="30" name="Rectangle 29">
            <a:extLst>
              <a:ext uri="{FF2B5EF4-FFF2-40B4-BE49-F238E27FC236}">
                <a16:creationId xmlns:a16="http://schemas.microsoft.com/office/drawing/2014/main" id="{73C09592-2DB2-47C0-A5CB-BD39288D13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0A59C197-6443-8875-D35C-BA35A32A1452}"/>
              </a:ext>
            </a:extLst>
          </p:cNvPr>
          <p:cNvSpPr>
            <a:spLocks noGrp="1"/>
          </p:cNvSpPr>
          <p:nvPr>
            <p:ph type="title"/>
          </p:nvPr>
        </p:nvSpPr>
        <p:spPr>
          <a:xfrm>
            <a:off x="680321" y="2063262"/>
            <a:ext cx="3739279" cy="2661052"/>
          </a:xfrm>
        </p:spPr>
        <p:txBody>
          <a:bodyPr>
            <a:normAutofit/>
          </a:bodyPr>
          <a:lstStyle/>
          <a:p>
            <a:pPr algn="r"/>
            <a:r>
              <a:rPr lang="en-US" sz="4400" b="1"/>
              <a:t>WHY ETHICS MATTER</a:t>
            </a:r>
            <a:br>
              <a:rPr lang="en-US" sz="4400" b="1"/>
            </a:br>
            <a:endParaRPr lang="en-US" sz="4400"/>
          </a:p>
        </p:txBody>
      </p:sp>
      <p:graphicFrame>
        <p:nvGraphicFramePr>
          <p:cNvPr id="5" name="Content Placeholder 2">
            <a:extLst>
              <a:ext uri="{FF2B5EF4-FFF2-40B4-BE49-F238E27FC236}">
                <a16:creationId xmlns:a16="http://schemas.microsoft.com/office/drawing/2014/main" id="{DB3CB3B5-5A3C-92AD-1637-3A249A885DBA}"/>
              </a:ext>
            </a:extLst>
          </p:cNvPr>
          <p:cNvGraphicFramePr>
            <a:graphicFrameLocks noGrp="1"/>
          </p:cNvGraphicFramePr>
          <p:nvPr>
            <p:ph idx="1"/>
            <p:extLst>
              <p:ext uri="{D42A27DB-BD31-4B8C-83A1-F6EECF244321}">
                <p14:modId xmlns:p14="http://schemas.microsoft.com/office/powerpoint/2010/main" val="3071451624"/>
              </p:ext>
            </p:extLst>
          </p:nvPr>
        </p:nvGraphicFramePr>
        <p:xfrm>
          <a:off x="5284788" y="639763"/>
          <a:ext cx="6261100" cy="557847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717823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a:extLst>
            <a:ext uri="{FF2B5EF4-FFF2-40B4-BE49-F238E27FC236}">
              <a16:creationId xmlns:a16="http://schemas.microsoft.com/office/drawing/2014/main" id="{BE2265AD-0CE8-2AB8-5676-E6280156CFF9}"/>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485FFDC-0CAD-450C-A1F1-75E392CC81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F9672BDB-4ABD-40E5-A8B8-F7340E3BD8D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Rectangle 12">
            <a:extLst>
              <a:ext uri="{FF2B5EF4-FFF2-40B4-BE49-F238E27FC236}">
                <a16:creationId xmlns:a16="http://schemas.microsoft.com/office/drawing/2014/main" id="{B1FA2BC7-3F19-4E1C-B3D1-19995D9F6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62FF40B5-1E36-4442-8D28-D1AA571AD2E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print">
            <a:extLst>
              <a:ext uri="{28A0092B-C50C-407E-A947-70E740481C1C}">
                <a14:useLocalDpi xmlns:a14="http://schemas.microsoft.com/office/drawing/2010/main" val="0"/>
              </a:ext>
            </a:extLst>
          </a:blip>
          <a:stretch>
            <a:fillRect/>
          </a:stretch>
        </p:blipFill>
        <p:spPr>
          <a:xfrm>
            <a:off x="1" y="5006045"/>
            <a:ext cx="4965192" cy="144668"/>
          </a:xfrm>
          <a:prstGeom prst="rect">
            <a:avLst/>
          </a:prstGeom>
        </p:spPr>
      </p:pic>
      <p:sp>
        <p:nvSpPr>
          <p:cNvPr id="17" name="Rectangle 16">
            <a:extLst>
              <a:ext uri="{FF2B5EF4-FFF2-40B4-BE49-F238E27FC236}">
                <a16:creationId xmlns:a16="http://schemas.microsoft.com/office/drawing/2014/main" id="{73C09592-2DB2-47C0-A5CB-BD39288D13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8B0CD589-7D08-217C-49CE-F96722806504}"/>
              </a:ext>
            </a:extLst>
          </p:cNvPr>
          <p:cNvSpPr>
            <a:spLocks noGrp="1"/>
          </p:cNvSpPr>
          <p:nvPr>
            <p:ph type="title"/>
          </p:nvPr>
        </p:nvSpPr>
        <p:spPr>
          <a:xfrm>
            <a:off x="680321" y="2063262"/>
            <a:ext cx="3739279" cy="2661052"/>
          </a:xfrm>
        </p:spPr>
        <p:txBody>
          <a:bodyPr>
            <a:normAutofit/>
          </a:bodyPr>
          <a:lstStyle/>
          <a:p>
            <a:pPr algn="r"/>
            <a:r>
              <a:rPr lang="en-US" sz="4400" b="1"/>
              <a:t>TOPIC 9 – FORM 1</a:t>
            </a:r>
            <a:endParaRPr lang="en-US" sz="4400"/>
          </a:p>
        </p:txBody>
      </p:sp>
      <p:graphicFrame>
        <p:nvGraphicFramePr>
          <p:cNvPr id="5" name="Content Placeholder 2">
            <a:extLst>
              <a:ext uri="{FF2B5EF4-FFF2-40B4-BE49-F238E27FC236}">
                <a16:creationId xmlns:a16="http://schemas.microsoft.com/office/drawing/2014/main" id="{8DBB44F9-F767-A63E-BDC3-561D9E9115D8}"/>
              </a:ext>
            </a:extLst>
          </p:cNvPr>
          <p:cNvGraphicFramePr>
            <a:graphicFrameLocks noGrp="1"/>
          </p:cNvGraphicFramePr>
          <p:nvPr>
            <p:ph idx="1"/>
            <p:extLst>
              <p:ext uri="{D42A27DB-BD31-4B8C-83A1-F6EECF244321}">
                <p14:modId xmlns:p14="http://schemas.microsoft.com/office/powerpoint/2010/main" val="2160431598"/>
              </p:ext>
            </p:extLst>
          </p:nvPr>
        </p:nvGraphicFramePr>
        <p:xfrm>
          <a:off x="5284788" y="639763"/>
          <a:ext cx="6261100" cy="557847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8961673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7533C-2B37-44FE-8AE7-E7AA98E158E7}"/>
              </a:ext>
            </a:extLst>
          </p:cNvPr>
          <p:cNvSpPr>
            <a:spLocks noGrp="1"/>
          </p:cNvSpPr>
          <p:nvPr>
            <p:ph type="title"/>
          </p:nvPr>
        </p:nvSpPr>
        <p:spPr/>
        <p:txBody>
          <a:bodyPr/>
          <a:lstStyle/>
          <a:p>
            <a:pPr algn="ctr"/>
            <a:r>
              <a:rPr lang="en-US" b="1" dirty="0"/>
              <a:t>TOPIC 9 – </a:t>
            </a:r>
            <a:r>
              <a:rPr lang="en-US" b="1" cap="all" dirty="0"/>
              <a:t>Penalties </a:t>
            </a:r>
            <a:endParaRPr lang="en-US" cap="all" dirty="0"/>
          </a:p>
        </p:txBody>
      </p:sp>
      <p:sp>
        <p:nvSpPr>
          <p:cNvPr id="3" name="Content Placeholder 2">
            <a:extLst>
              <a:ext uri="{FF2B5EF4-FFF2-40B4-BE49-F238E27FC236}">
                <a16:creationId xmlns:a16="http://schemas.microsoft.com/office/drawing/2014/main" id="{0A24D130-1166-5720-7041-A4F78C01AA2A}"/>
              </a:ext>
            </a:extLst>
          </p:cNvPr>
          <p:cNvSpPr>
            <a:spLocks noGrp="1"/>
          </p:cNvSpPr>
          <p:nvPr>
            <p:ph idx="1"/>
          </p:nvPr>
        </p:nvSpPr>
        <p:spPr/>
        <p:txBody>
          <a:bodyPr/>
          <a:lstStyle/>
          <a:p>
            <a:r>
              <a:rPr lang="en-US" dirty="0"/>
              <a:t>There is an automatic fine of $25/day up to $1500 if Form 1 is not filed by September 1</a:t>
            </a:r>
            <a:r>
              <a:rPr lang="en-US" baseline="30000" dirty="0"/>
              <a:t>st</a:t>
            </a:r>
            <a:r>
              <a:rPr lang="en-US" dirty="0"/>
              <a:t> </a:t>
            </a:r>
          </a:p>
          <a:p>
            <a:r>
              <a:rPr lang="en-US" dirty="0"/>
              <a:t>Fines may be appealed to the Ethics Commission BUT can only be waived for “unusual circumstances”</a:t>
            </a:r>
          </a:p>
          <a:p>
            <a:r>
              <a:rPr lang="en-US" dirty="0"/>
              <a:t>Ethics Commission can investigate you for failure to file and failure to file can result in removal from office</a:t>
            </a:r>
          </a:p>
          <a:p>
            <a:pPr lvl="1"/>
            <a:endParaRPr lang="en-US" dirty="0"/>
          </a:p>
          <a:p>
            <a:pPr marL="457200" lvl="1" indent="0">
              <a:buNone/>
            </a:pPr>
            <a:endParaRPr lang="en-US" dirty="0"/>
          </a:p>
        </p:txBody>
      </p:sp>
    </p:spTree>
    <p:extLst>
      <p:ext uri="{BB962C8B-B14F-4D97-AF65-F5344CB8AC3E}">
        <p14:creationId xmlns:p14="http://schemas.microsoft.com/office/powerpoint/2010/main" val="38039512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a:extLst>
            <a:ext uri="{FF2B5EF4-FFF2-40B4-BE49-F238E27FC236}">
              <a16:creationId xmlns:a16="http://schemas.microsoft.com/office/drawing/2014/main" id="{73F6B58B-EFA4-45CE-9726-A1A9D4C80224}"/>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AC3E6C53-102E-4ACA-BCBB-3CC973B9948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0" name="Picture 9">
            <a:extLst>
              <a:ext uri="{FF2B5EF4-FFF2-40B4-BE49-F238E27FC236}">
                <a16:creationId xmlns:a16="http://schemas.microsoft.com/office/drawing/2014/main" id="{17B2B42C-0777-4D6E-9432-535281803A8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12" name="Picture 11">
            <a:extLst>
              <a:ext uri="{FF2B5EF4-FFF2-40B4-BE49-F238E27FC236}">
                <a16:creationId xmlns:a16="http://schemas.microsoft.com/office/drawing/2014/main" id="{EFEAAB60-93E2-4DC6-99AC-939637BCE8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14" name="Rectangle 13">
            <a:extLst>
              <a:ext uri="{FF2B5EF4-FFF2-40B4-BE49-F238E27FC236}">
                <a16:creationId xmlns:a16="http://schemas.microsoft.com/office/drawing/2014/main" id="{7EF5ECB8-D49C-48FB-A93E-88EB2FFDFD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411B77A2-BD5C-432D-B52E-C12612C74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18" name="Rectangle 17">
            <a:extLst>
              <a:ext uri="{FF2B5EF4-FFF2-40B4-BE49-F238E27FC236}">
                <a16:creationId xmlns:a16="http://schemas.microsoft.com/office/drawing/2014/main" id="{B2E911EF-80F5-4781-A4DF-44EFAF242F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B0A2A734-17E4-44D5-9630-D54D6AF746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2" name="Rectangle 21">
            <a:extLst>
              <a:ext uri="{FF2B5EF4-FFF2-40B4-BE49-F238E27FC236}">
                <a16:creationId xmlns:a16="http://schemas.microsoft.com/office/drawing/2014/main" id="{EFFB5C33-24B2-4764-BDBD-4C10A21DB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88808" y="0"/>
            <a:ext cx="340319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24" name="Picture 23">
            <a:extLst>
              <a:ext uri="{FF2B5EF4-FFF2-40B4-BE49-F238E27FC236}">
                <a16:creationId xmlns:a16="http://schemas.microsoft.com/office/drawing/2014/main" id="{FEB601E2-EFED-4313-BEE4-9E27B94FC67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242852"/>
            <a:ext cx="9110541" cy="246557"/>
          </a:xfrm>
          <a:prstGeom prst="rect">
            <a:avLst/>
          </a:prstGeom>
        </p:spPr>
      </p:pic>
      <p:sp>
        <p:nvSpPr>
          <p:cNvPr id="26" name="Rectangle 25">
            <a:extLst>
              <a:ext uri="{FF2B5EF4-FFF2-40B4-BE49-F238E27FC236}">
                <a16:creationId xmlns:a16="http://schemas.microsoft.com/office/drawing/2014/main" id="{1425DB5A-CEE1-4EE1-8C4A-689E49D354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590078"/>
            <a:ext cx="9110542" cy="1660332"/>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TextBox 2">
            <a:extLst>
              <a:ext uri="{FF2B5EF4-FFF2-40B4-BE49-F238E27FC236}">
                <a16:creationId xmlns:a16="http://schemas.microsoft.com/office/drawing/2014/main" id="{ACABD4C4-1601-CDA3-941B-FACB80C99E73}"/>
              </a:ext>
            </a:extLst>
          </p:cNvPr>
          <p:cNvSpPr txBox="1"/>
          <p:nvPr/>
        </p:nvSpPr>
        <p:spPr>
          <a:xfrm>
            <a:off x="840510" y="2733709"/>
            <a:ext cx="7657792" cy="1373070"/>
          </a:xfrm>
          <a:prstGeom prst="rect">
            <a:avLst/>
          </a:prstGeom>
        </p:spPr>
        <p:txBody>
          <a:bodyPr vert="horz" lIns="91440" tIns="45720" rIns="91440" bIns="45720" rtlCol="0" anchor="b">
            <a:normAutofit/>
          </a:bodyPr>
          <a:lstStyle/>
          <a:p>
            <a:pPr marL="0" indent="0" algn="r" defTabSz="914400">
              <a:lnSpc>
                <a:spcPct val="90000"/>
              </a:lnSpc>
              <a:spcBef>
                <a:spcPct val="0"/>
              </a:spcBef>
              <a:spcAft>
                <a:spcPts val="600"/>
              </a:spcAft>
            </a:pPr>
            <a:r>
              <a:rPr lang="en-US" sz="4600" b="1">
                <a:solidFill>
                  <a:srgbClr val="FFFFFF"/>
                </a:solidFill>
                <a:latin typeface="+mj-lt"/>
                <a:ea typeface="+mj-ea"/>
                <a:cs typeface="+mj-cs"/>
              </a:rPr>
              <a:t>TOPIC 10: ETHICS COMPLAINTS PROCEDURES</a:t>
            </a:r>
          </a:p>
        </p:txBody>
      </p:sp>
    </p:spTree>
    <p:extLst>
      <p:ext uri="{BB962C8B-B14F-4D97-AF65-F5344CB8AC3E}">
        <p14:creationId xmlns:p14="http://schemas.microsoft.com/office/powerpoint/2010/main" val="177236596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882AD-41C0-69B6-92CA-58CCA3AC4F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12ABAB-B23B-CA9D-4197-571E5813233B}"/>
              </a:ext>
            </a:extLst>
          </p:cNvPr>
          <p:cNvSpPr>
            <a:spLocks noGrp="1"/>
          </p:cNvSpPr>
          <p:nvPr>
            <p:ph type="title"/>
          </p:nvPr>
        </p:nvSpPr>
        <p:spPr/>
        <p:txBody>
          <a:bodyPr/>
          <a:lstStyle/>
          <a:p>
            <a:pPr algn="ctr"/>
            <a:r>
              <a:rPr lang="en-US" b="1"/>
              <a:t>TOPIC 10 – </a:t>
            </a:r>
            <a:r>
              <a:rPr lang="en-US" b="1" cap="all"/>
              <a:t>how A complaint starts</a:t>
            </a:r>
            <a:endParaRPr lang="en-US" cap="all" dirty="0"/>
          </a:p>
        </p:txBody>
      </p:sp>
      <p:graphicFrame>
        <p:nvGraphicFramePr>
          <p:cNvPr id="5" name="Content Placeholder 2">
            <a:extLst>
              <a:ext uri="{FF2B5EF4-FFF2-40B4-BE49-F238E27FC236}">
                <a16:creationId xmlns:a16="http://schemas.microsoft.com/office/drawing/2014/main" id="{B2881F9E-1FCC-D517-1665-7A87AC46EBB0}"/>
              </a:ext>
            </a:extLst>
          </p:cNvPr>
          <p:cNvGraphicFramePr>
            <a:graphicFrameLocks noGrp="1"/>
          </p:cNvGraphicFramePr>
          <p:nvPr>
            <p:ph idx="1"/>
          </p:nvPr>
        </p:nvGraphicFramePr>
        <p:xfrm>
          <a:off x="680321" y="2336873"/>
          <a:ext cx="9613861" cy="35993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5361965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0871B5-CD63-DDF6-974E-1B62FD0F2C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30B32F-706B-24D4-4E72-9C287DE00CD1}"/>
              </a:ext>
            </a:extLst>
          </p:cNvPr>
          <p:cNvSpPr>
            <a:spLocks noGrp="1"/>
          </p:cNvSpPr>
          <p:nvPr>
            <p:ph type="title"/>
          </p:nvPr>
        </p:nvSpPr>
        <p:spPr/>
        <p:txBody>
          <a:bodyPr/>
          <a:lstStyle/>
          <a:p>
            <a:pPr algn="ctr"/>
            <a:r>
              <a:rPr lang="en-US" b="1" dirty="0"/>
              <a:t>TOPIC 10 – </a:t>
            </a:r>
            <a:r>
              <a:rPr lang="en-US" b="1" cap="all" dirty="0"/>
              <a:t>the first stage</a:t>
            </a:r>
            <a:endParaRPr lang="en-US" cap="all" dirty="0"/>
          </a:p>
        </p:txBody>
      </p:sp>
      <p:sp>
        <p:nvSpPr>
          <p:cNvPr id="3" name="Content Placeholder 2">
            <a:extLst>
              <a:ext uri="{FF2B5EF4-FFF2-40B4-BE49-F238E27FC236}">
                <a16:creationId xmlns:a16="http://schemas.microsoft.com/office/drawing/2014/main" id="{167C7035-1ED5-36C3-4D4E-DB4C77C7A2BF}"/>
              </a:ext>
            </a:extLst>
          </p:cNvPr>
          <p:cNvSpPr>
            <a:spLocks noGrp="1"/>
          </p:cNvSpPr>
          <p:nvPr>
            <p:ph idx="1"/>
          </p:nvPr>
        </p:nvSpPr>
        <p:spPr/>
        <p:txBody>
          <a:bodyPr/>
          <a:lstStyle/>
          <a:p>
            <a:r>
              <a:rPr lang="en-US" dirty="0"/>
              <a:t>Commission reviews the complaint for legal sufficiency</a:t>
            </a:r>
          </a:p>
          <a:p>
            <a:r>
              <a:rPr lang="en-US" dirty="0"/>
              <a:t>If the Commission determines that the complaint does not indicate a possible violation of the ethics laws, then the complaint is dismissed without an investigation but with an order explaining why</a:t>
            </a:r>
          </a:p>
          <a:p>
            <a:pPr lvl="1"/>
            <a:endParaRPr lang="en-US" dirty="0"/>
          </a:p>
          <a:p>
            <a:pPr marL="457200" lvl="1" indent="0">
              <a:buNone/>
            </a:pPr>
            <a:endParaRPr lang="en-US" dirty="0"/>
          </a:p>
        </p:txBody>
      </p:sp>
    </p:spTree>
    <p:extLst>
      <p:ext uri="{BB962C8B-B14F-4D97-AF65-F5344CB8AC3E}">
        <p14:creationId xmlns:p14="http://schemas.microsoft.com/office/powerpoint/2010/main" val="240754210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a:extLst>
            <a:ext uri="{FF2B5EF4-FFF2-40B4-BE49-F238E27FC236}">
              <a16:creationId xmlns:a16="http://schemas.microsoft.com/office/drawing/2014/main" id="{C4568C76-C7C6-F2CB-3FC5-5C6C8A012521}"/>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485FFDC-0CAD-450C-A1F1-75E392CC81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F9672BDB-4ABD-40E5-A8B8-F7340E3BD8D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Rectangle 12">
            <a:extLst>
              <a:ext uri="{FF2B5EF4-FFF2-40B4-BE49-F238E27FC236}">
                <a16:creationId xmlns:a16="http://schemas.microsoft.com/office/drawing/2014/main" id="{B1FA2BC7-3F19-4E1C-B3D1-19995D9F6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62FF40B5-1E36-4442-8D28-D1AA571AD2E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print">
            <a:extLst>
              <a:ext uri="{28A0092B-C50C-407E-A947-70E740481C1C}">
                <a14:useLocalDpi xmlns:a14="http://schemas.microsoft.com/office/drawing/2010/main" val="0"/>
              </a:ext>
            </a:extLst>
          </a:blip>
          <a:stretch>
            <a:fillRect/>
          </a:stretch>
        </p:blipFill>
        <p:spPr>
          <a:xfrm>
            <a:off x="1" y="5006045"/>
            <a:ext cx="4965192" cy="144668"/>
          </a:xfrm>
          <a:prstGeom prst="rect">
            <a:avLst/>
          </a:prstGeom>
        </p:spPr>
      </p:pic>
      <p:sp>
        <p:nvSpPr>
          <p:cNvPr id="17" name="Rectangle 16">
            <a:extLst>
              <a:ext uri="{FF2B5EF4-FFF2-40B4-BE49-F238E27FC236}">
                <a16:creationId xmlns:a16="http://schemas.microsoft.com/office/drawing/2014/main" id="{73C09592-2DB2-47C0-A5CB-BD39288D13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28FBC6D2-B01F-9EFD-1EFA-DDFEA3A55FDF}"/>
              </a:ext>
            </a:extLst>
          </p:cNvPr>
          <p:cNvSpPr>
            <a:spLocks noGrp="1"/>
          </p:cNvSpPr>
          <p:nvPr>
            <p:ph type="title"/>
          </p:nvPr>
        </p:nvSpPr>
        <p:spPr>
          <a:xfrm>
            <a:off x="680321" y="2063262"/>
            <a:ext cx="3739279" cy="2661052"/>
          </a:xfrm>
        </p:spPr>
        <p:txBody>
          <a:bodyPr>
            <a:normAutofit/>
          </a:bodyPr>
          <a:lstStyle/>
          <a:p>
            <a:pPr algn="r"/>
            <a:r>
              <a:rPr lang="en-US" sz="4400" b="1"/>
              <a:t>TOPIC 10 – </a:t>
            </a:r>
            <a:r>
              <a:rPr lang="en-US" sz="4400" b="1" cap="all"/>
              <a:t>THE SECOND PHASE</a:t>
            </a:r>
            <a:endParaRPr lang="en-US" sz="4400" cap="all"/>
          </a:p>
        </p:txBody>
      </p:sp>
      <p:graphicFrame>
        <p:nvGraphicFramePr>
          <p:cNvPr id="5" name="Content Placeholder 2">
            <a:extLst>
              <a:ext uri="{FF2B5EF4-FFF2-40B4-BE49-F238E27FC236}">
                <a16:creationId xmlns:a16="http://schemas.microsoft.com/office/drawing/2014/main" id="{E04BF500-3AB4-598C-E81A-EB1AA8C9A579}"/>
              </a:ext>
            </a:extLst>
          </p:cNvPr>
          <p:cNvGraphicFramePr>
            <a:graphicFrameLocks noGrp="1"/>
          </p:cNvGraphicFramePr>
          <p:nvPr>
            <p:ph idx="1"/>
            <p:extLst>
              <p:ext uri="{D42A27DB-BD31-4B8C-83A1-F6EECF244321}">
                <p14:modId xmlns:p14="http://schemas.microsoft.com/office/powerpoint/2010/main" val="2922288424"/>
              </p:ext>
            </p:extLst>
          </p:nvPr>
        </p:nvGraphicFramePr>
        <p:xfrm>
          <a:off x="5284788" y="639763"/>
          <a:ext cx="6261100" cy="557847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35121211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DBCAE1-39FA-7447-07CE-3E1A74279B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70CACE-5F34-3D37-150F-4057DDA7B29F}"/>
              </a:ext>
            </a:extLst>
          </p:cNvPr>
          <p:cNvSpPr>
            <a:spLocks noGrp="1"/>
          </p:cNvSpPr>
          <p:nvPr>
            <p:ph type="title"/>
          </p:nvPr>
        </p:nvSpPr>
        <p:spPr/>
        <p:txBody>
          <a:bodyPr/>
          <a:lstStyle/>
          <a:p>
            <a:pPr algn="ctr"/>
            <a:r>
              <a:rPr lang="en-US" b="1" dirty="0"/>
              <a:t>TOPIC 10 – </a:t>
            </a:r>
            <a:r>
              <a:rPr lang="en-US" b="1" cap="all" dirty="0"/>
              <a:t>THE THIRD PHASE</a:t>
            </a:r>
            <a:endParaRPr lang="en-US" cap="all" dirty="0"/>
          </a:p>
        </p:txBody>
      </p:sp>
      <p:sp>
        <p:nvSpPr>
          <p:cNvPr id="3" name="Content Placeholder 2">
            <a:extLst>
              <a:ext uri="{FF2B5EF4-FFF2-40B4-BE49-F238E27FC236}">
                <a16:creationId xmlns:a16="http://schemas.microsoft.com/office/drawing/2014/main" id="{B5F11A7C-2499-A800-D95B-5AF04ABA6507}"/>
              </a:ext>
            </a:extLst>
          </p:cNvPr>
          <p:cNvSpPr>
            <a:spLocks noGrp="1"/>
          </p:cNvSpPr>
          <p:nvPr>
            <p:ph idx="1"/>
          </p:nvPr>
        </p:nvSpPr>
        <p:spPr/>
        <p:txBody>
          <a:bodyPr>
            <a:normAutofit fontScale="92500" lnSpcReduction="20000"/>
          </a:bodyPr>
          <a:lstStyle/>
          <a:p>
            <a:r>
              <a:rPr lang="en-US" dirty="0"/>
              <a:t>Determination of violation either through:</a:t>
            </a:r>
          </a:p>
          <a:p>
            <a:pPr lvl="1"/>
            <a:r>
              <a:rPr lang="en-US" dirty="0"/>
              <a:t>A settlement between you and the Commission advocate; OR</a:t>
            </a:r>
          </a:p>
          <a:p>
            <a:pPr lvl="1"/>
            <a:r>
              <a:rPr lang="en-US" dirty="0"/>
              <a:t>A hearing before a DOAH ALJ who issues a recommended order that the Commission reviews</a:t>
            </a:r>
          </a:p>
          <a:p>
            <a:r>
              <a:rPr lang="en-US" dirty="0"/>
              <a:t>Penalties for violations are found in F.S. 112.317, are imposed by disciplinary officials and NOT the Commission, and include:</a:t>
            </a:r>
          </a:p>
          <a:p>
            <a:pPr lvl="1"/>
            <a:r>
              <a:rPr lang="en-US" dirty="0"/>
              <a:t>Removal or suspension from office</a:t>
            </a:r>
          </a:p>
          <a:p>
            <a:pPr lvl="1"/>
            <a:r>
              <a:rPr lang="en-US" dirty="0"/>
              <a:t>Public censure </a:t>
            </a:r>
          </a:p>
          <a:p>
            <a:pPr lvl="1"/>
            <a:r>
              <a:rPr lang="en-US" dirty="0"/>
              <a:t>Forfeiture of no more than 1/3 of your salary for no more than 12 months</a:t>
            </a:r>
          </a:p>
          <a:p>
            <a:pPr lvl="1"/>
            <a:r>
              <a:rPr lang="en-US" dirty="0"/>
              <a:t>Civil penalty not to exceed $20,000 </a:t>
            </a:r>
          </a:p>
          <a:p>
            <a:pPr lvl="1"/>
            <a:r>
              <a:rPr lang="en-US" dirty="0"/>
              <a:t>Restitution of any monetary benefits received because of the violation </a:t>
            </a:r>
          </a:p>
          <a:p>
            <a:r>
              <a:rPr lang="en-US" dirty="0"/>
              <a:t>You can appeal an adverse decision, but the complainant CANNOT appeal a dismissed complaint</a:t>
            </a:r>
          </a:p>
          <a:p>
            <a:pPr lvl="1"/>
            <a:endParaRPr lang="en-US" dirty="0"/>
          </a:p>
          <a:p>
            <a:pPr lvl="1"/>
            <a:endParaRPr lang="en-US" dirty="0"/>
          </a:p>
          <a:p>
            <a:pPr marL="457200" lvl="1" indent="0">
              <a:buNone/>
            </a:pPr>
            <a:endParaRPr lang="en-US" dirty="0"/>
          </a:p>
        </p:txBody>
      </p:sp>
    </p:spTree>
    <p:extLst>
      <p:ext uri="{BB962C8B-B14F-4D97-AF65-F5344CB8AC3E}">
        <p14:creationId xmlns:p14="http://schemas.microsoft.com/office/powerpoint/2010/main" val="368309799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485FFDC-0CAD-450C-A1F1-75E392CC81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F9672BDB-4ABD-40E5-A8B8-F7340E3BD8D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Rectangle 12">
            <a:extLst>
              <a:ext uri="{FF2B5EF4-FFF2-40B4-BE49-F238E27FC236}">
                <a16:creationId xmlns:a16="http://schemas.microsoft.com/office/drawing/2014/main" id="{B1FA2BC7-3F19-4E1C-B3D1-19995D9F6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62FF40B5-1E36-4442-8D28-D1AA571AD2E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print">
            <a:extLst>
              <a:ext uri="{28A0092B-C50C-407E-A947-70E740481C1C}">
                <a14:useLocalDpi xmlns:a14="http://schemas.microsoft.com/office/drawing/2010/main" val="0"/>
              </a:ext>
            </a:extLst>
          </a:blip>
          <a:stretch>
            <a:fillRect/>
          </a:stretch>
        </p:blipFill>
        <p:spPr>
          <a:xfrm>
            <a:off x="1" y="5006045"/>
            <a:ext cx="4965192" cy="144668"/>
          </a:xfrm>
          <a:prstGeom prst="rect">
            <a:avLst/>
          </a:prstGeom>
        </p:spPr>
      </p:pic>
      <p:sp>
        <p:nvSpPr>
          <p:cNvPr id="17" name="Rectangle 16">
            <a:extLst>
              <a:ext uri="{FF2B5EF4-FFF2-40B4-BE49-F238E27FC236}">
                <a16:creationId xmlns:a16="http://schemas.microsoft.com/office/drawing/2014/main" id="{73C09592-2DB2-47C0-A5CB-BD39288D13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9106B763-A41F-D633-F510-AAD2A0A88535}"/>
              </a:ext>
            </a:extLst>
          </p:cNvPr>
          <p:cNvSpPr>
            <a:spLocks noGrp="1"/>
          </p:cNvSpPr>
          <p:nvPr>
            <p:ph type="title"/>
          </p:nvPr>
        </p:nvSpPr>
        <p:spPr>
          <a:xfrm>
            <a:off x="680321" y="2063262"/>
            <a:ext cx="3739279" cy="2661052"/>
          </a:xfrm>
        </p:spPr>
        <p:txBody>
          <a:bodyPr>
            <a:normAutofit/>
          </a:bodyPr>
          <a:lstStyle/>
          <a:p>
            <a:pPr algn="r"/>
            <a:r>
              <a:rPr lang="en-US" sz="4400" b="1"/>
              <a:t>TOPIC 10 – </a:t>
            </a:r>
            <a:r>
              <a:rPr lang="en-US" sz="4400" b="1" cap="all"/>
              <a:t>ATTORNEY’S FEES</a:t>
            </a:r>
            <a:endParaRPr lang="en-US" sz="4400"/>
          </a:p>
        </p:txBody>
      </p:sp>
      <p:graphicFrame>
        <p:nvGraphicFramePr>
          <p:cNvPr id="5" name="Content Placeholder 2">
            <a:extLst>
              <a:ext uri="{FF2B5EF4-FFF2-40B4-BE49-F238E27FC236}">
                <a16:creationId xmlns:a16="http://schemas.microsoft.com/office/drawing/2014/main" id="{C8FDAA1E-9B03-2517-5EE2-DE36C46E6DE6}"/>
              </a:ext>
            </a:extLst>
          </p:cNvPr>
          <p:cNvGraphicFramePr>
            <a:graphicFrameLocks noGrp="1"/>
          </p:cNvGraphicFramePr>
          <p:nvPr>
            <p:ph idx="1"/>
            <p:extLst>
              <p:ext uri="{D42A27DB-BD31-4B8C-83A1-F6EECF244321}">
                <p14:modId xmlns:p14="http://schemas.microsoft.com/office/powerpoint/2010/main" val="1892695196"/>
              </p:ext>
            </p:extLst>
          </p:nvPr>
        </p:nvGraphicFramePr>
        <p:xfrm>
          <a:off x="5284788" y="639763"/>
          <a:ext cx="6261100" cy="557847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64006249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a:extLst>
            <a:ext uri="{FF2B5EF4-FFF2-40B4-BE49-F238E27FC236}">
              <a16:creationId xmlns:a16="http://schemas.microsoft.com/office/drawing/2014/main" id="{D869927D-C9CD-B5AB-8A19-40360E66C687}"/>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AC3E6C53-102E-4ACA-BCBB-3CC973B9948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0" name="Picture 9">
            <a:extLst>
              <a:ext uri="{FF2B5EF4-FFF2-40B4-BE49-F238E27FC236}">
                <a16:creationId xmlns:a16="http://schemas.microsoft.com/office/drawing/2014/main" id="{17B2B42C-0777-4D6E-9432-535281803A8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12" name="Picture 11">
            <a:extLst>
              <a:ext uri="{FF2B5EF4-FFF2-40B4-BE49-F238E27FC236}">
                <a16:creationId xmlns:a16="http://schemas.microsoft.com/office/drawing/2014/main" id="{EFEAAB60-93E2-4DC6-99AC-939637BCE8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14" name="Rectangle 13">
            <a:extLst>
              <a:ext uri="{FF2B5EF4-FFF2-40B4-BE49-F238E27FC236}">
                <a16:creationId xmlns:a16="http://schemas.microsoft.com/office/drawing/2014/main" id="{7EF5ECB8-D49C-48FB-A93E-88EB2FFDFD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411B77A2-BD5C-432D-B52E-C12612C74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18" name="Rectangle 17">
            <a:extLst>
              <a:ext uri="{FF2B5EF4-FFF2-40B4-BE49-F238E27FC236}">
                <a16:creationId xmlns:a16="http://schemas.microsoft.com/office/drawing/2014/main" id="{B2E911EF-80F5-4781-A4DF-44EFAF242F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B0A2A734-17E4-44D5-9630-D54D6AF746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2" name="Rectangle 21">
            <a:extLst>
              <a:ext uri="{FF2B5EF4-FFF2-40B4-BE49-F238E27FC236}">
                <a16:creationId xmlns:a16="http://schemas.microsoft.com/office/drawing/2014/main" id="{EFFB5C33-24B2-4764-BDBD-4C10A21DB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88808" y="0"/>
            <a:ext cx="340319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24" name="Picture 23">
            <a:extLst>
              <a:ext uri="{FF2B5EF4-FFF2-40B4-BE49-F238E27FC236}">
                <a16:creationId xmlns:a16="http://schemas.microsoft.com/office/drawing/2014/main" id="{FEB601E2-EFED-4313-BEE4-9E27B94FC67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242852"/>
            <a:ext cx="9110541" cy="246557"/>
          </a:xfrm>
          <a:prstGeom prst="rect">
            <a:avLst/>
          </a:prstGeom>
        </p:spPr>
      </p:pic>
      <p:sp>
        <p:nvSpPr>
          <p:cNvPr id="26" name="Rectangle 25">
            <a:extLst>
              <a:ext uri="{FF2B5EF4-FFF2-40B4-BE49-F238E27FC236}">
                <a16:creationId xmlns:a16="http://schemas.microsoft.com/office/drawing/2014/main" id="{1425DB5A-CEE1-4EE1-8C4A-689E49D354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590078"/>
            <a:ext cx="9110542" cy="1660332"/>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TextBox 2">
            <a:extLst>
              <a:ext uri="{FF2B5EF4-FFF2-40B4-BE49-F238E27FC236}">
                <a16:creationId xmlns:a16="http://schemas.microsoft.com/office/drawing/2014/main" id="{D73D5340-5C8C-DEF0-8B64-2A32531EE4FC}"/>
              </a:ext>
            </a:extLst>
          </p:cNvPr>
          <p:cNvSpPr txBox="1"/>
          <p:nvPr/>
        </p:nvSpPr>
        <p:spPr>
          <a:xfrm>
            <a:off x="840510" y="2733709"/>
            <a:ext cx="7657792" cy="1373070"/>
          </a:xfrm>
          <a:prstGeom prst="rect">
            <a:avLst/>
          </a:prstGeom>
        </p:spPr>
        <p:txBody>
          <a:bodyPr vert="horz" lIns="91440" tIns="45720" rIns="91440" bIns="45720" rtlCol="0" anchor="b">
            <a:normAutofit/>
          </a:bodyPr>
          <a:lstStyle/>
          <a:p>
            <a:pPr marL="0" indent="0" algn="r" defTabSz="914400">
              <a:lnSpc>
                <a:spcPct val="90000"/>
              </a:lnSpc>
              <a:spcBef>
                <a:spcPct val="0"/>
              </a:spcBef>
              <a:spcAft>
                <a:spcPts val="600"/>
              </a:spcAft>
            </a:pPr>
            <a:r>
              <a:rPr lang="en-US" sz="4600" b="1">
                <a:solidFill>
                  <a:srgbClr val="FFFFFF"/>
                </a:solidFill>
                <a:latin typeface="+mj-lt"/>
                <a:ea typeface="+mj-ea"/>
                <a:cs typeface="+mj-cs"/>
              </a:rPr>
              <a:t>TOPIC 11: COMMISSION ADVISORY OPINIONS</a:t>
            </a:r>
          </a:p>
        </p:txBody>
      </p:sp>
    </p:spTree>
    <p:extLst>
      <p:ext uri="{BB962C8B-B14F-4D97-AF65-F5344CB8AC3E}">
        <p14:creationId xmlns:p14="http://schemas.microsoft.com/office/powerpoint/2010/main" val="165249882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E52CDC-7AD7-EE36-5FFE-376B287FB7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C22C3B-7DDD-219C-E54D-BCA259F0D5BB}"/>
              </a:ext>
            </a:extLst>
          </p:cNvPr>
          <p:cNvSpPr>
            <a:spLocks noGrp="1"/>
          </p:cNvSpPr>
          <p:nvPr>
            <p:ph type="title"/>
          </p:nvPr>
        </p:nvSpPr>
        <p:spPr/>
        <p:txBody>
          <a:bodyPr/>
          <a:lstStyle/>
          <a:p>
            <a:pPr algn="ctr"/>
            <a:r>
              <a:rPr lang="en-US" b="1" dirty="0"/>
              <a:t>TOPIC 11 – </a:t>
            </a:r>
            <a:r>
              <a:rPr lang="en-US" b="1" cap="all" dirty="0"/>
              <a:t>what is an advisory opinion</a:t>
            </a:r>
            <a:endParaRPr lang="en-US" cap="all" dirty="0"/>
          </a:p>
        </p:txBody>
      </p:sp>
      <p:sp>
        <p:nvSpPr>
          <p:cNvPr id="3" name="Content Placeholder 2">
            <a:extLst>
              <a:ext uri="{FF2B5EF4-FFF2-40B4-BE49-F238E27FC236}">
                <a16:creationId xmlns:a16="http://schemas.microsoft.com/office/drawing/2014/main" id="{827DFCEB-AB76-11D5-0412-077D58097C0D}"/>
              </a:ext>
            </a:extLst>
          </p:cNvPr>
          <p:cNvSpPr>
            <a:spLocks noGrp="1"/>
          </p:cNvSpPr>
          <p:nvPr>
            <p:ph idx="1"/>
          </p:nvPr>
        </p:nvSpPr>
        <p:spPr/>
        <p:txBody>
          <a:bodyPr>
            <a:normAutofit/>
          </a:bodyPr>
          <a:lstStyle/>
          <a:p>
            <a:r>
              <a:rPr lang="en-US" dirty="0"/>
              <a:t>A written ruling from the Commission</a:t>
            </a:r>
          </a:p>
          <a:p>
            <a:r>
              <a:rPr lang="en-US" dirty="0"/>
              <a:t>Response to your question about a specific ethical situation</a:t>
            </a:r>
          </a:p>
          <a:p>
            <a:r>
              <a:rPr lang="en-US" dirty="0"/>
              <a:t>Guidance on whether proposed conduct violates ethics law</a:t>
            </a:r>
          </a:p>
          <a:p>
            <a:r>
              <a:rPr lang="en-US" dirty="0"/>
              <a:t>Issued before you take the action (preventive)</a:t>
            </a:r>
          </a:p>
          <a:p>
            <a:pPr lvl="1"/>
            <a:endParaRPr lang="en-US" dirty="0"/>
          </a:p>
          <a:p>
            <a:pPr lvl="1"/>
            <a:endParaRPr lang="en-US" dirty="0"/>
          </a:p>
          <a:p>
            <a:pPr marL="457200" lvl="1" indent="0">
              <a:buNone/>
            </a:pPr>
            <a:endParaRPr lang="en-US" dirty="0"/>
          </a:p>
        </p:txBody>
      </p:sp>
    </p:spTree>
    <p:extLst>
      <p:ext uri="{BB962C8B-B14F-4D97-AF65-F5344CB8AC3E}">
        <p14:creationId xmlns:p14="http://schemas.microsoft.com/office/powerpoint/2010/main" val="2328059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6EA15C-BE7E-E495-99D8-74857FD9C4B1}"/>
              </a:ext>
            </a:extLst>
          </p:cNvPr>
          <p:cNvSpPr>
            <a:spLocks noGrp="1"/>
          </p:cNvSpPr>
          <p:nvPr>
            <p:ph type="title"/>
          </p:nvPr>
        </p:nvSpPr>
        <p:spPr/>
        <p:txBody>
          <a:bodyPr/>
          <a:lstStyle/>
          <a:p>
            <a:pPr algn="ctr"/>
            <a:r>
              <a:rPr lang="en-US" b="1"/>
              <a:t>What We'll Cover Today</a:t>
            </a:r>
            <a:endParaRPr lang="en-US" dirty="0"/>
          </a:p>
        </p:txBody>
      </p:sp>
      <p:sp>
        <p:nvSpPr>
          <p:cNvPr id="3" name="Content Placeholder 2">
            <a:extLst>
              <a:ext uri="{FF2B5EF4-FFF2-40B4-BE49-F238E27FC236}">
                <a16:creationId xmlns:a16="http://schemas.microsoft.com/office/drawing/2014/main" id="{E57BC4A0-9548-50A9-6F4B-E45C49B791E2}"/>
              </a:ext>
            </a:extLst>
          </p:cNvPr>
          <p:cNvSpPr>
            <a:spLocks noGrp="1"/>
          </p:cNvSpPr>
          <p:nvPr>
            <p:ph idx="1"/>
          </p:nvPr>
        </p:nvSpPr>
        <p:spPr>
          <a:xfrm>
            <a:off x="680321" y="2336873"/>
            <a:ext cx="10883029" cy="4054402"/>
          </a:xfrm>
        </p:spPr>
        <p:txBody>
          <a:bodyPr>
            <a:normAutofit fontScale="77500" lnSpcReduction="20000"/>
          </a:bodyPr>
          <a:lstStyle/>
          <a:p>
            <a:pPr marL="0" indent="0">
              <a:buNone/>
            </a:pPr>
            <a:r>
              <a:rPr lang="en-US" sz="2800" dirty="0"/>
              <a:t>11 Mandatory Ethics Training Topics under Fla. Admin. Rule 34-7.025(2)(b):</a:t>
            </a:r>
          </a:p>
          <a:p>
            <a:pPr marL="0" indent="0">
              <a:buNone/>
            </a:pPr>
            <a:endParaRPr lang="en-US" sz="2800" dirty="0"/>
          </a:p>
          <a:p>
            <a:pPr marL="914400" lvl="1" indent="-457200">
              <a:buFont typeface="+mj-lt"/>
              <a:buAutoNum type="arabicPeriod"/>
            </a:pPr>
            <a:r>
              <a:rPr lang="en-US" sz="2300" dirty="0"/>
              <a:t>Doing business with your agency</a:t>
            </a:r>
          </a:p>
          <a:p>
            <a:pPr marL="914400" lvl="1" indent="-457200">
              <a:buFont typeface="+mj-lt"/>
              <a:buAutoNum type="arabicPeriod"/>
            </a:pPr>
            <a:r>
              <a:rPr lang="en-US" sz="2300" dirty="0"/>
              <a:t>Conflicting employment/contractual relationships</a:t>
            </a:r>
          </a:p>
          <a:p>
            <a:pPr marL="914400" lvl="1" indent="-457200">
              <a:buFont typeface="+mj-lt"/>
              <a:buAutoNum type="arabicPeriod"/>
            </a:pPr>
            <a:r>
              <a:rPr lang="en-US" sz="2300" dirty="0"/>
              <a:t>Misuse of position</a:t>
            </a:r>
          </a:p>
          <a:p>
            <a:pPr marL="914400" lvl="1" indent="-457200">
              <a:buFont typeface="+mj-lt"/>
              <a:buAutoNum type="arabicPeriod"/>
            </a:pPr>
            <a:r>
              <a:rPr lang="en-US" sz="2300" dirty="0"/>
              <a:t>Disclosure/use of certain information</a:t>
            </a:r>
          </a:p>
          <a:p>
            <a:pPr marL="914400" lvl="1" indent="-457200">
              <a:buFont typeface="+mj-lt"/>
              <a:buAutoNum type="arabicPeriod"/>
            </a:pPr>
            <a:r>
              <a:rPr lang="en-US" sz="2300" dirty="0"/>
              <a:t>Gifts and honoraria</a:t>
            </a:r>
          </a:p>
          <a:p>
            <a:pPr marL="914400" lvl="1" indent="-457200">
              <a:buFont typeface="+mj-lt"/>
              <a:buAutoNum type="arabicPeriod"/>
            </a:pPr>
            <a:r>
              <a:rPr lang="en-US" sz="2300" dirty="0"/>
              <a:t>Post-officeholding restrictions</a:t>
            </a:r>
          </a:p>
          <a:p>
            <a:pPr marL="914400" lvl="1" indent="-457200">
              <a:buFont typeface="+mj-lt"/>
              <a:buAutoNum type="arabicPeriod"/>
            </a:pPr>
            <a:r>
              <a:rPr lang="en-US" sz="2300" dirty="0"/>
              <a:t>Employment of relatives</a:t>
            </a:r>
          </a:p>
          <a:p>
            <a:pPr marL="914400" lvl="1" indent="-457200">
              <a:buFont typeface="+mj-lt"/>
              <a:buAutoNum type="arabicPeriod"/>
            </a:pPr>
            <a:r>
              <a:rPr lang="en-US" sz="2300" dirty="0"/>
              <a:t>Voting conflicts</a:t>
            </a:r>
          </a:p>
          <a:p>
            <a:pPr marL="914400" lvl="1" indent="-457200">
              <a:buFont typeface="+mj-lt"/>
              <a:buAutoNum type="arabicPeriod"/>
            </a:pPr>
            <a:r>
              <a:rPr lang="en-US" sz="2300" dirty="0"/>
              <a:t>Financial disclosure requirements</a:t>
            </a:r>
          </a:p>
          <a:p>
            <a:pPr marL="914400" lvl="1" indent="-457200">
              <a:buFont typeface="+mj-lt"/>
              <a:buAutoNum type="arabicPeriod"/>
            </a:pPr>
            <a:r>
              <a:rPr lang="en-US" sz="2300" dirty="0"/>
              <a:t>Commission procedures on ethics complaints</a:t>
            </a:r>
          </a:p>
          <a:p>
            <a:pPr marL="914400" lvl="1" indent="-457200">
              <a:buFont typeface="+mj-lt"/>
              <a:buAutoNum type="arabicPeriod"/>
            </a:pPr>
            <a:r>
              <a:rPr lang="en-US" sz="2300" dirty="0"/>
              <a:t>Advisory opinions from the Commission</a:t>
            </a:r>
          </a:p>
          <a:p>
            <a:pPr marL="0" indent="0">
              <a:buNone/>
            </a:pPr>
            <a:br>
              <a:rPr lang="en-US" dirty="0"/>
            </a:br>
            <a:endParaRPr lang="en-US" dirty="0"/>
          </a:p>
        </p:txBody>
      </p:sp>
    </p:spTree>
    <p:extLst>
      <p:ext uri="{BB962C8B-B14F-4D97-AF65-F5344CB8AC3E}">
        <p14:creationId xmlns:p14="http://schemas.microsoft.com/office/powerpoint/2010/main" val="226352137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a:extLst>
            <a:ext uri="{FF2B5EF4-FFF2-40B4-BE49-F238E27FC236}">
              <a16:creationId xmlns:a16="http://schemas.microsoft.com/office/drawing/2014/main" id="{DC5B7960-2CD3-88AD-A07E-D02A79DB3E6E}"/>
            </a:ext>
          </a:extLst>
        </p:cNvPr>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4B0FA309-807F-4C17-98EF-A3BA7388E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2" name="Picture 51">
            <a:extLst>
              <a:ext uri="{FF2B5EF4-FFF2-40B4-BE49-F238E27FC236}">
                <a16:creationId xmlns:a16="http://schemas.microsoft.com/office/drawing/2014/main" id="{2642A87B-CAE9-4F8F-B293-28388E45D9E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3" name="Rectangle 52">
            <a:extLst>
              <a:ext uri="{FF2B5EF4-FFF2-40B4-BE49-F238E27FC236}">
                <a16:creationId xmlns:a16="http://schemas.microsoft.com/office/drawing/2014/main" id="{C8FA1749-B91A-40E7-AD01-0B9C9C6AF7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4" name="Picture 53">
            <a:extLst>
              <a:ext uri="{FF2B5EF4-FFF2-40B4-BE49-F238E27FC236}">
                <a16:creationId xmlns:a16="http://schemas.microsoft.com/office/drawing/2014/main" id="{3B7A934F-FFF7-4353-83D3-4EF66E93EEF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print">
            <a:extLst>
              <a:ext uri="{28A0092B-C50C-407E-A947-70E740481C1C}">
                <a14:useLocalDpi xmlns:a14="http://schemas.microsoft.com/office/drawing/2010/main" val="0"/>
              </a:ext>
            </a:extLst>
          </a:blip>
          <a:stretch>
            <a:fillRect/>
          </a:stretch>
        </p:blipFill>
        <p:spPr>
          <a:xfrm>
            <a:off x="1" y="5006045"/>
            <a:ext cx="4965192" cy="144668"/>
          </a:xfrm>
          <a:prstGeom prst="rect">
            <a:avLst/>
          </a:prstGeom>
        </p:spPr>
      </p:pic>
      <p:sp>
        <p:nvSpPr>
          <p:cNvPr id="55" name="Rectangle 54">
            <a:extLst>
              <a:ext uri="{FF2B5EF4-FFF2-40B4-BE49-F238E27FC236}">
                <a16:creationId xmlns:a16="http://schemas.microsoft.com/office/drawing/2014/main" id="{700676C8-6DE8-47DD-9A23-D42063A12E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89F51359-3DD0-C79B-2B44-B229CC39799A}"/>
              </a:ext>
            </a:extLst>
          </p:cNvPr>
          <p:cNvSpPr>
            <a:spLocks noGrp="1"/>
          </p:cNvSpPr>
          <p:nvPr>
            <p:ph type="title"/>
          </p:nvPr>
        </p:nvSpPr>
        <p:spPr>
          <a:xfrm>
            <a:off x="680321" y="2063262"/>
            <a:ext cx="3739279" cy="2661052"/>
          </a:xfrm>
        </p:spPr>
        <p:txBody>
          <a:bodyPr>
            <a:normAutofit/>
          </a:bodyPr>
          <a:lstStyle/>
          <a:p>
            <a:pPr algn="r"/>
            <a:r>
              <a:rPr lang="en-US" sz="4400" b="1">
                <a:solidFill>
                  <a:srgbClr val="FFFFFF"/>
                </a:solidFill>
              </a:rPr>
              <a:t>TOPIC 11 – </a:t>
            </a:r>
            <a:r>
              <a:rPr lang="en-US" sz="4400" b="1" cap="all">
                <a:solidFill>
                  <a:srgbClr val="FFFFFF"/>
                </a:solidFill>
              </a:rPr>
              <a:t>Opinion procedure </a:t>
            </a:r>
            <a:endParaRPr lang="en-US" sz="4400" cap="all">
              <a:solidFill>
                <a:srgbClr val="FFFFFF"/>
              </a:solidFill>
            </a:endParaRPr>
          </a:p>
        </p:txBody>
      </p:sp>
      <p:sp>
        <p:nvSpPr>
          <p:cNvPr id="3" name="Content Placeholder 2">
            <a:extLst>
              <a:ext uri="{FF2B5EF4-FFF2-40B4-BE49-F238E27FC236}">
                <a16:creationId xmlns:a16="http://schemas.microsoft.com/office/drawing/2014/main" id="{177C447E-9730-38A8-8386-644AF2216D2B}"/>
              </a:ext>
            </a:extLst>
          </p:cNvPr>
          <p:cNvSpPr>
            <a:spLocks noGrp="1"/>
          </p:cNvSpPr>
          <p:nvPr>
            <p:ph idx="1"/>
          </p:nvPr>
        </p:nvSpPr>
        <p:spPr>
          <a:xfrm>
            <a:off x="5287995" y="661106"/>
            <a:ext cx="6257362" cy="5503101"/>
          </a:xfrm>
        </p:spPr>
        <p:txBody>
          <a:bodyPr anchor="ctr">
            <a:normAutofit/>
          </a:bodyPr>
          <a:lstStyle/>
          <a:p>
            <a:r>
              <a:rPr lang="en-US" sz="2000">
                <a:solidFill>
                  <a:srgbClr val="FFFFFF"/>
                </a:solidFill>
              </a:rPr>
              <a:t>Written request for an opinion </a:t>
            </a:r>
          </a:p>
          <a:p>
            <a:r>
              <a:rPr lang="en-US" sz="2000">
                <a:solidFill>
                  <a:srgbClr val="FFFFFF"/>
                </a:solidFill>
              </a:rPr>
              <a:t>Commission staff prepares a draft opinion</a:t>
            </a:r>
          </a:p>
          <a:p>
            <a:r>
              <a:rPr lang="en-US" sz="2000">
                <a:solidFill>
                  <a:srgbClr val="FFFFFF"/>
                </a:solidFill>
              </a:rPr>
              <a:t>Draft opinion sent to the Commission and requestor </a:t>
            </a:r>
          </a:p>
          <a:p>
            <a:r>
              <a:rPr lang="en-US" sz="2000">
                <a:solidFill>
                  <a:srgbClr val="FFFFFF"/>
                </a:solidFill>
              </a:rPr>
              <a:t>Requestor can respond in writing to the draft</a:t>
            </a:r>
          </a:p>
          <a:p>
            <a:r>
              <a:rPr lang="en-US" sz="2000">
                <a:solidFill>
                  <a:srgbClr val="FFFFFF"/>
                </a:solidFill>
              </a:rPr>
              <a:t>Meeting before the Commission to make final determination </a:t>
            </a:r>
          </a:p>
          <a:p>
            <a:pPr lvl="1"/>
            <a:r>
              <a:rPr lang="en-US">
                <a:solidFill>
                  <a:srgbClr val="FFFFFF"/>
                </a:solidFill>
              </a:rPr>
              <a:t>You can appear at the meeting and be heard </a:t>
            </a:r>
          </a:p>
          <a:p>
            <a:pPr lvl="1"/>
            <a:endParaRPr lang="en-US">
              <a:solidFill>
                <a:srgbClr val="FFFFFF"/>
              </a:solidFill>
            </a:endParaRPr>
          </a:p>
          <a:p>
            <a:pPr lvl="1"/>
            <a:endParaRPr lang="en-US">
              <a:solidFill>
                <a:srgbClr val="FFFFFF"/>
              </a:solidFill>
            </a:endParaRPr>
          </a:p>
          <a:p>
            <a:pPr marL="457200" lvl="1" indent="0">
              <a:buNone/>
            </a:pPr>
            <a:endParaRPr lang="en-US">
              <a:solidFill>
                <a:srgbClr val="FFFFFF"/>
              </a:solidFill>
            </a:endParaRPr>
          </a:p>
        </p:txBody>
      </p:sp>
    </p:spTree>
    <p:extLst>
      <p:ext uri="{BB962C8B-B14F-4D97-AF65-F5344CB8AC3E}">
        <p14:creationId xmlns:p14="http://schemas.microsoft.com/office/powerpoint/2010/main" val="4915410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a:extLst>
            <a:ext uri="{FF2B5EF4-FFF2-40B4-BE49-F238E27FC236}">
              <a16:creationId xmlns:a16="http://schemas.microsoft.com/office/drawing/2014/main" id="{782DE2BC-3A4D-B33F-AD35-7F201A57858D}"/>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AC3E6C53-102E-4ACA-BCBB-3CC973B9948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0" name="Picture 9">
            <a:extLst>
              <a:ext uri="{FF2B5EF4-FFF2-40B4-BE49-F238E27FC236}">
                <a16:creationId xmlns:a16="http://schemas.microsoft.com/office/drawing/2014/main" id="{17B2B42C-0777-4D6E-9432-535281803A8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12" name="Picture 11">
            <a:extLst>
              <a:ext uri="{FF2B5EF4-FFF2-40B4-BE49-F238E27FC236}">
                <a16:creationId xmlns:a16="http://schemas.microsoft.com/office/drawing/2014/main" id="{EFEAAB60-93E2-4DC6-99AC-939637BCE8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14" name="Rectangle 13">
            <a:extLst>
              <a:ext uri="{FF2B5EF4-FFF2-40B4-BE49-F238E27FC236}">
                <a16:creationId xmlns:a16="http://schemas.microsoft.com/office/drawing/2014/main" id="{7EF5ECB8-D49C-48FB-A93E-88EB2FFDFD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411B77A2-BD5C-432D-B52E-C12612C74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18" name="Rectangle 17">
            <a:extLst>
              <a:ext uri="{FF2B5EF4-FFF2-40B4-BE49-F238E27FC236}">
                <a16:creationId xmlns:a16="http://schemas.microsoft.com/office/drawing/2014/main" id="{B2E911EF-80F5-4781-A4DF-44EFAF242F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B0A2A734-17E4-44D5-9630-D54D6AF746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2" name="Rectangle 21">
            <a:extLst>
              <a:ext uri="{FF2B5EF4-FFF2-40B4-BE49-F238E27FC236}">
                <a16:creationId xmlns:a16="http://schemas.microsoft.com/office/drawing/2014/main" id="{EFFB5C33-24B2-4764-BDBD-4C10A21DB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88808" y="0"/>
            <a:ext cx="340319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24" name="Picture 23">
            <a:extLst>
              <a:ext uri="{FF2B5EF4-FFF2-40B4-BE49-F238E27FC236}">
                <a16:creationId xmlns:a16="http://schemas.microsoft.com/office/drawing/2014/main" id="{FEB601E2-EFED-4313-BEE4-9E27B94FC67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242852"/>
            <a:ext cx="9110541" cy="246557"/>
          </a:xfrm>
          <a:prstGeom prst="rect">
            <a:avLst/>
          </a:prstGeom>
        </p:spPr>
      </p:pic>
      <p:sp>
        <p:nvSpPr>
          <p:cNvPr id="26" name="Rectangle 25">
            <a:extLst>
              <a:ext uri="{FF2B5EF4-FFF2-40B4-BE49-F238E27FC236}">
                <a16:creationId xmlns:a16="http://schemas.microsoft.com/office/drawing/2014/main" id="{1425DB5A-CEE1-4EE1-8C4A-689E49D354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590078"/>
            <a:ext cx="9110542" cy="1660332"/>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TextBox 2">
            <a:extLst>
              <a:ext uri="{FF2B5EF4-FFF2-40B4-BE49-F238E27FC236}">
                <a16:creationId xmlns:a16="http://schemas.microsoft.com/office/drawing/2014/main" id="{C5559508-ABFD-E92B-AD06-07C158460CA2}"/>
              </a:ext>
            </a:extLst>
          </p:cNvPr>
          <p:cNvSpPr txBox="1"/>
          <p:nvPr/>
        </p:nvSpPr>
        <p:spPr>
          <a:xfrm>
            <a:off x="840510" y="2733709"/>
            <a:ext cx="7657792" cy="1373070"/>
          </a:xfrm>
          <a:prstGeom prst="rect">
            <a:avLst/>
          </a:prstGeom>
        </p:spPr>
        <p:txBody>
          <a:bodyPr vert="horz" lIns="91440" tIns="45720" rIns="91440" bIns="45720" rtlCol="0" anchor="b">
            <a:normAutofit/>
          </a:bodyPr>
          <a:lstStyle/>
          <a:p>
            <a:pPr marL="0" indent="0" algn="r" defTabSz="914400">
              <a:lnSpc>
                <a:spcPct val="90000"/>
              </a:lnSpc>
              <a:spcBef>
                <a:spcPct val="0"/>
              </a:spcBef>
              <a:spcAft>
                <a:spcPts val="600"/>
              </a:spcAft>
            </a:pPr>
            <a:r>
              <a:rPr lang="en-US" sz="5400" b="1">
                <a:solidFill>
                  <a:srgbClr val="FFFFFF"/>
                </a:solidFill>
                <a:latin typeface="+mj-lt"/>
                <a:ea typeface="+mj-ea"/>
                <a:cs typeface="+mj-cs"/>
              </a:rPr>
              <a:t>CONCLUSION</a:t>
            </a:r>
          </a:p>
        </p:txBody>
      </p:sp>
    </p:spTree>
    <p:extLst>
      <p:ext uri="{BB962C8B-B14F-4D97-AF65-F5344CB8AC3E}">
        <p14:creationId xmlns:p14="http://schemas.microsoft.com/office/powerpoint/2010/main" val="219260561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a:extLst>
            <a:ext uri="{FF2B5EF4-FFF2-40B4-BE49-F238E27FC236}">
              <a16:creationId xmlns:a16="http://schemas.microsoft.com/office/drawing/2014/main" id="{A0D93A11-AF8F-F41E-E82A-9C72FE803A31}"/>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F6BCB397-4790-4766-82B8-F6ED3BAAB00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76" y="0"/>
            <a:ext cx="12192000" cy="6858001"/>
            <a:chOff x="-3176" y="0"/>
            <a:chExt cx="12192000" cy="6858001"/>
          </a:xfrm>
        </p:grpSpPr>
        <p:sp useBgFill="1">
          <p:nvSpPr>
            <p:cNvPr id="18" name="Rectangle 17">
              <a:extLst>
                <a:ext uri="{FF2B5EF4-FFF2-40B4-BE49-F238E27FC236}">
                  <a16:creationId xmlns:a16="http://schemas.microsoft.com/office/drawing/2014/main" id="{BDB66795-F5BA-4B6C-951C-11DBE9D24A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8882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12C790B8-181F-443B-9B01-D67B4B94ABA3}"/>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3176" y="0"/>
              <a:ext cx="12192000" cy="6858000"/>
            </a:xfrm>
            <a:prstGeom prst="rect">
              <a:avLst/>
            </a:prstGeom>
          </p:spPr>
        </p:pic>
      </p:grpSp>
      <p:pic>
        <p:nvPicPr>
          <p:cNvPr id="5" name="Picture 4">
            <a:extLst>
              <a:ext uri="{FF2B5EF4-FFF2-40B4-BE49-F238E27FC236}">
                <a16:creationId xmlns:a16="http://schemas.microsoft.com/office/drawing/2014/main" id="{E65CFF57-56FD-59F9-0D6A-686750D13276}"/>
              </a:ext>
            </a:extLst>
          </p:cNvPr>
          <p:cNvPicPr>
            <a:picLocks noChangeAspect="1"/>
          </p:cNvPicPr>
          <p:nvPr/>
        </p:nvPicPr>
        <p:blipFill>
          <a:blip r:embed="rId3"/>
          <a:srcRect l="19983" r="41941" b="-2"/>
          <a:stretch>
            <a:fillRect/>
          </a:stretch>
        </p:blipFill>
        <p:spPr>
          <a:xfrm>
            <a:off x="7547810" y="10"/>
            <a:ext cx="4641013" cy="6856310"/>
          </a:xfrm>
          <a:prstGeom prst="rect">
            <a:avLst/>
          </a:prstGeom>
          <a:ln>
            <a:noFill/>
          </a:ln>
          <a:effectLst/>
        </p:spPr>
      </p:pic>
      <p:sp>
        <p:nvSpPr>
          <p:cNvPr id="13" name="Rectangle 12">
            <a:extLst>
              <a:ext uri="{FF2B5EF4-FFF2-40B4-BE49-F238E27FC236}">
                <a16:creationId xmlns:a16="http://schemas.microsoft.com/office/drawing/2014/main" id="{0917D5C4-7346-4128-A893-88F9031A32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2" y="609600"/>
            <a:ext cx="796704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958B63DC-BE1B-5570-A933-E850C89A4BEB}"/>
              </a:ext>
            </a:extLst>
          </p:cNvPr>
          <p:cNvSpPr>
            <a:spLocks noGrp="1"/>
          </p:cNvSpPr>
          <p:nvPr>
            <p:ph type="title"/>
          </p:nvPr>
        </p:nvSpPr>
        <p:spPr>
          <a:xfrm>
            <a:off x="680321" y="753228"/>
            <a:ext cx="7087552" cy="1080938"/>
          </a:xfrm>
        </p:spPr>
        <p:txBody>
          <a:bodyPr>
            <a:normAutofit/>
          </a:bodyPr>
          <a:lstStyle/>
          <a:p>
            <a:r>
              <a:rPr lang="en-US" b="1"/>
              <a:t>SUMMARY OF KEY PRINCIPLES</a:t>
            </a:r>
            <a:endParaRPr lang="en-US" cap="all"/>
          </a:p>
        </p:txBody>
      </p:sp>
      <p:pic>
        <p:nvPicPr>
          <p:cNvPr id="15" name="Picture 14">
            <a:extLst>
              <a:ext uri="{FF2B5EF4-FFF2-40B4-BE49-F238E27FC236}">
                <a16:creationId xmlns:a16="http://schemas.microsoft.com/office/drawing/2014/main" id="{4EC06EAC-4D4E-4BEC-A580-543F5E0EDE9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2" y="1970240"/>
            <a:ext cx="7967048" cy="321164"/>
          </a:xfrm>
          <a:prstGeom prst="rect">
            <a:avLst/>
          </a:prstGeom>
        </p:spPr>
      </p:pic>
      <p:sp>
        <p:nvSpPr>
          <p:cNvPr id="3" name="Content Placeholder 2">
            <a:extLst>
              <a:ext uri="{FF2B5EF4-FFF2-40B4-BE49-F238E27FC236}">
                <a16:creationId xmlns:a16="http://schemas.microsoft.com/office/drawing/2014/main" id="{4E6FBF28-D83E-CE9B-4D16-9B91272A2BF7}"/>
              </a:ext>
            </a:extLst>
          </p:cNvPr>
          <p:cNvSpPr>
            <a:spLocks noGrp="1"/>
          </p:cNvSpPr>
          <p:nvPr>
            <p:ph idx="1"/>
          </p:nvPr>
        </p:nvSpPr>
        <p:spPr>
          <a:xfrm>
            <a:off x="398862" y="2136226"/>
            <a:ext cx="7430407" cy="4347391"/>
          </a:xfrm>
        </p:spPr>
        <p:txBody>
          <a:bodyPr>
            <a:normAutofit lnSpcReduction="10000"/>
          </a:bodyPr>
          <a:lstStyle/>
          <a:p>
            <a:pPr lvl="0"/>
            <a:r>
              <a:rPr lang="en-US" sz="1900" dirty="0"/>
              <a:t>Don't do business with your own agency</a:t>
            </a:r>
          </a:p>
          <a:p>
            <a:pPr lvl="0"/>
            <a:r>
              <a:rPr lang="en-US" sz="1900" dirty="0"/>
              <a:t>Avoid conflicting employment and contracts</a:t>
            </a:r>
          </a:p>
          <a:p>
            <a:pPr lvl="0"/>
            <a:r>
              <a:rPr lang="en-US" sz="1900" dirty="0"/>
              <a:t>Never misuse your position for personal gain</a:t>
            </a:r>
          </a:p>
          <a:p>
            <a:pPr lvl="0"/>
            <a:r>
              <a:rPr lang="en-US" sz="1900" dirty="0"/>
              <a:t>Protect confidential information</a:t>
            </a:r>
          </a:p>
          <a:p>
            <a:pPr lvl="0"/>
            <a:r>
              <a:rPr lang="en-US" sz="1900" dirty="0"/>
              <a:t>Don’t solicit them and make required disclosure of accepted ones </a:t>
            </a:r>
          </a:p>
          <a:p>
            <a:pPr lvl="0"/>
            <a:r>
              <a:rPr lang="en-US" sz="1900" dirty="0"/>
              <a:t>Remember post-office restrictions apply</a:t>
            </a:r>
          </a:p>
          <a:p>
            <a:pPr lvl="0"/>
            <a:r>
              <a:rPr lang="en-US" sz="1900" dirty="0"/>
              <a:t>Don’t use your influence to employ or advance relatives</a:t>
            </a:r>
          </a:p>
          <a:p>
            <a:pPr lvl="0"/>
            <a:r>
              <a:rPr lang="en-US" sz="1900" dirty="0"/>
              <a:t>Abstain from votes when required </a:t>
            </a:r>
          </a:p>
          <a:p>
            <a:pPr lvl="0"/>
            <a:r>
              <a:rPr lang="en-US" sz="1900" dirty="0"/>
              <a:t>File financial disclosures on time</a:t>
            </a:r>
          </a:p>
          <a:p>
            <a:pPr lvl="0"/>
            <a:r>
              <a:rPr lang="en-US" sz="1900" dirty="0"/>
              <a:t>Know the complaint process</a:t>
            </a:r>
          </a:p>
          <a:p>
            <a:pPr lvl="0"/>
            <a:r>
              <a:rPr lang="en-US" sz="1900" dirty="0"/>
              <a:t>Request advisory opinions when uncertain</a:t>
            </a:r>
          </a:p>
          <a:p>
            <a:pPr lvl="1"/>
            <a:endParaRPr lang="en-US" sz="1400" dirty="0"/>
          </a:p>
          <a:p>
            <a:pPr lvl="1"/>
            <a:endParaRPr lang="en-US" sz="1400" dirty="0"/>
          </a:p>
          <a:p>
            <a:pPr marL="457200" lvl="1" indent="0">
              <a:buNone/>
            </a:pPr>
            <a:endParaRPr lang="en-US" sz="1400" dirty="0"/>
          </a:p>
        </p:txBody>
      </p:sp>
    </p:spTree>
    <p:extLst>
      <p:ext uri="{BB962C8B-B14F-4D97-AF65-F5344CB8AC3E}">
        <p14:creationId xmlns:p14="http://schemas.microsoft.com/office/powerpoint/2010/main" val="350890372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4B5F3-1DB7-4A50-93EB-6E65C2C61573}"/>
              </a:ext>
            </a:extLst>
          </p:cNvPr>
          <p:cNvSpPr>
            <a:spLocks noGrp="1"/>
          </p:cNvSpPr>
          <p:nvPr>
            <p:ph type="title"/>
          </p:nvPr>
        </p:nvSpPr>
        <p:spPr/>
        <p:txBody>
          <a:bodyPr/>
          <a:lstStyle/>
          <a:p>
            <a:pPr algn="ctr"/>
            <a:r>
              <a:rPr lang="en-US" b="1" dirty="0"/>
              <a:t>PRACTICAL TIPS</a:t>
            </a:r>
          </a:p>
        </p:txBody>
      </p:sp>
      <p:sp>
        <p:nvSpPr>
          <p:cNvPr id="3" name="Content Placeholder 2">
            <a:extLst>
              <a:ext uri="{FF2B5EF4-FFF2-40B4-BE49-F238E27FC236}">
                <a16:creationId xmlns:a16="http://schemas.microsoft.com/office/drawing/2014/main" id="{F4A25CB6-7018-A36F-9F0F-45166F49F1C0}"/>
              </a:ext>
            </a:extLst>
          </p:cNvPr>
          <p:cNvSpPr>
            <a:spLocks noGrp="1"/>
          </p:cNvSpPr>
          <p:nvPr>
            <p:ph idx="1"/>
          </p:nvPr>
        </p:nvSpPr>
        <p:spPr/>
        <p:txBody>
          <a:bodyPr/>
          <a:lstStyle/>
          <a:p>
            <a:r>
              <a:rPr lang="en-US" b="1" dirty="0"/>
              <a:t>When in doubt, ask</a:t>
            </a:r>
            <a:r>
              <a:rPr lang="en-US" dirty="0"/>
              <a:t> - Request an advisory opinion</a:t>
            </a:r>
          </a:p>
          <a:p>
            <a:r>
              <a:rPr lang="en-US" b="1" dirty="0"/>
              <a:t>Disclose and recuse</a:t>
            </a:r>
            <a:r>
              <a:rPr lang="en-US" dirty="0"/>
              <a:t> - Always err on the side of full disclosure</a:t>
            </a:r>
          </a:p>
          <a:p>
            <a:r>
              <a:rPr lang="en-US" b="1" dirty="0"/>
              <a:t>Document decisions</a:t>
            </a:r>
            <a:r>
              <a:rPr lang="en-US" dirty="0"/>
              <a:t> - Keep records of your recusals and reasons</a:t>
            </a:r>
          </a:p>
          <a:p>
            <a:r>
              <a:rPr lang="en-US" b="1" dirty="0"/>
              <a:t>Avoid appearance of impropriety</a:t>
            </a:r>
            <a:r>
              <a:rPr lang="en-US" dirty="0"/>
              <a:t> - Not just improper, but apparent impropriety matters</a:t>
            </a:r>
          </a:p>
          <a:p>
            <a:r>
              <a:rPr lang="en-US" b="1" dirty="0"/>
              <a:t>Educate yourself</a:t>
            </a:r>
            <a:r>
              <a:rPr lang="en-US" dirty="0"/>
              <a:t> - Know the ethics law</a:t>
            </a:r>
          </a:p>
          <a:p>
            <a:r>
              <a:rPr lang="en-US" b="1" dirty="0"/>
              <a:t>Consult counsel</a:t>
            </a:r>
            <a:r>
              <a:rPr lang="en-US" dirty="0"/>
              <a:t> - Use your local government attorney</a:t>
            </a:r>
          </a:p>
          <a:p>
            <a:r>
              <a:rPr lang="en-US" b="1" dirty="0"/>
              <a:t>Decline gifts</a:t>
            </a:r>
            <a:r>
              <a:rPr lang="en-US" dirty="0"/>
              <a:t> - Simply say "No, thank you"</a:t>
            </a:r>
          </a:p>
          <a:p>
            <a:endParaRPr lang="en-US" dirty="0"/>
          </a:p>
        </p:txBody>
      </p:sp>
    </p:spTree>
    <p:extLst>
      <p:ext uri="{BB962C8B-B14F-4D97-AF65-F5344CB8AC3E}">
        <p14:creationId xmlns:p14="http://schemas.microsoft.com/office/powerpoint/2010/main" val="145413461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485FFDC-0CAD-450C-A1F1-75E392CC81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F9672BDB-4ABD-40E5-A8B8-F7340E3BD8D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 name="Rectangle 12">
            <a:extLst>
              <a:ext uri="{FF2B5EF4-FFF2-40B4-BE49-F238E27FC236}">
                <a16:creationId xmlns:a16="http://schemas.microsoft.com/office/drawing/2014/main" id="{B1FA2BC7-3F19-4E1C-B3D1-19995D9F6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62FF40B5-1E36-4442-8D28-D1AA571AD2E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print">
            <a:extLst>
              <a:ext uri="{28A0092B-C50C-407E-A947-70E740481C1C}">
                <a14:useLocalDpi xmlns:a14="http://schemas.microsoft.com/office/drawing/2010/main" val="0"/>
              </a:ext>
            </a:extLst>
          </a:blip>
          <a:stretch>
            <a:fillRect/>
          </a:stretch>
        </p:blipFill>
        <p:spPr>
          <a:xfrm>
            <a:off x="1" y="5006045"/>
            <a:ext cx="4965192" cy="144668"/>
          </a:xfrm>
          <a:prstGeom prst="rect">
            <a:avLst/>
          </a:prstGeom>
        </p:spPr>
      </p:pic>
      <p:sp>
        <p:nvSpPr>
          <p:cNvPr id="17" name="Rectangle 16">
            <a:extLst>
              <a:ext uri="{FF2B5EF4-FFF2-40B4-BE49-F238E27FC236}">
                <a16:creationId xmlns:a16="http://schemas.microsoft.com/office/drawing/2014/main" id="{73C09592-2DB2-47C0-A5CB-BD39288D13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8548F8D2-0B36-888F-D3B1-F24959BE694D}"/>
              </a:ext>
            </a:extLst>
          </p:cNvPr>
          <p:cNvSpPr>
            <a:spLocks noGrp="1"/>
          </p:cNvSpPr>
          <p:nvPr>
            <p:ph type="title"/>
          </p:nvPr>
        </p:nvSpPr>
        <p:spPr>
          <a:xfrm>
            <a:off x="680321" y="2063262"/>
            <a:ext cx="3739279" cy="2661052"/>
          </a:xfrm>
        </p:spPr>
        <p:txBody>
          <a:bodyPr>
            <a:normAutofit/>
          </a:bodyPr>
          <a:lstStyle/>
          <a:p>
            <a:pPr algn="r"/>
            <a:r>
              <a:rPr lang="en-US" sz="4400" b="1"/>
              <a:t>FINAL REMINDERS</a:t>
            </a:r>
          </a:p>
        </p:txBody>
      </p:sp>
      <p:graphicFrame>
        <p:nvGraphicFramePr>
          <p:cNvPr id="5" name="Content Placeholder 2">
            <a:extLst>
              <a:ext uri="{FF2B5EF4-FFF2-40B4-BE49-F238E27FC236}">
                <a16:creationId xmlns:a16="http://schemas.microsoft.com/office/drawing/2014/main" id="{40211400-A5A8-C57B-926E-19463A2CD9B6}"/>
              </a:ext>
            </a:extLst>
          </p:cNvPr>
          <p:cNvGraphicFramePr>
            <a:graphicFrameLocks noGrp="1"/>
          </p:cNvGraphicFramePr>
          <p:nvPr>
            <p:ph idx="1"/>
            <p:extLst>
              <p:ext uri="{D42A27DB-BD31-4B8C-83A1-F6EECF244321}">
                <p14:modId xmlns:p14="http://schemas.microsoft.com/office/powerpoint/2010/main" val="1708372801"/>
              </p:ext>
            </p:extLst>
          </p:nvPr>
        </p:nvGraphicFramePr>
        <p:xfrm>
          <a:off x="5284788" y="639763"/>
          <a:ext cx="6261100" cy="557847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81245315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a:extLst>
            <a:ext uri="{FF2B5EF4-FFF2-40B4-BE49-F238E27FC236}">
              <a16:creationId xmlns:a16="http://schemas.microsoft.com/office/drawing/2014/main" id="{1328F5D2-8E52-527C-E1A3-0F38CD1081D5}"/>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AC3E6C53-102E-4ACA-BCBB-3CC973B9948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0" name="Picture 9">
            <a:extLst>
              <a:ext uri="{FF2B5EF4-FFF2-40B4-BE49-F238E27FC236}">
                <a16:creationId xmlns:a16="http://schemas.microsoft.com/office/drawing/2014/main" id="{17B2B42C-0777-4D6E-9432-535281803A8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12" name="Picture 11">
            <a:extLst>
              <a:ext uri="{FF2B5EF4-FFF2-40B4-BE49-F238E27FC236}">
                <a16:creationId xmlns:a16="http://schemas.microsoft.com/office/drawing/2014/main" id="{EFEAAB60-93E2-4DC6-99AC-939637BCE8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14" name="Rectangle 13">
            <a:extLst>
              <a:ext uri="{FF2B5EF4-FFF2-40B4-BE49-F238E27FC236}">
                <a16:creationId xmlns:a16="http://schemas.microsoft.com/office/drawing/2014/main" id="{7EF5ECB8-D49C-48FB-A93E-88EB2FFDFD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411B77A2-BD5C-432D-B52E-C12612C74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18" name="Rectangle 17">
            <a:extLst>
              <a:ext uri="{FF2B5EF4-FFF2-40B4-BE49-F238E27FC236}">
                <a16:creationId xmlns:a16="http://schemas.microsoft.com/office/drawing/2014/main" id="{B5C18694-F55B-41C0-ABF3-C1D971F99A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E3E46CA8-7278-4BA3-AACE-235B5B3B53E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A17D0808-60B4-256B-1C16-324DD64096E7}"/>
              </a:ext>
            </a:extLst>
          </p:cNvPr>
          <p:cNvSpPr txBox="1"/>
          <p:nvPr/>
        </p:nvSpPr>
        <p:spPr>
          <a:xfrm>
            <a:off x="643467" y="1266915"/>
            <a:ext cx="10905066" cy="3251878"/>
          </a:xfrm>
          <a:prstGeom prst="rect">
            <a:avLst/>
          </a:prstGeom>
          <a:effectLst>
            <a:outerShdw blurRad="88900" dist="38100" dir="2700000" algn="tl" rotWithShape="0">
              <a:prstClr val="black">
                <a:alpha val="30000"/>
              </a:prstClr>
            </a:outerShdw>
          </a:effectLst>
        </p:spPr>
        <p:txBody>
          <a:bodyPr vert="horz" lIns="91440" tIns="45720" rIns="91440" bIns="45720" rtlCol="0" anchor="b">
            <a:normAutofit/>
          </a:bodyPr>
          <a:lstStyle/>
          <a:p>
            <a:pPr algn="ctr" defTabSz="914400">
              <a:lnSpc>
                <a:spcPct val="90000"/>
              </a:lnSpc>
              <a:spcBef>
                <a:spcPct val="0"/>
              </a:spcBef>
              <a:spcAft>
                <a:spcPts val="600"/>
              </a:spcAft>
            </a:pPr>
            <a:r>
              <a:rPr lang="en-US" sz="5600" b="1" dirty="0">
                <a:latin typeface="+mj-lt"/>
                <a:ea typeface="+mj-ea"/>
                <a:cs typeface="+mj-cs"/>
              </a:rPr>
              <a:t>"Public office is a public trust."</a:t>
            </a:r>
            <a:br>
              <a:rPr lang="en-US" sz="5600" dirty="0">
                <a:latin typeface="+mj-lt"/>
                <a:ea typeface="+mj-ea"/>
                <a:cs typeface="+mj-cs"/>
              </a:rPr>
            </a:br>
            <a:r>
              <a:rPr lang="en-US" sz="5600" dirty="0">
                <a:latin typeface="+mj-lt"/>
                <a:ea typeface="+mj-ea"/>
                <a:cs typeface="+mj-cs"/>
              </a:rPr>
              <a:t>– </a:t>
            </a:r>
            <a:r>
              <a:rPr lang="en-US" sz="4800" dirty="0">
                <a:latin typeface="+mj-lt"/>
                <a:ea typeface="+mj-ea"/>
                <a:cs typeface="+mj-cs"/>
              </a:rPr>
              <a:t>Florida Constitution, Art. II, §8(a)</a:t>
            </a:r>
            <a:endParaRPr lang="en-US" sz="5600" dirty="0">
              <a:latin typeface="+mj-lt"/>
              <a:ea typeface="+mj-ea"/>
              <a:cs typeface="+mj-cs"/>
            </a:endParaRPr>
          </a:p>
        </p:txBody>
      </p:sp>
    </p:spTree>
    <p:extLst>
      <p:ext uri="{BB962C8B-B14F-4D97-AF65-F5344CB8AC3E}">
        <p14:creationId xmlns:p14="http://schemas.microsoft.com/office/powerpoint/2010/main" val="747465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C3E6C53-102E-4ACA-BCBB-3CC973B9948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0" name="Picture 9">
            <a:extLst>
              <a:ext uri="{FF2B5EF4-FFF2-40B4-BE49-F238E27FC236}">
                <a16:creationId xmlns:a16="http://schemas.microsoft.com/office/drawing/2014/main" id="{17B2B42C-0777-4D6E-9432-535281803A8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12" name="Picture 11">
            <a:extLst>
              <a:ext uri="{FF2B5EF4-FFF2-40B4-BE49-F238E27FC236}">
                <a16:creationId xmlns:a16="http://schemas.microsoft.com/office/drawing/2014/main" id="{EFEAAB60-93E2-4DC6-99AC-939637BCE8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14" name="Rectangle 13">
            <a:extLst>
              <a:ext uri="{FF2B5EF4-FFF2-40B4-BE49-F238E27FC236}">
                <a16:creationId xmlns:a16="http://schemas.microsoft.com/office/drawing/2014/main" id="{7EF5ECB8-D49C-48FB-A93E-88EB2FFDFD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6" name="Rectangle 15">
            <a:extLst>
              <a:ext uri="{FF2B5EF4-FFF2-40B4-BE49-F238E27FC236}">
                <a16:creationId xmlns:a16="http://schemas.microsoft.com/office/drawing/2014/main" id="{411B77A2-BD5C-432D-B52E-C12612C74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useBgFill="1">
        <p:nvSpPr>
          <p:cNvPr id="18" name="Rectangle 17">
            <a:extLst>
              <a:ext uri="{FF2B5EF4-FFF2-40B4-BE49-F238E27FC236}">
                <a16:creationId xmlns:a16="http://schemas.microsoft.com/office/drawing/2014/main" id="{B2E911EF-80F5-4781-A4DF-44EFAF242F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B0A2A734-17E4-44D5-9630-D54D6AF7466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2" name="Rectangle 21">
            <a:extLst>
              <a:ext uri="{FF2B5EF4-FFF2-40B4-BE49-F238E27FC236}">
                <a16:creationId xmlns:a16="http://schemas.microsoft.com/office/drawing/2014/main" id="{EFFB5C33-24B2-4764-BDBD-4C10A21DB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88808" y="0"/>
            <a:ext cx="340319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24" name="Picture 23">
            <a:extLst>
              <a:ext uri="{FF2B5EF4-FFF2-40B4-BE49-F238E27FC236}">
                <a16:creationId xmlns:a16="http://schemas.microsoft.com/office/drawing/2014/main" id="{FEB601E2-EFED-4313-BEE4-9E27B94FC67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4242852"/>
            <a:ext cx="9110541" cy="246557"/>
          </a:xfrm>
          <a:prstGeom prst="rect">
            <a:avLst/>
          </a:prstGeom>
        </p:spPr>
      </p:pic>
      <p:sp>
        <p:nvSpPr>
          <p:cNvPr id="26" name="Rectangle 25">
            <a:extLst>
              <a:ext uri="{FF2B5EF4-FFF2-40B4-BE49-F238E27FC236}">
                <a16:creationId xmlns:a16="http://schemas.microsoft.com/office/drawing/2014/main" id="{1425DB5A-CEE1-4EE1-8C4A-689E49D354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590078"/>
            <a:ext cx="9110542" cy="1660332"/>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TextBox 2">
            <a:extLst>
              <a:ext uri="{FF2B5EF4-FFF2-40B4-BE49-F238E27FC236}">
                <a16:creationId xmlns:a16="http://schemas.microsoft.com/office/drawing/2014/main" id="{CA204F48-D6BE-78E5-8C99-E979DC8B5126}"/>
              </a:ext>
            </a:extLst>
          </p:cNvPr>
          <p:cNvSpPr txBox="1"/>
          <p:nvPr/>
        </p:nvSpPr>
        <p:spPr>
          <a:xfrm>
            <a:off x="840510" y="2733709"/>
            <a:ext cx="7657792" cy="1373070"/>
          </a:xfrm>
          <a:prstGeom prst="rect">
            <a:avLst/>
          </a:prstGeom>
        </p:spPr>
        <p:txBody>
          <a:bodyPr vert="horz" lIns="91440" tIns="45720" rIns="91440" bIns="45720" rtlCol="0" anchor="b">
            <a:normAutofit/>
          </a:bodyPr>
          <a:lstStyle/>
          <a:p>
            <a:pPr algn="r" defTabSz="914400">
              <a:lnSpc>
                <a:spcPct val="90000"/>
              </a:lnSpc>
              <a:spcBef>
                <a:spcPct val="0"/>
              </a:spcBef>
              <a:spcAft>
                <a:spcPts val="600"/>
              </a:spcAft>
            </a:pPr>
            <a:r>
              <a:rPr lang="en-US" sz="4400" b="1" dirty="0"/>
              <a:t>TOPIC 1: DOING BUSINESS WITH YOUR OWN AGENCY</a:t>
            </a:r>
            <a:endParaRPr lang="en-US" sz="4200" b="1" dirty="0">
              <a:solidFill>
                <a:srgbClr val="FFFFFF"/>
              </a:solidFill>
              <a:latin typeface="+mj-lt"/>
              <a:ea typeface="+mj-ea"/>
              <a:cs typeface="+mj-cs"/>
            </a:endParaRPr>
          </a:p>
        </p:txBody>
      </p:sp>
    </p:spTree>
    <p:extLst>
      <p:ext uri="{BB962C8B-B14F-4D97-AF65-F5344CB8AC3E}">
        <p14:creationId xmlns:p14="http://schemas.microsoft.com/office/powerpoint/2010/main" val="251203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270000"/>
                <a:satMod val="200000"/>
                <a:lumMod val="128000"/>
              </a:schemeClr>
            </a:gs>
            <a:gs pos="50000">
              <a:schemeClr val="bg2">
                <a:shade val="100000"/>
                <a:hueMod val="100000"/>
                <a:satMod val="110000"/>
                <a:lumMod val="130000"/>
              </a:schemeClr>
            </a:gs>
            <a:gs pos="100000">
              <a:schemeClr val="bg2">
                <a:shade val="78000"/>
                <a:hueMod val="44000"/>
                <a:satMod val="200000"/>
                <a:lumMod val="69000"/>
              </a:schemeClr>
            </a:gs>
          </a:gsLst>
          <a:lin ang="252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B0FA309-807F-4C17-98EF-A3BA7388E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642A87B-CAE9-4F8F-B293-28388E45D9E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Rectangle 11">
            <a:extLst>
              <a:ext uri="{FF2B5EF4-FFF2-40B4-BE49-F238E27FC236}">
                <a16:creationId xmlns:a16="http://schemas.microsoft.com/office/drawing/2014/main" id="{C8FA1749-B91A-40E7-AD01-0B9C9C6AF7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3B7A934F-FFF7-4353-83D3-4EF66E93EEF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print">
            <a:extLst>
              <a:ext uri="{28A0092B-C50C-407E-A947-70E740481C1C}">
                <a14:useLocalDpi xmlns:a14="http://schemas.microsoft.com/office/drawing/2010/main" val="0"/>
              </a:ext>
            </a:extLst>
          </a:blip>
          <a:stretch>
            <a:fillRect/>
          </a:stretch>
        </p:blipFill>
        <p:spPr>
          <a:xfrm>
            <a:off x="1" y="5006045"/>
            <a:ext cx="4965192" cy="144668"/>
          </a:xfrm>
          <a:prstGeom prst="rect">
            <a:avLst/>
          </a:prstGeom>
        </p:spPr>
      </p:pic>
      <p:sp>
        <p:nvSpPr>
          <p:cNvPr id="16" name="Rectangle 15">
            <a:extLst>
              <a:ext uri="{FF2B5EF4-FFF2-40B4-BE49-F238E27FC236}">
                <a16:creationId xmlns:a16="http://schemas.microsoft.com/office/drawing/2014/main" id="{700676C8-6DE8-47DD-9A23-D42063A12E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0F26ECE2-54F0-48E0-1460-935C799CCB7A}"/>
              </a:ext>
            </a:extLst>
          </p:cNvPr>
          <p:cNvSpPr>
            <a:spLocks noGrp="1"/>
          </p:cNvSpPr>
          <p:nvPr>
            <p:ph type="title"/>
          </p:nvPr>
        </p:nvSpPr>
        <p:spPr>
          <a:xfrm>
            <a:off x="680321" y="2063262"/>
            <a:ext cx="3739279" cy="2661052"/>
          </a:xfrm>
        </p:spPr>
        <p:txBody>
          <a:bodyPr>
            <a:normAutofit/>
          </a:bodyPr>
          <a:lstStyle/>
          <a:p>
            <a:pPr algn="r"/>
            <a:r>
              <a:rPr lang="en-US" sz="3700" b="1">
                <a:solidFill>
                  <a:srgbClr val="FFFFFF"/>
                </a:solidFill>
              </a:rPr>
              <a:t>TOPIC 1-INTRODUCTION</a:t>
            </a:r>
            <a:br>
              <a:rPr lang="en-US" sz="3700" b="1">
                <a:solidFill>
                  <a:srgbClr val="FFFFFF"/>
                </a:solidFill>
              </a:rPr>
            </a:br>
            <a:endParaRPr lang="en-US" sz="3700">
              <a:solidFill>
                <a:srgbClr val="FFFFFF"/>
              </a:solidFill>
            </a:endParaRPr>
          </a:p>
        </p:txBody>
      </p:sp>
      <p:sp>
        <p:nvSpPr>
          <p:cNvPr id="3" name="Content Placeholder 2">
            <a:extLst>
              <a:ext uri="{FF2B5EF4-FFF2-40B4-BE49-F238E27FC236}">
                <a16:creationId xmlns:a16="http://schemas.microsoft.com/office/drawing/2014/main" id="{292809CF-2B66-D957-EC8D-7D8EA4AAC1E6}"/>
              </a:ext>
            </a:extLst>
          </p:cNvPr>
          <p:cNvSpPr>
            <a:spLocks noGrp="1"/>
          </p:cNvSpPr>
          <p:nvPr>
            <p:ph idx="1"/>
          </p:nvPr>
        </p:nvSpPr>
        <p:spPr>
          <a:xfrm>
            <a:off x="5287995" y="661106"/>
            <a:ext cx="6257362" cy="5503101"/>
          </a:xfrm>
        </p:spPr>
        <p:txBody>
          <a:bodyPr anchor="ctr">
            <a:normAutofit/>
          </a:bodyPr>
          <a:lstStyle/>
          <a:p>
            <a:pPr marL="0" indent="0">
              <a:buNone/>
            </a:pPr>
            <a:r>
              <a:rPr lang="en-US" sz="2000" b="1">
                <a:solidFill>
                  <a:srgbClr val="FFFFFF"/>
                </a:solidFill>
              </a:rPr>
              <a:t>The Basic Rule:</a:t>
            </a:r>
            <a:endParaRPr lang="en-US" sz="2000">
              <a:solidFill>
                <a:srgbClr val="FFFFFF"/>
              </a:solidFill>
            </a:endParaRPr>
          </a:p>
          <a:p>
            <a:r>
              <a:rPr lang="en-US" sz="2000">
                <a:solidFill>
                  <a:srgbClr val="FFFFFF"/>
                </a:solidFill>
              </a:rPr>
              <a:t>As an elected official, you cannot do business with your own agency</a:t>
            </a:r>
          </a:p>
          <a:p>
            <a:r>
              <a:rPr lang="en-US" sz="2000">
                <a:solidFill>
                  <a:srgbClr val="FFFFFF"/>
                </a:solidFill>
              </a:rPr>
              <a:t>This prevents self-dealing and conflicts of interest</a:t>
            </a:r>
          </a:p>
          <a:p>
            <a:r>
              <a:rPr lang="en-US" sz="2000">
                <a:solidFill>
                  <a:srgbClr val="FFFFFF"/>
                </a:solidFill>
              </a:rPr>
              <a:t>The rule applies to contracts, purchases, and service agreements</a:t>
            </a:r>
          </a:p>
          <a:p>
            <a:pPr marL="0" indent="0">
              <a:buNone/>
            </a:pPr>
            <a:endParaRPr lang="en-US" sz="2000">
              <a:solidFill>
                <a:srgbClr val="FFFFFF"/>
              </a:solidFill>
            </a:endParaRPr>
          </a:p>
        </p:txBody>
      </p:sp>
    </p:spTree>
    <p:extLst>
      <p:ext uri="{BB962C8B-B14F-4D97-AF65-F5344CB8AC3E}">
        <p14:creationId xmlns:p14="http://schemas.microsoft.com/office/powerpoint/2010/main" val="4676200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48A4C-60E3-A093-06BF-39941625C315}"/>
              </a:ext>
            </a:extLst>
          </p:cNvPr>
          <p:cNvSpPr>
            <a:spLocks noGrp="1"/>
          </p:cNvSpPr>
          <p:nvPr>
            <p:ph type="title"/>
          </p:nvPr>
        </p:nvSpPr>
        <p:spPr/>
        <p:txBody>
          <a:bodyPr/>
          <a:lstStyle/>
          <a:p>
            <a:r>
              <a:rPr lang="en-US" b="1" dirty="0"/>
              <a:t>TOPIC 1 - WHAT DOES THE STATUTE SAY</a:t>
            </a:r>
            <a:br>
              <a:rPr lang="en-US" b="1" dirty="0"/>
            </a:br>
            <a:endParaRPr lang="en-US" dirty="0"/>
          </a:p>
        </p:txBody>
      </p:sp>
      <p:sp>
        <p:nvSpPr>
          <p:cNvPr id="3" name="Content Placeholder 2">
            <a:extLst>
              <a:ext uri="{FF2B5EF4-FFF2-40B4-BE49-F238E27FC236}">
                <a16:creationId xmlns:a16="http://schemas.microsoft.com/office/drawing/2014/main" id="{E7CD7A32-F85C-A4FF-5B47-FBD2B96E7FE2}"/>
              </a:ext>
            </a:extLst>
          </p:cNvPr>
          <p:cNvSpPr>
            <a:spLocks noGrp="1"/>
          </p:cNvSpPr>
          <p:nvPr>
            <p:ph idx="1"/>
          </p:nvPr>
        </p:nvSpPr>
        <p:spPr/>
        <p:txBody>
          <a:bodyPr/>
          <a:lstStyle/>
          <a:p>
            <a:r>
              <a:rPr lang="en-US" dirty="0"/>
              <a:t>F.S. 112.313(3) contains two prohibitions:</a:t>
            </a:r>
          </a:p>
          <a:p>
            <a:pPr lvl="1"/>
            <a:r>
              <a:rPr lang="en-US" dirty="0"/>
              <a:t>You cannot directly or indirectly purchase, rent, or lease realty, goods, or services for your own agency from a business which your, your spouse, or your child, is an officer, partner, director, proprietor, or owner of a material interest</a:t>
            </a:r>
          </a:p>
          <a:p>
            <a:pPr lvl="1"/>
            <a:r>
              <a:rPr lang="en-US" dirty="0"/>
              <a:t>You cannot purchase, rent, or lease realty, goods, or services to the your agency, the political subdivision the officer serves, or any agency the political subdivision </a:t>
            </a:r>
          </a:p>
          <a:p>
            <a:pPr lvl="1"/>
            <a:endParaRPr lang="en-US" dirty="0"/>
          </a:p>
          <a:p>
            <a:pPr lvl="1"/>
            <a:endParaRPr lang="en-US" dirty="0"/>
          </a:p>
        </p:txBody>
      </p:sp>
    </p:spTree>
    <p:extLst>
      <p:ext uri="{BB962C8B-B14F-4D97-AF65-F5344CB8AC3E}">
        <p14:creationId xmlns:p14="http://schemas.microsoft.com/office/powerpoint/2010/main" val="4237549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1485FFDC-0CAD-450C-A1F1-75E392CC81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F9672BDB-4ABD-40E5-A8B8-F7340E3BD8D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1" name="Rectangle 20">
            <a:extLst>
              <a:ext uri="{FF2B5EF4-FFF2-40B4-BE49-F238E27FC236}">
                <a16:creationId xmlns:a16="http://schemas.microsoft.com/office/drawing/2014/main" id="{B1FA2BC7-3F19-4E1C-B3D1-19995D9F6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a:extLst>
              <a:ext uri="{FF2B5EF4-FFF2-40B4-BE49-F238E27FC236}">
                <a16:creationId xmlns:a16="http://schemas.microsoft.com/office/drawing/2014/main" id="{62FF40B5-1E36-4442-8D28-D1AA571AD2E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cstate="print">
            <a:extLst>
              <a:ext uri="{28A0092B-C50C-407E-A947-70E740481C1C}">
                <a14:useLocalDpi xmlns:a14="http://schemas.microsoft.com/office/drawing/2010/main" val="0"/>
              </a:ext>
            </a:extLst>
          </a:blip>
          <a:stretch>
            <a:fillRect/>
          </a:stretch>
        </p:blipFill>
        <p:spPr>
          <a:xfrm>
            <a:off x="1" y="5006045"/>
            <a:ext cx="4965192" cy="144668"/>
          </a:xfrm>
          <a:prstGeom prst="rect">
            <a:avLst/>
          </a:prstGeom>
        </p:spPr>
      </p:pic>
      <p:sp>
        <p:nvSpPr>
          <p:cNvPr id="23" name="Rectangle 22">
            <a:extLst>
              <a:ext uri="{FF2B5EF4-FFF2-40B4-BE49-F238E27FC236}">
                <a16:creationId xmlns:a16="http://schemas.microsoft.com/office/drawing/2014/main" id="{73C09592-2DB2-47C0-A5CB-BD39288D13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34B043A1-AEED-5494-04C4-C559534E3955}"/>
              </a:ext>
            </a:extLst>
          </p:cNvPr>
          <p:cNvSpPr>
            <a:spLocks noGrp="1"/>
          </p:cNvSpPr>
          <p:nvPr>
            <p:ph type="title"/>
          </p:nvPr>
        </p:nvSpPr>
        <p:spPr>
          <a:xfrm>
            <a:off x="680321" y="2063262"/>
            <a:ext cx="3739279" cy="2661052"/>
          </a:xfrm>
        </p:spPr>
        <p:txBody>
          <a:bodyPr>
            <a:normAutofit/>
          </a:bodyPr>
          <a:lstStyle/>
          <a:p>
            <a:pPr algn="r"/>
            <a:r>
              <a:rPr lang="en-US" sz="3700" b="1"/>
              <a:t>TOPIC 1 - WHAT COUNTS AS “YOUR AGENCY?”</a:t>
            </a:r>
            <a:br>
              <a:rPr lang="en-US" sz="3700" b="1"/>
            </a:br>
            <a:endParaRPr lang="en-US" sz="3700"/>
          </a:p>
        </p:txBody>
      </p:sp>
      <p:graphicFrame>
        <p:nvGraphicFramePr>
          <p:cNvPr id="24" name="Content Placeholder 2">
            <a:extLst>
              <a:ext uri="{FF2B5EF4-FFF2-40B4-BE49-F238E27FC236}">
                <a16:creationId xmlns:a16="http://schemas.microsoft.com/office/drawing/2014/main" id="{C90B74EF-6952-D3B4-8902-B3F1EE3A8696}"/>
              </a:ext>
            </a:extLst>
          </p:cNvPr>
          <p:cNvGraphicFramePr>
            <a:graphicFrameLocks noGrp="1"/>
          </p:cNvGraphicFramePr>
          <p:nvPr>
            <p:ph idx="1"/>
            <p:extLst>
              <p:ext uri="{D42A27DB-BD31-4B8C-83A1-F6EECF244321}">
                <p14:modId xmlns:p14="http://schemas.microsoft.com/office/powerpoint/2010/main" val="909678445"/>
              </p:ext>
            </p:extLst>
          </p:nvPr>
        </p:nvGraphicFramePr>
        <p:xfrm>
          <a:off x="5284788" y="639763"/>
          <a:ext cx="6261100" cy="557847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363324305"/>
      </p:ext>
    </p:extLst>
  </p:cSld>
  <p:clrMapOvr>
    <a:masterClrMapping/>
  </p:clrMapOvr>
</p:sld>
</file>

<file path=ppt/theme/theme1.xml><?xml version="1.0" encoding="utf-8"?>
<a:theme xmlns:a="http://schemas.openxmlformats.org/drawingml/2006/main" name="Berlin">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docProps/app.xml><?xml version="1.0" encoding="utf-8"?>
<Properties xmlns="http://schemas.openxmlformats.org/officeDocument/2006/extended-properties" xmlns:vt="http://schemas.openxmlformats.org/officeDocument/2006/docPropsVTypes">
  <Template>TM04033917[[fn=Berlin]]</Template>
  <TotalTime>473</TotalTime>
  <Words>2568</Words>
  <Application>Microsoft Office PowerPoint</Application>
  <PresentationFormat>Widescreen</PresentationFormat>
  <Paragraphs>262</Paragraphs>
  <Slides>55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55</vt:i4>
      </vt:variant>
    </vt:vector>
  </HeadingPairs>
  <TitlesOfParts>
    <vt:vector size="58" baseType="lpstr">
      <vt:lpstr>Arial</vt:lpstr>
      <vt:lpstr>Trebuchet MS</vt:lpstr>
      <vt:lpstr>Berlin</vt:lpstr>
      <vt:lpstr>CODE OF ETHICS FOR PUBLIC OFFICERS </vt:lpstr>
      <vt:lpstr>PowerPoint Presentation</vt:lpstr>
      <vt:lpstr>SOURCES OF ETHICS LAW</vt:lpstr>
      <vt:lpstr>WHY ETHICS MATTER </vt:lpstr>
      <vt:lpstr>What We'll Cover Today</vt:lpstr>
      <vt:lpstr>PowerPoint Presentation</vt:lpstr>
      <vt:lpstr>TOPIC 1-INTRODUCTION </vt:lpstr>
      <vt:lpstr>TOPIC 1 - WHAT DOES THE STATUTE SAY </vt:lpstr>
      <vt:lpstr>TOPIC 1 - WHAT COUNTS AS “YOUR AGENCY?” </vt:lpstr>
      <vt:lpstr>TOPIC 1 – EXAMPLES OF PROHIBITED BUSINESS</vt:lpstr>
      <vt:lpstr>PowerPoint Presentation</vt:lpstr>
      <vt:lpstr>TOPIC 2 - INTRODUCTION </vt:lpstr>
      <vt:lpstr>TOPIC 2 – THE LEGAL STANDARD</vt:lpstr>
      <vt:lpstr>TOPIC 2 – EXAMPLES OF CONFLICTS</vt:lpstr>
      <vt:lpstr>PowerPoint Presentation</vt:lpstr>
      <vt:lpstr>TOPIC 3 - INTRODUCTION </vt:lpstr>
      <vt:lpstr>TOPIC 3 – WHAT IS ACTING CORRUPTLY?</vt:lpstr>
      <vt:lpstr>PowerPoint Presentation</vt:lpstr>
      <vt:lpstr>TOPIC 4 – WHAT’S PROHIBITED AND WHAT’S ALLOWED</vt:lpstr>
      <vt:lpstr>PowerPoint Presentation</vt:lpstr>
      <vt:lpstr>TOPIC 5 - INTRODUCTION </vt:lpstr>
      <vt:lpstr>TOPIC 5 - WHAT IS A “THING OF VALUE?” </vt:lpstr>
      <vt:lpstr>TOPIC 5 – GIFT ACCEPTANCES AND DISLOSURES</vt:lpstr>
      <vt:lpstr>TOPIC 5 – THE GIFT ACCEPTANCE CHART</vt:lpstr>
      <vt:lpstr>TOPIC 5 – HONORARIA DEFINED</vt:lpstr>
      <vt:lpstr>TOPIC 5 – HONORARIA PROHIBITIONS</vt:lpstr>
      <vt:lpstr>PowerPoint Presentation</vt:lpstr>
      <vt:lpstr>TOPIC 6 – INTRODUCTION</vt:lpstr>
      <vt:lpstr>TOPIC 6 – THE TWO-YEAR RULE</vt:lpstr>
      <vt:lpstr>PowerPoint Presentation</vt:lpstr>
      <vt:lpstr>TOPIC 7 – NEPOTISM RULE</vt:lpstr>
      <vt:lpstr>TOPIC 7 – WHO IS A RELATIVE </vt:lpstr>
      <vt:lpstr>TOPIC 7 – NEW LAW UPDATE</vt:lpstr>
      <vt:lpstr>PowerPoint Presentation</vt:lpstr>
      <vt:lpstr>TOPIC 8 - INTRODUCTION</vt:lpstr>
      <vt:lpstr>TOPIC 8 – WHO ARE THESE PEOPLE?</vt:lpstr>
      <vt:lpstr>TOPIC 8 – WHAT IS A SPECIAL GAIN OR LOSS?</vt:lpstr>
      <vt:lpstr>TOPIC 8 – WHAT TO DO </vt:lpstr>
      <vt:lpstr>PowerPoint Presentation</vt:lpstr>
      <vt:lpstr>TOPIC 9 – FORM 1</vt:lpstr>
      <vt:lpstr>TOPIC 9 – Penalties </vt:lpstr>
      <vt:lpstr>PowerPoint Presentation</vt:lpstr>
      <vt:lpstr>TOPIC 10 – how A complaint starts</vt:lpstr>
      <vt:lpstr>TOPIC 10 – the first stage</vt:lpstr>
      <vt:lpstr>TOPIC 10 – THE SECOND PHASE</vt:lpstr>
      <vt:lpstr>TOPIC 10 – THE THIRD PHASE</vt:lpstr>
      <vt:lpstr>TOPIC 10 – ATTORNEY’S FEES</vt:lpstr>
      <vt:lpstr>PowerPoint Presentation</vt:lpstr>
      <vt:lpstr>TOPIC 11 – what is an advisory opinion</vt:lpstr>
      <vt:lpstr>TOPIC 11 – Opinion procedure </vt:lpstr>
      <vt:lpstr>PowerPoint Presentation</vt:lpstr>
      <vt:lpstr>SUMMARY OF KEY PRINCIPLES</vt:lpstr>
      <vt:lpstr>PRACTICAL TIPS</vt:lpstr>
      <vt:lpstr>FINAL REMINDERS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Fuino</dc:creator>
  <cp:lastModifiedBy>Andres Fernandez</cp:lastModifiedBy>
  <cp:revision>5</cp:revision>
  <dcterms:created xsi:type="dcterms:W3CDTF">2026-04-29T16:33:17Z</dcterms:created>
  <dcterms:modified xsi:type="dcterms:W3CDTF">2026-04-30T18:30:10Z</dcterms:modified>
</cp:coreProperties>
</file>