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45"/>
  </p:notesMasterIdLst>
  <p:handoutMasterIdLst>
    <p:handoutMasterId r:id="rId46"/>
  </p:handoutMasterIdLst>
  <p:sldIdLst>
    <p:sldId id="366" r:id="rId6"/>
    <p:sldId id="311" r:id="rId7"/>
    <p:sldId id="312" r:id="rId8"/>
    <p:sldId id="390" r:id="rId9"/>
    <p:sldId id="419" r:id="rId10"/>
    <p:sldId id="391" r:id="rId11"/>
    <p:sldId id="420" r:id="rId12"/>
    <p:sldId id="407" r:id="rId13"/>
    <p:sldId id="415" r:id="rId14"/>
    <p:sldId id="414" r:id="rId15"/>
    <p:sldId id="417" r:id="rId16"/>
    <p:sldId id="416" r:id="rId17"/>
    <p:sldId id="418" r:id="rId18"/>
    <p:sldId id="329" r:id="rId19"/>
    <p:sldId id="423" r:id="rId20"/>
    <p:sldId id="374" r:id="rId21"/>
    <p:sldId id="421" r:id="rId22"/>
    <p:sldId id="334" r:id="rId23"/>
    <p:sldId id="335" r:id="rId24"/>
    <p:sldId id="403" r:id="rId25"/>
    <p:sldId id="409" r:id="rId26"/>
    <p:sldId id="422" r:id="rId27"/>
    <p:sldId id="401" r:id="rId28"/>
    <p:sldId id="406" r:id="rId29"/>
    <p:sldId id="371" r:id="rId30"/>
    <p:sldId id="413" r:id="rId31"/>
    <p:sldId id="410" r:id="rId32"/>
    <p:sldId id="373" r:id="rId33"/>
    <p:sldId id="342" r:id="rId34"/>
    <p:sldId id="412" r:id="rId35"/>
    <p:sldId id="348" r:id="rId36"/>
    <p:sldId id="350" r:id="rId37"/>
    <p:sldId id="270" r:id="rId38"/>
    <p:sldId id="376" r:id="rId39"/>
    <p:sldId id="347" r:id="rId40"/>
    <p:sldId id="427" r:id="rId41"/>
    <p:sldId id="425" r:id="rId42"/>
    <p:sldId id="426" r:id="rId43"/>
    <p:sldId id="274"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DCCA92-B5A2-4CC6-B617-72BD54DECAD1}" v="363" dt="2026-04-30T22:44:46.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4660"/>
  </p:normalViewPr>
  <p:slideViewPr>
    <p:cSldViewPr>
      <p:cViewPr>
        <p:scale>
          <a:sx n="50" d="100"/>
          <a:sy n="50" d="100"/>
        </p:scale>
        <p:origin x="3306" y="1266"/>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D2374818-4B4A-417F-BD7D-9AB83C927D68}" type="datetimeFigureOut">
              <a:rPr lang="en-US" smtClean="0"/>
              <a:t>4/29/2026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E9C73C69-7D4D-43EA-B018-46C87C4D5966}" type="slidenum">
              <a:rPr lang="en-US" smtClean="0"/>
              <a:t>‹#›</a:t>
            </a:fld>
            <a:endParaRPr lang="en-US"/>
          </a:p>
        </p:txBody>
      </p:sp>
    </p:spTree>
    <p:extLst>
      <p:ext uri="{BB962C8B-B14F-4D97-AF65-F5344CB8AC3E}">
        <p14:creationId xmlns:p14="http://schemas.microsoft.com/office/powerpoint/2010/main" val="438478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F9AA6A46-2F51-4691-B80C-E5DC846C495B}" type="datetimeFigureOut">
              <a:rPr lang="en-US" smtClean="0"/>
              <a:t>4/29/2026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EB106F8B-4465-4F8C-B45E-836AEA46F250}" type="slidenum">
              <a:rPr lang="en-US" smtClean="0"/>
              <a:t>‹#›</a:t>
            </a:fld>
            <a:endParaRPr lang="en-US"/>
          </a:p>
        </p:txBody>
      </p:sp>
    </p:spTree>
    <p:extLst>
      <p:ext uri="{BB962C8B-B14F-4D97-AF65-F5344CB8AC3E}">
        <p14:creationId xmlns:p14="http://schemas.microsoft.com/office/powerpoint/2010/main" val="509804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981580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56239-F738-1FA1-4E6A-87D505C9D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1948A-38BB-BB79-30AE-2B1440B2EE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E462E-EAFF-318B-906C-717B9F1492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1AA9C0-87AD-267A-7400-94C4F38FA99B}"/>
              </a:ext>
            </a:extLst>
          </p:cNvPr>
          <p:cNvSpPr>
            <a:spLocks noGrp="1"/>
          </p:cNvSpPr>
          <p:nvPr>
            <p:ph type="sldNum" sz="quarter" idx="10"/>
          </p:nvPr>
        </p:nvSpPr>
        <p:spPr/>
        <p:txBody>
          <a:bodyPr/>
          <a:lstStyle/>
          <a:p>
            <a:fld id="{A5847303-F99F-40C2-828E-9C02EBED1A72}" type="slidenum">
              <a:rPr lang="en-US" smtClean="0"/>
              <a:t>10</a:t>
            </a:fld>
            <a:endParaRPr lang="en-US" dirty="0"/>
          </a:p>
        </p:txBody>
      </p:sp>
    </p:spTree>
    <p:extLst>
      <p:ext uri="{BB962C8B-B14F-4D97-AF65-F5344CB8AC3E}">
        <p14:creationId xmlns:p14="http://schemas.microsoft.com/office/powerpoint/2010/main" val="1288540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0826F-107F-C214-C43B-ACB60AD61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5D34B-1D3E-6F53-D477-96EACFAC3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A26943-B53E-CF44-8164-228CA0EDFD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F03CCE-3EB0-EB03-7AAF-BBB51E610E4C}"/>
              </a:ext>
            </a:extLst>
          </p:cNvPr>
          <p:cNvSpPr>
            <a:spLocks noGrp="1"/>
          </p:cNvSpPr>
          <p:nvPr>
            <p:ph type="sldNum" sz="quarter" idx="10"/>
          </p:nvPr>
        </p:nvSpPr>
        <p:spPr/>
        <p:txBody>
          <a:bodyPr/>
          <a:lstStyle/>
          <a:p>
            <a:fld id="{A5847303-F99F-40C2-828E-9C02EBED1A72}" type="slidenum">
              <a:rPr lang="en-US" smtClean="0"/>
              <a:t>11</a:t>
            </a:fld>
            <a:endParaRPr lang="en-US" dirty="0"/>
          </a:p>
        </p:txBody>
      </p:sp>
    </p:spTree>
    <p:extLst>
      <p:ext uri="{BB962C8B-B14F-4D97-AF65-F5344CB8AC3E}">
        <p14:creationId xmlns:p14="http://schemas.microsoft.com/office/powerpoint/2010/main" val="2769388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8CD79-82E8-9EE3-4433-363A5D2F72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02D15-4E03-6D23-6149-3AC8539FA4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2FC28D-B306-F6C0-7C6A-354D3CB95E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07E30E-15CE-510F-00FC-41DEE976A31F}"/>
              </a:ext>
            </a:extLst>
          </p:cNvPr>
          <p:cNvSpPr>
            <a:spLocks noGrp="1"/>
          </p:cNvSpPr>
          <p:nvPr>
            <p:ph type="sldNum" sz="quarter" idx="10"/>
          </p:nvPr>
        </p:nvSpPr>
        <p:spPr/>
        <p:txBody>
          <a:bodyPr/>
          <a:lstStyle/>
          <a:p>
            <a:fld id="{A5847303-F99F-40C2-828E-9C02EBED1A72}" type="slidenum">
              <a:rPr lang="en-US" smtClean="0"/>
              <a:t>12</a:t>
            </a:fld>
            <a:endParaRPr lang="en-US" dirty="0"/>
          </a:p>
        </p:txBody>
      </p:sp>
    </p:spTree>
    <p:extLst>
      <p:ext uri="{BB962C8B-B14F-4D97-AF65-F5344CB8AC3E}">
        <p14:creationId xmlns:p14="http://schemas.microsoft.com/office/powerpoint/2010/main" val="4205597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886575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14</a:t>
            </a:fld>
            <a:endParaRPr lang="en-US" dirty="0"/>
          </a:p>
        </p:txBody>
      </p:sp>
    </p:spTree>
    <p:extLst>
      <p:ext uri="{BB962C8B-B14F-4D97-AF65-F5344CB8AC3E}">
        <p14:creationId xmlns:p14="http://schemas.microsoft.com/office/powerpoint/2010/main" val="982033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35282-61CD-FF74-DE11-5CBBAA149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4D0971-17D6-F03F-9294-AE474A46E2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4C366D-A4D5-7FF3-2905-C43AB5EDF9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4E4A32-907B-10E7-6145-74B188E6CFF9}"/>
              </a:ext>
            </a:extLst>
          </p:cNvPr>
          <p:cNvSpPr>
            <a:spLocks noGrp="1"/>
          </p:cNvSpPr>
          <p:nvPr>
            <p:ph type="sldNum" sz="quarter" idx="10"/>
          </p:nvPr>
        </p:nvSpPr>
        <p:spPr/>
        <p:txBody>
          <a:bodyPr/>
          <a:lstStyle/>
          <a:p>
            <a:fld id="{A5847303-F99F-40C2-828E-9C02EBED1A72}" type="slidenum">
              <a:rPr lang="en-US" smtClean="0"/>
              <a:t>15</a:t>
            </a:fld>
            <a:endParaRPr lang="en-US" dirty="0"/>
          </a:p>
        </p:txBody>
      </p:sp>
    </p:spTree>
    <p:extLst>
      <p:ext uri="{BB962C8B-B14F-4D97-AF65-F5344CB8AC3E}">
        <p14:creationId xmlns:p14="http://schemas.microsoft.com/office/powerpoint/2010/main" val="2840570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E52A3-9532-B61A-82E2-C4DF6F052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96A94D-3FE0-45E5-802D-B3D2B7ED8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0C6D9F-5129-AF80-E31B-0CD08B94444D}"/>
              </a:ext>
            </a:extLst>
          </p:cNvPr>
          <p:cNvSpPr>
            <a:spLocks noGrp="1"/>
          </p:cNvSpPr>
          <p:nvPr>
            <p:ph type="body" idx="1"/>
          </p:nvPr>
        </p:nvSpPr>
        <p:spPr/>
        <p:txBody>
          <a:bodyPr/>
          <a:lstStyle/>
          <a:p>
            <a:endParaRPr dirty="0"/>
          </a:p>
        </p:txBody>
      </p:sp>
      <p:sp>
        <p:nvSpPr>
          <p:cNvPr id="4" name="Date Placeholder 3">
            <a:extLst>
              <a:ext uri="{FF2B5EF4-FFF2-40B4-BE49-F238E27FC236}">
                <a16:creationId xmlns:a16="http://schemas.microsoft.com/office/drawing/2014/main" id="{6407CA43-2C7A-D6A7-BC1B-B1194198F29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397742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B27CD-27AE-6A9A-444A-87EDA170E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2122A-FBAB-624E-FADC-5935B97707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404DBE-B875-6AB7-282F-A7DEBD4F8170}"/>
              </a:ext>
            </a:extLst>
          </p:cNvPr>
          <p:cNvSpPr>
            <a:spLocks noGrp="1"/>
          </p:cNvSpPr>
          <p:nvPr>
            <p:ph type="body" idx="1"/>
          </p:nvPr>
        </p:nvSpPr>
        <p:spPr/>
        <p:txBody>
          <a:bodyPr/>
          <a:lstStyle/>
          <a:p>
            <a:endParaRPr/>
          </a:p>
        </p:txBody>
      </p:sp>
      <p:sp>
        <p:nvSpPr>
          <p:cNvPr id="4" name="Date Placeholder 3">
            <a:extLst>
              <a:ext uri="{FF2B5EF4-FFF2-40B4-BE49-F238E27FC236}">
                <a16:creationId xmlns:a16="http://schemas.microsoft.com/office/drawing/2014/main" id="{7BF6D0DE-C64C-8CF4-A1DC-0DA5695C657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343338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18</a:t>
            </a:fld>
            <a:endParaRPr lang="en-US" dirty="0"/>
          </a:p>
        </p:txBody>
      </p:sp>
    </p:spTree>
    <p:extLst>
      <p:ext uri="{BB962C8B-B14F-4D97-AF65-F5344CB8AC3E}">
        <p14:creationId xmlns:p14="http://schemas.microsoft.com/office/powerpoint/2010/main" val="914096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19</a:t>
            </a:fld>
            <a:endParaRPr lang="en-US" dirty="0"/>
          </a:p>
        </p:txBody>
      </p:sp>
    </p:spTree>
    <p:extLst>
      <p:ext uri="{BB962C8B-B14F-4D97-AF65-F5344CB8AC3E}">
        <p14:creationId xmlns:p14="http://schemas.microsoft.com/office/powerpoint/2010/main" val="152063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2</a:t>
            </a:fld>
            <a:endParaRPr lang="en-US" dirty="0"/>
          </a:p>
        </p:txBody>
      </p:sp>
    </p:spTree>
    <p:extLst>
      <p:ext uri="{BB962C8B-B14F-4D97-AF65-F5344CB8AC3E}">
        <p14:creationId xmlns:p14="http://schemas.microsoft.com/office/powerpoint/2010/main" val="969542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AC3A8-EA54-44CC-B21D-46CFF1FB4E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ACE50-54BC-03A9-E51C-74C64340B0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BCB1D7-351D-552E-9FE4-A81641003BD9}"/>
              </a:ext>
            </a:extLst>
          </p:cNvPr>
          <p:cNvSpPr>
            <a:spLocks noGrp="1"/>
          </p:cNvSpPr>
          <p:nvPr>
            <p:ph type="body" idx="1"/>
          </p:nvPr>
        </p:nvSpPr>
        <p:spPr/>
        <p:txBody>
          <a:bodyPr/>
          <a:lstStyle/>
          <a:p>
            <a:endParaRPr/>
          </a:p>
        </p:txBody>
      </p:sp>
      <p:sp>
        <p:nvSpPr>
          <p:cNvPr id="4" name="Date Placeholder 3">
            <a:extLst>
              <a:ext uri="{FF2B5EF4-FFF2-40B4-BE49-F238E27FC236}">
                <a16:creationId xmlns:a16="http://schemas.microsoft.com/office/drawing/2014/main" id="{9A53AC82-B2A9-73CA-0FAC-4E83CFF5AEC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47967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AD4F8-7F53-9167-7F34-A264D76ABB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359A6-C21C-2D66-6E2F-CB51F3DD40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1979E7-7723-C731-BAC1-09A1410BEDE0}"/>
              </a:ext>
            </a:extLst>
          </p:cNvPr>
          <p:cNvSpPr>
            <a:spLocks noGrp="1"/>
          </p:cNvSpPr>
          <p:nvPr>
            <p:ph type="body" idx="1"/>
          </p:nvPr>
        </p:nvSpPr>
        <p:spPr/>
        <p:txBody>
          <a:bodyPr/>
          <a:lstStyle/>
          <a:p>
            <a:endParaRPr/>
          </a:p>
        </p:txBody>
      </p:sp>
      <p:sp>
        <p:nvSpPr>
          <p:cNvPr id="4" name="Date Placeholder 3">
            <a:extLst>
              <a:ext uri="{FF2B5EF4-FFF2-40B4-BE49-F238E27FC236}">
                <a16:creationId xmlns:a16="http://schemas.microsoft.com/office/drawing/2014/main" id="{01D3FC2E-8600-7EBA-396C-C998EB503D2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21376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49E6D-C9D6-2755-CA1B-E9EACA002D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11D2CE-650A-2A1F-AB42-42A9E3259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92FCE7-05BC-6E3F-FA98-F3031A138BA3}"/>
              </a:ext>
            </a:extLst>
          </p:cNvPr>
          <p:cNvSpPr>
            <a:spLocks noGrp="1"/>
          </p:cNvSpPr>
          <p:nvPr>
            <p:ph type="body" idx="1"/>
          </p:nvPr>
        </p:nvSpPr>
        <p:spPr/>
        <p:txBody>
          <a:bodyPr/>
          <a:lstStyle/>
          <a:p>
            <a:endParaRPr/>
          </a:p>
        </p:txBody>
      </p:sp>
      <p:sp>
        <p:nvSpPr>
          <p:cNvPr id="4" name="Date Placeholder 3">
            <a:extLst>
              <a:ext uri="{FF2B5EF4-FFF2-40B4-BE49-F238E27FC236}">
                <a16:creationId xmlns:a16="http://schemas.microsoft.com/office/drawing/2014/main" id="{01E49E7E-DFEC-BFA7-2143-A5DCF4EEF77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62489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2720B-D3A9-EF3D-41C3-D5E905A50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1C013-B7C9-79D9-D109-AEA4861789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BC5B38-3E34-0F75-ADF0-145F62A81160}"/>
              </a:ext>
            </a:extLst>
          </p:cNvPr>
          <p:cNvSpPr>
            <a:spLocks noGrp="1"/>
          </p:cNvSpPr>
          <p:nvPr>
            <p:ph type="body" idx="1"/>
          </p:nvPr>
        </p:nvSpPr>
        <p:spPr/>
        <p:txBody>
          <a:bodyPr/>
          <a:lstStyle/>
          <a:p>
            <a:endParaRPr/>
          </a:p>
        </p:txBody>
      </p:sp>
      <p:sp>
        <p:nvSpPr>
          <p:cNvPr id="4" name="Date Placeholder 3">
            <a:extLst>
              <a:ext uri="{FF2B5EF4-FFF2-40B4-BE49-F238E27FC236}">
                <a16:creationId xmlns:a16="http://schemas.microsoft.com/office/drawing/2014/main" id="{B4DD694A-97A1-8ADD-51AF-FF24BF01A1D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88425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EB9ED-D4EE-684E-BB7B-727720BD8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9AAC62-45FC-54C5-8620-12E1299971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AF330-BA63-F335-4512-1BEF912FC22B}"/>
              </a:ext>
            </a:extLst>
          </p:cNvPr>
          <p:cNvSpPr>
            <a:spLocks noGrp="1"/>
          </p:cNvSpPr>
          <p:nvPr>
            <p:ph type="body" idx="1"/>
          </p:nvPr>
        </p:nvSpPr>
        <p:spPr/>
        <p:txBody>
          <a:bodyPr/>
          <a:lstStyle/>
          <a:p>
            <a:endParaRPr/>
          </a:p>
        </p:txBody>
      </p:sp>
      <p:sp>
        <p:nvSpPr>
          <p:cNvPr id="4" name="Date Placeholder 3">
            <a:extLst>
              <a:ext uri="{FF2B5EF4-FFF2-40B4-BE49-F238E27FC236}">
                <a16:creationId xmlns:a16="http://schemas.microsoft.com/office/drawing/2014/main" id="{7157111A-4DF0-B115-CE11-9183916ABBA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545783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732A5-058A-E119-FE58-C52DF01B7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706E6-B25E-2A28-4EEA-221563BD2E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C62D4-2C18-C151-27A5-2DF5036ACEA8}"/>
              </a:ext>
            </a:extLst>
          </p:cNvPr>
          <p:cNvSpPr>
            <a:spLocks noGrp="1"/>
          </p:cNvSpPr>
          <p:nvPr>
            <p:ph type="body" idx="1"/>
          </p:nvPr>
        </p:nvSpPr>
        <p:spPr/>
        <p:txBody>
          <a:bodyPr/>
          <a:lstStyle/>
          <a:p>
            <a:endParaRPr/>
          </a:p>
        </p:txBody>
      </p:sp>
      <p:sp>
        <p:nvSpPr>
          <p:cNvPr id="4" name="Date Placeholder 3">
            <a:extLst>
              <a:ext uri="{FF2B5EF4-FFF2-40B4-BE49-F238E27FC236}">
                <a16:creationId xmlns:a16="http://schemas.microsoft.com/office/drawing/2014/main" id="{50140D7A-C0E3-6287-6819-26ADAA4E7E2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98915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252670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640762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808D9-C154-77F6-81FE-A6B4F2625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6A176-CD21-88E5-7DEA-2E4DC0908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32D9E-C698-9268-6C87-8A53B452B738}"/>
              </a:ext>
            </a:extLst>
          </p:cNvPr>
          <p:cNvSpPr>
            <a:spLocks noGrp="1"/>
          </p:cNvSpPr>
          <p:nvPr>
            <p:ph type="body" idx="1"/>
          </p:nvPr>
        </p:nvSpPr>
        <p:spPr/>
        <p:txBody>
          <a:bodyPr/>
          <a:lstStyle/>
          <a:p>
            <a:endParaRPr/>
          </a:p>
        </p:txBody>
      </p:sp>
      <p:sp>
        <p:nvSpPr>
          <p:cNvPr id="4" name="Date Placeholder 3">
            <a:extLst>
              <a:ext uri="{FF2B5EF4-FFF2-40B4-BE49-F238E27FC236}">
                <a16:creationId xmlns:a16="http://schemas.microsoft.com/office/drawing/2014/main" id="{EB64DF7F-7926-6484-721C-36800C1C2F7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1463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29</a:t>
            </a:fld>
            <a:endParaRPr lang="en-US" dirty="0"/>
          </a:p>
        </p:txBody>
      </p:sp>
    </p:spTree>
    <p:extLst>
      <p:ext uri="{BB962C8B-B14F-4D97-AF65-F5344CB8AC3E}">
        <p14:creationId xmlns:p14="http://schemas.microsoft.com/office/powerpoint/2010/main" val="169886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3</a:t>
            </a:fld>
            <a:endParaRPr lang="en-US" dirty="0"/>
          </a:p>
        </p:txBody>
      </p:sp>
    </p:spTree>
    <p:extLst>
      <p:ext uri="{BB962C8B-B14F-4D97-AF65-F5344CB8AC3E}">
        <p14:creationId xmlns:p14="http://schemas.microsoft.com/office/powerpoint/2010/main" val="2924871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880BF-6932-AC4A-F80F-1BE8DDD6F9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0A30DF-11A9-AD4F-6B7D-F1B8A4A980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8BD638-FAC6-CC88-AA1D-7DFA944FF6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87C4B0-3E49-382D-12F1-7DE4BE058FFE}"/>
              </a:ext>
            </a:extLst>
          </p:cNvPr>
          <p:cNvSpPr>
            <a:spLocks noGrp="1"/>
          </p:cNvSpPr>
          <p:nvPr>
            <p:ph type="sldNum" sz="quarter" idx="10"/>
          </p:nvPr>
        </p:nvSpPr>
        <p:spPr/>
        <p:txBody>
          <a:bodyPr/>
          <a:lstStyle/>
          <a:p>
            <a:fld id="{A5847303-F99F-40C2-828E-9C02EBED1A72}" type="slidenum">
              <a:rPr lang="en-US" smtClean="0"/>
              <a:t>30</a:t>
            </a:fld>
            <a:endParaRPr lang="en-US" dirty="0"/>
          </a:p>
        </p:txBody>
      </p:sp>
    </p:spTree>
    <p:extLst>
      <p:ext uri="{BB962C8B-B14F-4D97-AF65-F5344CB8AC3E}">
        <p14:creationId xmlns:p14="http://schemas.microsoft.com/office/powerpoint/2010/main" val="1037367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927148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785983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33</a:t>
            </a:fld>
            <a:endParaRPr lang="en-US" dirty="0"/>
          </a:p>
        </p:txBody>
      </p:sp>
    </p:spTree>
    <p:extLst>
      <p:ext uri="{BB962C8B-B14F-4D97-AF65-F5344CB8AC3E}">
        <p14:creationId xmlns:p14="http://schemas.microsoft.com/office/powerpoint/2010/main" val="3349348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2A1BE-8F29-D90C-0590-1DE3F794A4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89DE98-E322-AFCC-7A68-D0B427E157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46F0B5-2055-9816-A9B6-FD3A129307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3498C6-25BE-AD34-569F-2A26E60106C2}"/>
              </a:ext>
            </a:extLst>
          </p:cNvPr>
          <p:cNvSpPr>
            <a:spLocks noGrp="1"/>
          </p:cNvSpPr>
          <p:nvPr>
            <p:ph type="sldNum" sz="quarter" idx="10"/>
          </p:nvPr>
        </p:nvSpPr>
        <p:spPr/>
        <p:txBody>
          <a:bodyPr/>
          <a:lstStyle/>
          <a:p>
            <a:fld id="{A5847303-F99F-40C2-828E-9C02EBED1A72}"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90818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976075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6AB61-AA45-3BDF-ECA0-DEA9B5D765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F24A38-43C1-5039-B87E-516E13FA76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E2F98C-0A17-D5F1-08A3-7E3A74BBDB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6056BF-6EDA-8186-5F99-2719C8528BB5}"/>
              </a:ext>
            </a:extLst>
          </p:cNvPr>
          <p:cNvSpPr>
            <a:spLocks noGrp="1"/>
          </p:cNvSpPr>
          <p:nvPr>
            <p:ph type="sldNum" sz="quarter" idx="10"/>
          </p:nvPr>
        </p:nvSpPr>
        <p:spPr/>
        <p:txBody>
          <a:bodyPr/>
          <a:lstStyle/>
          <a:p>
            <a:fld id="{A5847303-F99F-40C2-828E-9C02EBED1A72}"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850878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1D2D4-763A-B13A-4946-7F2600348C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EBD4B6-4095-C845-8D3E-E0EE79BDF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8D06AD-28DB-BBF3-8E94-C750E1A765EE}"/>
              </a:ext>
            </a:extLst>
          </p:cNvPr>
          <p:cNvSpPr>
            <a:spLocks noGrp="1"/>
          </p:cNvSpPr>
          <p:nvPr>
            <p:ph type="body" idx="1"/>
          </p:nvPr>
        </p:nvSpPr>
        <p:spPr/>
        <p:txBody>
          <a:bodyPr/>
          <a:lstStyle/>
          <a:p>
            <a:endParaRPr/>
          </a:p>
        </p:txBody>
      </p:sp>
      <p:sp>
        <p:nvSpPr>
          <p:cNvPr id="4" name="Date Placeholder 3">
            <a:extLst>
              <a:ext uri="{FF2B5EF4-FFF2-40B4-BE49-F238E27FC236}">
                <a16:creationId xmlns:a16="http://schemas.microsoft.com/office/drawing/2014/main" id="{947ED13B-D490-0B79-A367-2AEE4AA5A60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423793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7EF70-DB90-AFAC-5027-5236F056CF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CFFE5-6385-4898-FF00-8F295BC006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C48F55-92D3-7A82-D524-F59A4618356C}"/>
              </a:ext>
            </a:extLst>
          </p:cNvPr>
          <p:cNvSpPr>
            <a:spLocks noGrp="1"/>
          </p:cNvSpPr>
          <p:nvPr>
            <p:ph type="body" idx="1"/>
          </p:nvPr>
        </p:nvSpPr>
        <p:spPr/>
        <p:txBody>
          <a:bodyPr/>
          <a:lstStyle/>
          <a:p>
            <a:endParaRPr/>
          </a:p>
        </p:txBody>
      </p:sp>
      <p:sp>
        <p:nvSpPr>
          <p:cNvPr id="4" name="Date Placeholder 3">
            <a:extLst>
              <a:ext uri="{FF2B5EF4-FFF2-40B4-BE49-F238E27FC236}">
                <a16:creationId xmlns:a16="http://schemas.microsoft.com/office/drawing/2014/main" id="{2FF66D89-6C20-53A7-C205-73D0CE9DA01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44969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47303-F99F-40C2-828E-9C02EBED1A72}" type="slidenum">
              <a:rPr lang="en-US" smtClean="0"/>
              <a:t>39</a:t>
            </a:fld>
            <a:endParaRPr lang="en-US" dirty="0"/>
          </a:p>
        </p:txBody>
      </p:sp>
    </p:spTree>
    <p:extLst>
      <p:ext uri="{BB962C8B-B14F-4D97-AF65-F5344CB8AC3E}">
        <p14:creationId xmlns:p14="http://schemas.microsoft.com/office/powerpoint/2010/main" val="2561915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1E3A3-41F3-FC99-EE54-FA9704310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A1D05-449B-F478-6300-68613B4B2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C1A124-54C2-DFCE-9142-4EA8B5E63A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6CCB54-3B61-73BC-108F-D167E2A63237}"/>
              </a:ext>
            </a:extLst>
          </p:cNvPr>
          <p:cNvSpPr>
            <a:spLocks noGrp="1"/>
          </p:cNvSpPr>
          <p:nvPr>
            <p:ph type="sldNum" sz="quarter" idx="10"/>
          </p:nvPr>
        </p:nvSpPr>
        <p:spPr/>
        <p:txBody>
          <a:bodyPr/>
          <a:lstStyle/>
          <a:p>
            <a:fld id="{A5847303-F99F-40C2-828E-9C02EBED1A72}" type="slidenum">
              <a:rPr lang="en-US" smtClean="0"/>
              <a:t>4</a:t>
            </a:fld>
            <a:endParaRPr lang="en-US" dirty="0"/>
          </a:p>
        </p:txBody>
      </p:sp>
    </p:spTree>
    <p:extLst>
      <p:ext uri="{BB962C8B-B14F-4D97-AF65-F5344CB8AC3E}">
        <p14:creationId xmlns:p14="http://schemas.microsoft.com/office/powerpoint/2010/main" val="3393599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06404-EB40-5572-C26D-E730A6BED0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F7785C-1E30-82A8-0ADE-C0A2197E6B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78D93F-F7EB-36FE-8867-1FA7A4900A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E87A26-52E3-3AF3-243A-BE375C972F06}"/>
              </a:ext>
            </a:extLst>
          </p:cNvPr>
          <p:cNvSpPr>
            <a:spLocks noGrp="1"/>
          </p:cNvSpPr>
          <p:nvPr>
            <p:ph type="sldNum" sz="quarter" idx="10"/>
          </p:nvPr>
        </p:nvSpPr>
        <p:spPr/>
        <p:txBody>
          <a:bodyPr/>
          <a:lstStyle/>
          <a:p>
            <a:fld id="{A5847303-F99F-40C2-828E-9C02EBED1A72}" type="slidenum">
              <a:rPr lang="en-US" smtClean="0"/>
              <a:t>5</a:t>
            </a:fld>
            <a:endParaRPr lang="en-US" dirty="0"/>
          </a:p>
        </p:txBody>
      </p:sp>
    </p:spTree>
    <p:extLst>
      <p:ext uri="{BB962C8B-B14F-4D97-AF65-F5344CB8AC3E}">
        <p14:creationId xmlns:p14="http://schemas.microsoft.com/office/powerpoint/2010/main" val="239855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FBCB8-5E2B-F615-8FA1-FE87AA67BC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A8D5A2-78B8-B4F9-D8C2-DD911AE402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1637CC-E6A3-3C81-7274-0D1CEBAE58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C2457F-E915-5138-C6C4-7DFE0B45B27B}"/>
              </a:ext>
            </a:extLst>
          </p:cNvPr>
          <p:cNvSpPr>
            <a:spLocks noGrp="1"/>
          </p:cNvSpPr>
          <p:nvPr>
            <p:ph type="sldNum" sz="quarter" idx="10"/>
          </p:nvPr>
        </p:nvSpPr>
        <p:spPr/>
        <p:txBody>
          <a:bodyPr/>
          <a:lstStyle/>
          <a:p>
            <a:fld id="{A5847303-F99F-40C2-828E-9C02EBED1A72}" type="slidenum">
              <a:rPr lang="en-US" smtClean="0"/>
              <a:t>6</a:t>
            </a:fld>
            <a:endParaRPr lang="en-US" dirty="0"/>
          </a:p>
        </p:txBody>
      </p:sp>
    </p:spTree>
    <p:extLst>
      <p:ext uri="{BB962C8B-B14F-4D97-AF65-F5344CB8AC3E}">
        <p14:creationId xmlns:p14="http://schemas.microsoft.com/office/powerpoint/2010/main" val="685299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6B768-91E3-F8B3-255D-2F1BAA4F39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948C00-D61D-F9F2-5E6F-E73BD4AE96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35DE89-92CA-589B-42F4-108C6C8DED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8B1077-FDDA-A85F-5250-A84D0112E0FA}"/>
              </a:ext>
            </a:extLst>
          </p:cNvPr>
          <p:cNvSpPr>
            <a:spLocks noGrp="1"/>
          </p:cNvSpPr>
          <p:nvPr>
            <p:ph type="sldNum" sz="quarter" idx="10"/>
          </p:nvPr>
        </p:nvSpPr>
        <p:spPr/>
        <p:txBody>
          <a:bodyPr/>
          <a:lstStyle/>
          <a:p>
            <a:fld id="{A5847303-F99F-40C2-828E-9C02EBED1A72}" type="slidenum">
              <a:rPr lang="en-US" smtClean="0"/>
              <a:t>7</a:t>
            </a:fld>
            <a:endParaRPr lang="en-US" dirty="0"/>
          </a:p>
        </p:txBody>
      </p:sp>
    </p:spTree>
    <p:extLst>
      <p:ext uri="{BB962C8B-B14F-4D97-AF65-F5344CB8AC3E}">
        <p14:creationId xmlns:p14="http://schemas.microsoft.com/office/powerpoint/2010/main" val="1628298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D60BE-61B4-8EB6-E674-07AA94616C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648356-1035-0EE9-82F6-B8C661EAAA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DCA205-1EEE-5585-3D44-9BFC11604CEE}"/>
              </a:ext>
            </a:extLst>
          </p:cNvPr>
          <p:cNvSpPr>
            <a:spLocks noGrp="1"/>
          </p:cNvSpPr>
          <p:nvPr>
            <p:ph type="body" idx="1"/>
          </p:nvPr>
        </p:nvSpPr>
        <p:spPr/>
        <p:txBody>
          <a:bodyPr/>
          <a:lstStyle/>
          <a:p>
            <a:endParaRPr/>
          </a:p>
        </p:txBody>
      </p:sp>
      <p:sp>
        <p:nvSpPr>
          <p:cNvPr id="4" name="Date Placeholder 3">
            <a:extLst>
              <a:ext uri="{FF2B5EF4-FFF2-40B4-BE49-F238E27FC236}">
                <a16:creationId xmlns:a16="http://schemas.microsoft.com/office/drawing/2014/main" id="{299FDDCC-C1DB-29A7-8F1F-81FB8CD515B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95212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531D7-A1C8-0D4C-7765-C3506A989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9E866-4E13-4076-CDB8-11189B2A7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DE68B-238A-5EDB-57C3-A46BBDAEB2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0A8F14-302C-2C66-E1BB-AE3D9D78551E}"/>
              </a:ext>
            </a:extLst>
          </p:cNvPr>
          <p:cNvSpPr>
            <a:spLocks noGrp="1"/>
          </p:cNvSpPr>
          <p:nvPr>
            <p:ph type="sldNum" sz="quarter" idx="10"/>
          </p:nvPr>
        </p:nvSpPr>
        <p:spPr/>
        <p:txBody>
          <a:bodyPr/>
          <a:lstStyle/>
          <a:p>
            <a:fld id="{A5847303-F99F-40C2-828E-9C02EBED1A72}" type="slidenum">
              <a:rPr lang="en-US" smtClean="0"/>
              <a:t>9</a:t>
            </a:fld>
            <a:endParaRPr lang="en-US" dirty="0"/>
          </a:p>
        </p:txBody>
      </p:sp>
    </p:spTree>
    <p:extLst>
      <p:ext uri="{BB962C8B-B14F-4D97-AF65-F5344CB8AC3E}">
        <p14:creationId xmlns:p14="http://schemas.microsoft.com/office/powerpoint/2010/main" val="2793489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619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746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279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736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926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0099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7035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8330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8711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2896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853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5143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6075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406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913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423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647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02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781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640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7894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336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0570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30081-13E9-4E75-AA7E-5215D8E79C40}" type="datetimeFigureOut">
              <a:rPr lang="en-US" smtClean="0">
                <a:solidFill>
                  <a:prstClr val="black">
                    <a:tint val="75000"/>
                  </a:prstClr>
                </a:solidFill>
              </a:rPr>
              <a:pPr/>
              <a:t>4/29/2026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CA3A3-24D1-46B8-93F4-37FF3D4EE4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9697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yourobserver.com/news/2024/sep/25/manatee-county-public-records-lawsuit/" TargetMode="External"/><Relationship Id="rId9"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www.sarasotamagazine.com/news-and-profiles/2016/03/is-michael-barfield-a-crusader-or-a-con-man" TargetMode="External"/><Relationship Id="rId5" Type="http://schemas.openxmlformats.org/officeDocument/2006/relationships/image" Target="../media/image2.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mailto:mmooney@flgovlaw.com" TargetMode="External"/><Relationship Id="rId2" Type="http://schemas.openxmlformats.org/officeDocument/2006/relationships/notesSlide" Target="../notesSlides/notesSlide39.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40.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28800"/>
            <a:ext cx="8534400" cy="1470025"/>
          </a:xfrm>
        </p:spPr>
        <p:txBody>
          <a:bodyPr/>
          <a:lstStyle/>
          <a:p>
            <a:r>
              <a:rPr lang="en-US" b="1" dirty="0">
                <a:latin typeface="Goudy Old Style" panose="02020502050305020303" pitchFamily="18" charset="0"/>
              </a:rPr>
              <a:t>Florida’s Public Records Laws</a:t>
            </a:r>
          </a:p>
        </p:txBody>
      </p:sp>
      <p:sp>
        <p:nvSpPr>
          <p:cNvPr id="3" name="Subtitle 2"/>
          <p:cNvSpPr>
            <a:spLocks noGrp="1"/>
          </p:cNvSpPr>
          <p:nvPr>
            <p:ph type="subTitle" idx="1"/>
          </p:nvPr>
        </p:nvSpPr>
        <p:spPr>
          <a:xfrm>
            <a:off x="1524000" y="3439033"/>
            <a:ext cx="7086600" cy="2133600"/>
          </a:xfrm>
        </p:spPr>
        <p:txBody>
          <a:bodyPr>
            <a:normAutofit fontScale="77500" lnSpcReduction="20000"/>
          </a:bodyPr>
          <a:lstStyle/>
          <a:p>
            <a:r>
              <a:rPr lang="en-US" b="1" i="1" dirty="0">
                <a:solidFill>
                  <a:schemeClr val="tx1"/>
                </a:solidFill>
                <a:latin typeface="Goudy Old Style" panose="02020502050305020303" pitchFamily="18" charset="0"/>
              </a:rPr>
              <a:t>Presentation for</a:t>
            </a:r>
            <a:br>
              <a:rPr lang="en-US" b="1" i="1" dirty="0">
                <a:solidFill>
                  <a:schemeClr val="tx1"/>
                </a:solidFill>
                <a:latin typeface="Goudy Old Style" panose="02020502050305020303" pitchFamily="18" charset="0"/>
              </a:rPr>
            </a:br>
            <a:r>
              <a:rPr lang="en-US" b="1" i="1" dirty="0">
                <a:solidFill>
                  <a:schemeClr val="tx1"/>
                </a:solidFill>
                <a:latin typeface="Goudy Old Style" panose="02020502050305020303" pitchFamily="18" charset="0"/>
              </a:rPr>
              <a:t>Elected Officials Training</a:t>
            </a:r>
          </a:p>
          <a:p>
            <a:r>
              <a:rPr lang="en-US" b="1" dirty="0">
                <a:solidFill>
                  <a:schemeClr val="tx1"/>
                </a:solidFill>
                <a:latin typeface="Goudy Old Style" panose="02020502050305020303" pitchFamily="18" charset="0"/>
              </a:rPr>
              <a:t>May 1, 2026</a:t>
            </a:r>
          </a:p>
          <a:p>
            <a:endParaRPr lang="en-US" i="1" dirty="0">
              <a:solidFill>
                <a:schemeClr val="tx1"/>
              </a:solidFill>
              <a:latin typeface="Goudy Old Style" panose="02020502050305020303" pitchFamily="18" charset="0"/>
            </a:endParaRPr>
          </a:p>
          <a:p>
            <a:r>
              <a:rPr lang="en-US" sz="2600" b="1" dirty="0">
                <a:solidFill>
                  <a:schemeClr val="tx1"/>
                </a:solidFill>
                <a:latin typeface="Goudy Old Style" panose="02020502050305020303" pitchFamily="18" charset="0"/>
              </a:rPr>
              <a:t>Maggie D. Mooney</a:t>
            </a:r>
          </a:p>
          <a:p>
            <a:r>
              <a:rPr lang="en-US" sz="2600" b="1" dirty="0">
                <a:solidFill>
                  <a:schemeClr val="tx1"/>
                </a:solidFill>
                <a:latin typeface="Goudy Old Style" panose="02020502050305020303" pitchFamily="18" charset="0"/>
              </a:rPr>
              <a:t>Longboat Key Town Attorney</a:t>
            </a:r>
          </a:p>
          <a:p>
            <a:endParaRPr lang="en-US" sz="2600" b="1" dirty="0">
              <a:solidFill>
                <a:schemeClr val="tx1"/>
              </a:solidFill>
              <a:latin typeface="Goudy Old Style" panose="02020502050305020303" pitchFamily="18" charset="0"/>
            </a:endParaRPr>
          </a:p>
          <a:p>
            <a:endParaRPr lang="en-US" sz="2600" b="1" dirty="0">
              <a:solidFill>
                <a:schemeClr val="tx1"/>
              </a:solidFill>
              <a:latin typeface="Goudy Old Style" panose="02020502050305020303" pitchFamily="18" charset="0"/>
            </a:endParaRPr>
          </a:p>
          <a:p>
            <a:endParaRPr lang="en-US" dirty="0"/>
          </a:p>
          <a:p>
            <a:endParaRPr lang="en-US" dirty="0"/>
          </a:p>
          <a:p>
            <a:endParaRPr lang="en-US" sz="800" dirty="0"/>
          </a:p>
        </p:txBody>
      </p:sp>
      <p:sp>
        <p:nvSpPr>
          <p:cNvPr id="4" name="Snip Single Corner Rectangle 3"/>
          <p:cNvSpPr/>
          <p:nvPr/>
        </p:nvSpPr>
        <p:spPr>
          <a:xfrm>
            <a:off x="0" y="1430229"/>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57912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Smiley face sunshine clipart – Gclipart.com"/>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066016"/>
            <a:ext cx="1676400" cy="1478996"/>
          </a:xfrm>
          <a:prstGeom prst="rect">
            <a:avLst/>
          </a:prstGeom>
          <a:noFill/>
          <a:ln>
            <a:noFill/>
          </a:ln>
        </p:spPr>
      </p:pic>
      <p:pic>
        <p:nvPicPr>
          <p:cNvPr id="1028" name="Picture 3" descr="A picture containing schematic&#10;&#10;Description automatically generated">
            <a:extLst>
              <a:ext uri="{FF2B5EF4-FFF2-40B4-BE49-F238E27FC236}">
                <a16:creationId xmlns:a16="http://schemas.microsoft.com/office/drawing/2014/main" id="{F2812827-A3FA-4279-A89A-1D62C45638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225063"/>
            <a:ext cx="4800600" cy="106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82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BF113-94DE-B73F-3834-7655A35B454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3187B80-E800-0880-85D9-BA242B1D4B59}"/>
              </a:ext>
            </a:extLst>
          </p:cNvPr>
          <p:cNvSpPr>
            <a:spLocks noGrp="1"/>
          </p:cNvSpPr>
          <p:nvPr>
            <p:ph type="subTitle" idx="1"/>
          </p:nvPr>
        </p:nvSpPr>
        <p:spPr>
          <a:xfrm>
            <a:off x="457200" y="2057400"/>
            <a:ext cx="8001000" cy="3124200"/>
          </a:xfrm>
        </p:spPr>
        <p:txBody>
          <a:bodyPr>
            <a:noAutofit/>
          </a:bodyPr>
          <a:lstStyle/>
          <a:p>
            <a:pPr marL="457200" indent="-457200" algn="just">
              <a:buFont typeface="Arial" charset="0"/>
              <a:buChar char="•"/>
            </a:pPr>
            <a:r>
              <a:rPr lang="en-US" sz="2400" i="1" dirty="0">
                <a:solidFill>
                  <a:schemeClr val="tx1"/>
                </a:solidFill>
                <a:latin typeface="Goudy Old Style" panose="02020502050305020303" pitchFamily="18" charset="0"/>
              </a:rPr>
              <a:t>Bear v. Escambia County Board of County Commissioners</a:t>
            </a:r>
            <a:r>
              <a:rPr lang="en-US" sz="2400" dirty="0">
                <a:solidFill>
                  <a:schemeClr val="tx1"/>
                </a:solidFill>
                <a:latin typeface="Goudy Old Style" panose="02020502050305020303" pitchFamily="18" charset="0"/>
              </a:rPr>
              <a:t>, 2022 WL 602266 (N.D. March 01, 2022) (court found that Commissioner’s privately maintained Facebook account that was used as a message board to constituents on county matters created public records obligations and liability on the individual). </a:t>
            </a:r>
          </a:p>
          <a:p>
            <a:pPr marL="457200" indent="-457200" algn="just">
              <a:buFont typeface="Arial" charset="0"/>
              <a:buChar char="•"/>
            </a:pPr>
            <a:r>
              <a:rPr lang="en-US" sz="2400" dirty="0">
                <a:solidFill>
                  <a:schemeClr val="tx1"/>
                </a:solidFill>
                <a:latin typeface="Goudy Old Style" panose="02020502050305020303" pitchFamily="18" charset="0"/>
              </a:rPr>
              <a:t>Social Media messages on individual private accounts that relate to public business are a public record (Includes: Facebook, X, Instagram, </a:t>
            </a:r>
            <a:r>
              <a:rPr lang="en-US" sz="2400" dirty="0" err="1">
                <a:solidFill>
                  <a:schemeClr val="tx1"/>
                </a:solidFill>
                <a:latin typeface="Goudy Old Style" panose="02020502050305020303" pitchFamily="18" charset="0"/>
              </a:rPr>
              <a:t>Nextdoor</a:t>
            </a:r>
            <a:r>
              <a:rPr lang="en-US" sz="2400" dirty="0">
                <a:solidFill>
                  <a:schemeClr val="tx1"/>
                </a:solidFill>
                <a:latin typeface="Goudy Old Style" panose="02020502050305020303" pitchFamily="18" charset="0"/>
              </a:rPr>
              <a:t>, etc.) </a:t>
            </a:r>
          </a:p>
          <a:p>
            <a:pPr marL="457200" indent="-457200" algn="just">
              <a:buFont typeface="Arial" charset="0"/>
              <a:buChar char="•"/>
            </a:pPr>
            <a:endParaRPr lang="en-US" sz="2400" dirty="0">
              <a:solidFill>
                <a:schemeClr val="tx1"/>
              </a:solidFill>
              <a:latin typeface="Goudy Old Style" panose="02020502050305020303" pitchFamily="18" charset="0"/>
            </a:endParaRPr>
          </a:p>
        </p:txBody>
      </p:sp>
      <p:sp>
        <p:nvSpPr>
          <p:cNvPr id="5" name="Snip Single Corner Rectangle 4">
            <a:extLst>
              <a:ext uri="{FF2B5EF4-FFF2-40B4-BE49-F238E27FC236}">
                <a16:creationId xmlns:a16="http://schemas.microsoft.com/office/drawing/2014/main" id="{4A4834D1-B623-CEDC-E58A-127047EC6C9F}"/>
              </a:ext>
            </a:extLst>
          </p:cNvPr>
          <p:cNvSpPr/>
          <p:nvPr/>
        </p:nvSpPr>
        <p:spPr>
          <a:xfrm>
            <a:off x="0" y="10287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6" name="Snip Single Corner Rectangle 5">
            <a:extLst>
              <a:ext uri="{FF2B5EF4-FFF2-40B4-BE49-F238E27FC236}">
                <a16:creationId xmlns:a16="http://schemas.microsoft.com/office/drawing/2014/main" id="{617E086B-A5E2-1658-7532-3D78568E31F7}"/>
              </a:ext>
            </a:extLst>
          </p:cNvPr>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025D9C1F-2085-AA8D-A80C-5EED69EA706E}"/>
              </a:ext>
            </a:extLst>
          </p:cNvPr>
          <p:cNvSpPr>
            <a:spLocks noGrp="1"/>
          </p:cNvSpPr>
          <p:nvPr>
            <p:ph type="ctrTitle"/>
          </p:nvPr>
        </p:nvSpPr>
        <p:spPr>
          <a:xfrm>
            <a:off x="685800" y="952500"/>
            <a:ext cx="7772400" cy="1104900"/>
          </a:xfrm>
        </p:spPr>
        <p:txBody>
          <a:bodyPr>
            <a:normAutofit/>
          </a:bodyPr>
          <a:lstStyle/>
          <a:p>
            <a:r>
              <a:rPr lang="en-US" sz="2800" b="1" u="sng" dirty="0">
                <a:latin typeface="Goudy Old Style" pitchFamily="18" charset="0"/>
              </a:rPr>
              <a:t>Public Records Laws Apply To Social Media </a:t>
            </a:r>
            <a:endParaRPr lang="en-US" sz="2800" b="1" dirty="0"/>
          </a:p>
        </p:txBody>
      </p:sp>
      <p:pic>
        <p:nvPicPr>
          <p:cNvPr id="9" name="Picture 3" descr="A picture containing schematic&#10;&#10;Description automatically generated">
            <a:extLst>
              <a:ext uri="{FF2B5EF4-FFF2-40B4-BE49-F238E27FC236}">
                <a16:creationId xmlns:a16="http://schemas.microsoft.com/office/drawing/2014/main" id="{045B56B0-23BB-9662-2B18-8935632AF2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883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0B01C-829A-491C-BA5C-8E30FDB9A84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17E5E91-F9C7-FC99-15BD-B7D1C10D5420}"/>
              </a:ext>
            </a:extLst>
          </p:cNvPr>
          <p:cNvSpPr>
            <a:spLocks noGrp="1"/>
          </p:cNvSpPr>
          <p:nvPr>
            <p:ph type="subTitle" idx="1"/>
          </p:nvPr>
        </p:nvSpPr>
        <p:spPr>
          <a:xfrm>
            <a:off x="304800" y="2133600"/>
            <a:ext cx="5676900" cy="3140075"/>
          </a:xfrm>
        </p:spPr>
        <p:txBody>
          <a:bodyPr>
            <a:noAutofit/>
          </a:bodyPr>
          <a:lstStyle/>
          <a:p>
            <a:pPr marL="457200" indent="-457200" algn="just">
              <a:buFont typeface="Arial" charset="0"/>
              <a:buChar char="•"/>
            </a:pPr>
            <a:r>
              <a:rPr lang="en-US" sz="2400" dirty="0">
                <a:solidFill>
                  <a:schemeClr val="tx1"/>
                </a:solidFill>
                <a:latin typeface="Goudy Old Style" panose="02020502050305020303" pitchFamily="18" charset="0"/>
              </a:rPr>
              <a:t>Personal records that do not relate to public business remain personal (even if on a government issued device).   </a:t>
            </a:r>
          </a:p>
          <a:p>
            <a:pPr marL="457200" indent="-457200" algn="just">
              <a:buFont typeface="Arial" charset="0"/>
              <a:buChar char="•"/>
            </a:pPr>
            <a:r>
              <a:rPr lang="en-US" sz="2400" dirty="0">
                <a:solidFill>
                  <a:schemeClr val="tx1"/>
                </a:solidFill>
                <a:latin typeface="Goudy Old Style" panose="02020502050305020303" pitchFamily="18" charset="0"/>
              </a:rPr>
              <a:t>Personal notes that are not shared. </a:t>
            </a:r>
          </a:p>
          <a:p>
            <a:pPr marL="457200" indent="-457200" algn="just">
              <a:buFont typeface="Arial" charset="0"/>
              <a:buChar char="•"/>
            </a:pPr>
            <a:r>
              <a:rPr lang="en-US" sz="2400" dirty="0">
                <a:solidFill>
                  <a:schemeClr val="tx1"/>
                </a:solidFill>
                <a:latin typeface="Goudy Old Style" panose="02020502050305020303" pitchFamily="18" charset="0"/>
              </a:rPr>
              <a:t>Draft records that are not shared. </a:t>
            </a:r>
          </a:p>
          <a:p>
            <a:pPr marL="457200" indent="-457200" algn="just">
              <a:buFont typeface="Arial" charset="0"/>
              <a:buChar char="•"/>
            </a:pPr>
            <a:r>
              <a:rPr lang="en-US" sz="2400" dirty="0">
                <a:solidFill>
                  <a:schemeClr val="tx1"/>
                </a:solidFill>
                <a:latin typeface="Goudy Old Style" panose="02020502050305020303" pitchFamily="18" charset="0"/>
              </a:rPr>
              <a:t>Transitory messages are generally not considered a public record (i.e., “Come have birthday cake in lunchroom…”).</a:t>
            </a:r>
          </a:p>
          <a:p>
            <a:pPr marL="457200" indent="-457200" algn="just">
              <a:buFont typeface="Arial" charset="0"/>
              <a:buChar char="•"/>
            </a:pPr>
            <a:endParaRPr lang="en-US" sz="2400" dirty="0">
              <a:solidFill>
                <a:schemeClr val="tx1"/>
              </a:solidFill>
              <a:latin typeface="Goudy Old Style" panose="02020502050305020303" pitchFamily="18" charset="0"/>
            </a:endParaRPr>
          </a:p>
          <a:p>
            <a:pPr algn="just"/>
            <a:endParaRPr lang="en-US" sz="2100" dirty="0">
              <a:solidFill>
                <a:schemeClr val="tx1"/>
              </a:solidFill>
              <a:latin typeface="Goudy Old Style" panose="02020502050305020303" pitchFamily="18" charset="0"/>
            </a:endParaRPr>
          </a:p>
        </p:txBody>
      </p:sp>
      <p:sp>
        <p:nvSpPr>
          <p:cNvPr id="5" name="Snip Single Corner Rectangle 4">
            <a:extLst>
              <a:ext uri="{FF2B5EF4-FFF2-40B4-BE49-F238E27FC236}">
                <a16:creationId xmlns:a16="http://schemas.microsoft.com/office/drawing/2014/main" id="{4818F4E4-4036-AF86-A59B-6E95916DA913}"/>
              </a:ext>
            </a:extLst>
          </p:cNvPr>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a:extLst>
              <a:ext uri="{FF2B5EF4-FFF2-40B4-BE49-F238E27FC236}">
                <a16:creationId xmlns:a16="http://schemas.microsoft.com/office/drawing/2014/main" id="{3186CDF7-88FB-960D-F6C1-CD693C9454A8}"/>
              </a:ext>
            </a:extLst>
          </p:cNvPr>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16BCDC4C-244E-F599-1C94-DFC74F403F87}"/>
              </a:ext>
            </a:extLst>
          </p:cNvPr>
          <p:cNvSpPr>
            <a:spLocks noGrp="1"/>
          </p:cNvSpPr>
          <p:nvPr>
            <p:ph type="ctrTitle"/>
          </p:nvPr>
        </p:nvSpPr>
        <p:spPr>
          <a:xfrm>
            <a:off x="685800" y="1066800"/>
            <a:ext cx="7772400" cy="1104900"/>
          </a:xfrm>
        </p:spPr>
        <p:txBody>
          <a:bodyPr>
            <a:normAutofit/>
          </a:bodyPr>
          <a:lstStyle/>
          <a:p>
            <a:r>
              <a:rPr lang="en-US" sz="2800" b="1" u="sng" dirty="0">
                <a:latin typeface="Goudy Old Style" pitchFamily="18" charset="0"/>
              </a:rPr>
              <a:t>What Is NOT A Public Record?</a:t>
            </a:r>
            <a:endParaRPr lang="en-US" sz="2800" b="1" dirty="0"/>
          </a:p>
        </p:txBody>
      </p:sp>
      <p:pic>
        <p:nvPicPr>
          <p:cNvPr id="9" name="Picture 3" descr="A picture containing schematic&#10;&#10;Description automatically generated">
            <a:extLst>
              <a:ext uri="{FF2B5EF4-FFF2-40B4-BE49-F238E27FC236}">
                <a16:creationId xmlns:a16="http://schemas.microsoft.com/office/drawing/2014/main" id="{C4CC1E79-8724-C130-4D69-282D250847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AFFDBB0-087E-D0EB-FC08-71A1BB69E59F}"/>
              </a:ext>
            </a:extLst>
          </p:cNvPr>
          <p:cNvPicPr>
            <a:picLocks noChangeAspect="1"/>
          </p:cNvPicPr>
          <p:nvPr/>
        </p:nvPicPr>
        <p:blipFill>
          <a:blip r:embed="rId4"/>
          <a:stretch>
            <a:fillRect/>
          </a:stretch>
        </p:blipFill>
        <p:spPr>
          <a:xfrm>
            <a:off x="6274760" y="2026821"/>
            <a:ext cx="2783943" cy="2706372"/>
          </a:xfrm>
          <a:prstGeom prst="rect">
            <a:avLst/>
          </a:prstGeom>
        </p:spPr>
      </p:pic>
    </p:spTree>
    <p:extLst>
      <p:ext uri="{BB962C8B-B14F-4D97-AF65-F5344CB8AC3E}">
        <p14:creationId xmlns:p14="http://schemas.microsoft.com/office/powerpoint/2010/main" val="3262850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CA8C6-C36A-0F00-45DF-F97B79E8B64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91C4634-40AC-1145-B633-CB7D72B537F2}"/>
              </a:ext>
            </a:extLst>
          </p:cNvPr>
          <p:cNvSpPr>
            <a:spLocks noGrp="1"/>
          </p:cNvSpPr>
          <p:nvPr>
            <p:ph type="subTitle" idx="1"/>
          </p:nvPr>
        </p:nvSpPr>
        <p:spPr>
          <a:xfrm>
            <a:off x="685800" y="2117725"/>
            <a:ext cx="8001000" cy="3140075"/>
          </a:xfrm>
        </p:spPr>
        <p:txBody>
          <a:bodyPr>
            <a:noAutofit/>
          </a:bodyPr>
          <a:lstStyle/>
          <a:p>
            <a:pPr marL="342900" indent="-342900" algn="just">
              <a:buFont typeface="Arial" panose="020B0604020202020204" pitchFamily="34" charset="0"/>
              <a:buChar char="•"/>
            </a:pPr>
            <a:r>
              <a:rPr lang="en-US" sz="2400" dirty="0">
                <a:solidFill>
                  <a:schemeClr val="tx1"/>
                </a:solidFill>
                <a:latin typeface="Goudy Old Style" panose="02020502050305020303" pitchFamily="18" charset="0"/>
              </a:rPr>
              <a:t>“Transitory messages” are those messages that do not communicate information or they have short-term value. </a:t>
            </a:r>
          </a:p>
          <a:p>
            <a:pPr marL="342900" indent="-342900" algn="just">
              <a:buFont typeface="Arial" panose="020B0604020202020204" pitchFamily="34" charset="0"/>
              <a:buChar char="•"/>
            </a:pPr>
            <a:r>
              <a:rPr lang="en-US" sz="2400" dirty="0">
                <a:solidFill>
                  <a:schemeClr val="tx1"/>
                </a:solidFill>
                <a:latin typeface="Goudy Old Style" panose="02020502050305020303" pitchFamily="18" charset="0"/>
              </a:rPr>
              <a:t>Includes meeting and appointment reminders; most telephone messages (whether in paper, voice mail, or other electronic form); holiday parties or group lunches; event announcements; and news releases received by the agency. </a:t>
            </a:r>
          </a:p>
          <a:p>
            <a:pPr marL="342900" indent="-342900" algn="just">
              <a:buFont typeface="Arial" panose="020B0604020202020204" pitchFamily="34" charset="0"/>
              <a:buChar char="•"/>
            </a:pPr>
            <a:r>
              <a:rPr lang="en-US" sz="2400" dirty="0">
                <a:solidFill>
                  <a:schemeClr val="tx1"/>
                </a:solidFill>
                <a:latin typeface="Goudy Old Style" panose="02020502050305020303" pitchFamily="18" charset="0"/>
              </a:rPr>
              <a:t>Retention until obsolete, superseded, or administrative value is lost. (See, Division of Library Services Schedule). </a:t>
            </a:r>
            <a:endParaRPr lang="en-US" sz="2100" dirty="0">
              <a:solidFill>
                <a:schemeClr val="tx1"/>
              </a:solidFill>
              <a:latin typeface="Goudy Old Style" panose="02020502050305020303" pitchFamily="18" charset="0"/>
            </a:endParaRPr>
          </a:p>
        </p:txBody>
      </p:sp>
      <p:sp>
        <p:nvSpPr>
          <p:cNvPr id="5" name="Snip Single Corner Rectangle 4">
            <a:extLst>
              <a:ext uri="{FF2B5EF4-FFF2-40B4-BE49-F238E27FC236}">
                <a16:creationId xmlns:a16="http://schemas.microsoft.com/office/drawing/2014/main" id="{622560ED-5731-96E0-7166-0EB91F5F511D}"/>
              </a:ext>
            </a:extLst>
          </p:cNvPr>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a:extLst>
              <a:ext uri="{FF2B5EF4-FFF2-40B4-BE49-F238E27FC236}">
                <a16:creationId xmlns:a16="http://schemas.microsoft.com/office/drawing/2014/main" id="{0D84C825-C47C-058D-088A-293BB3220106}"/>
              </a:ext>
            </a:extLst>
          </p:cNvPr>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7F7875C7-1382-72AC-28B5-D35A914AE859}"/>
              </a:ext>
            </a:extLst>
          </p:cNvPr>
          <p:cNvSpPr>
            <a:spLocks noGrp="1"/>
          </p:cNvSpPr>
          <p:nvPr>
            <p:ph type="ctrTitle"/>
          </p:nvPr>
        </p:nvSpPr>
        <p:spPr>
          <a:xfrm>
            <a:off x="685800" y="914400"/>
            <a:ext cx="7772400" cy="1104900"/>
          </a:xfrm>
        </p:spPr>
        <p:txBody>
          <a:bodyPr>
            <a:normAutofit/>
          </a:bodyPr>
          <a:lstStyle/>
          <a:p>
            <a:r>
              <a:rPr lang="en-US" sz="2800" b="1" u="sng" dirty="0">
                <a:latin typeface="Goudy Old Style" pitchFamily="18" charset="0"/>
              </a:rPr>
              <a:t>Transitory Messages</a:t>
            </a:r>
            <a:endParaRPr lang="en-US" sz="2800" b="1" dirty="0"/>
          </a:p>
        </p:txBody>
      </p:sp>
      <p:pic>
        <p:nvPicPr>
          <p:cNvPr id="9" name="Picture 3" descr="A picture containing schematic&#10;&#10;Description automatically generated">
            <a:extLst>
              <a:ext uri="{FF2B5EF4-FFF2-40B4-BE49-F238E27FC236}">
                <a16:creationId xmlns:a16="http://schemas.microsoft.com/office/drawing/2014/main" id="{A8EA88D1-1AF2-C7CE-18EB-17A7DAA968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866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6700" y="1181100"/>
            <a:ext cx="8610600" cy="762000"/>
          </a:xfrm>
        </p:spPr>
        <p:txBody>
          <a:bodyPr>
            <a:normAutofit/>
          </a:bodyPr>
          <a:lstStyle/>
          <a:p>
            <a:pPr algn="ctr"/>
            <a:r>
              <a:rPr lang="en-US" sz="2800" b="1" u="sng" dirty="0">
                <a:latin typeface="Goudy Old Style" pitchFamily="18" charset="0"/>
              </a:rPr>
              <a:t>Who Can Request Public Records?</a:t>
            </a:r>
          </a:p>
        </p:txBody>
      </p:sp>
      <p:sp>
        <p:nvSpPr>
          <p:cNvPr id="3" name="Content Placeholder 2"/>
          <p:cNvSpPr>
            <a:spLocks noGrp="1"/>
          </p:cNvSpPr>
          <p:nvPr>
            <p:ph idx="1"/>
          </p:nvPr>
        </p:nvSpPr>
        <p:spPr>
          <a:xfrm>
            <a:off x="609600" y="1657927"/>
            <a:ext cx="7848600" cy="3828473"/>
          </a:xfrm>
        </p:spPr>
        <p:txBody>
          <a:bodyPr>
            <a:normAutofit/>
          </a:bodyPr>
          <a:lstStyle/>
          <a:p>
            <a:pPr algn="just">
              <a:buFont typeface="Arial" charset="0"/>
              <a:buChar char="•"/>
            </a:pPr>
            <a:endParaRPr lang="en-US" sz="2600" dirty="0">
              <a:latin typeface="Goudy Old Style" panose="02020502050305020303" pitchFamily="18" charset="0"/>
            </a:endParaRPr>
          </a:p>
          <a:p>
            <a:pPr algn="just"/>
            <a:r>
              <a:rPr lang="en-US" sz="2600" dirty="0">
                <a:solidFill>
                  <a:schemeClr val="tx1"/>
                </a:solidFill>
                <a:latin typeface="Goudy Old Style" panose="02020502050305020303" pitchFamily="18" charset="0"/>
              </a:rPr>
              <a:t>“Every person has the right to inspect or copy any public record…” Art. I, Section 24, Florida Constitution </a:t>
            </a:r>
          </a:p>
          <a:p>
            <a:pPr algn="just"/>
            <a:endParaRPr lang="en-US" sz="2600" dirty="0">
              <a:latin typeface="Goudy Old Style" panose="02020502050305020303" pitchFamily="18" charset="0"/>
              <a:ea typeface="Times New Roman" panose="02020603050405020304" pitchFamily="18" charset="0"/>
              <a:cs typeface="Times New Roman" panose="02020603050405020304" pitchFamily="18" charset="0"/>
            </a:endParaRPr>
          </a:p>
          <a:p>
            <a:pPr marL="0" indent="0">
              <a:buNone/>
            </a:pPr>
            <a:endParaRPr lang="en-US" sz="2600" dirty="0">
              <a:effectLst/>
              <a:latin typeface="Goudy Old Style" panose="02020502050305020303" pitchFamily="18" charset="0"/>
              <a:ea typeface="Times New Roman" panose="02020603050405020304" pitchFamily="18" charset="0"/>
              <a:cs typeface="Times New Roman" panose="02020603050405020304" pitchFamily="18" charset="0"/>
            </a:endParaRPr>
          </a:p>
          <a:p>
            <a:pPr marL="0" indent="0">
              <a:buNone/>
            </a:pPr>
            <a:endParaRPr lang="en-US" sz="2600" dirty="0">
              <a:latin typeface="Goudy Old Style" panose="02020502050305020303" pitchFamily="18" charset="0"/>
            </a:endParaRPr>
          </a:p>
        </p:txBody>
      </p:sp>
      <p:pic>
        <p:nvPicPr>
          <p:cNvPr id="8" name="Picture 3" descr="A picture containing schematic&#10;&#10;Description automatically generated">
            <a:extLst>
              <a:ext uri="{FF2B5EF4-FFF2-40B4-BE49-F238E27FC236}">
                <a16:creationId xmlns:a16="http://schemas.microsoft.com/office/drawing/2014/main" id="{13A561B3-095A-D439-B98A-C715EE0A0C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52400"/>
            <a:ext cx="4800600" cy="106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nip Single Corner Rectangle 4">
            <a:extLst>
              <a:ext uri="{FF2B5EF4-FFF2-40B4-BE49-F238E27FC236}">
                <a16:creationId xmlns:a16="http://schemas.microsoft.com/office/drawing/2014/main" id="{23EC22DE-8F5B-E6C6-9D91-3FC10A536214}"/>
              </a:ext>
            </a:extLst>
          </p:cNvPr>
          <p:cNvSpPr/>
          <p:nvPr/>
        </p:nvSpPr>
        <p:spPr>
          <a:xfrm>
            <a:off x="0" y="10287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11" name="Snip Single Corner Rectangle 4">
            <a:extLst>
              <a:ext uri="{FF2B5EF4-FFF2-40B4-BE49-F238E27FC236}">
                <a16:creationId xmlns:a16="http://schemas.microsoft.com/office/drawing/2014/main" id="{2908C3F6-F48B-80FC-E96D-F524AC81F319}"/>
              </a:ext>
            </a:extLst>
          </p:cNvPr>
          <p:cNvSpPr/>
          <p:nvPr/>
        </p:nvSpPr>
        <p:spPr>
          <a:xfrm>
            <a:off x="0" y="57531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pic>
        <p:nvPicPr>
          <p:cNvPr id="13" name="Picture 12">
            <a:extLst>
              <a:ext uri="{FF2B5EF4-FFF2-40B4-BE49-F238E27FC236}">
                <a16:creationId xmlns:a16="http://schemas.microsoft.com/office/drawing/2014/main" id="{E5A64229-E045-F6C4-A1CD-A91E29A0C907}"/>
              </a:ext>
            </a:extLst>
          </p:cNvPr>
          <p:cNvPicPr>
            <a:picLocks noChangeAspect="1"/>
          </p:cNvPicPr>
          <p:nvPr/>
        </p:nvPicPr>
        <p:blipFill>
          <a:blip r:embed="rId4"/>
          <a:stretch>
            <a:fillRect/>
          </a:stretch>
        </p:blipFill>
        <p:spPr>
          <a:xfrm>
            <a:off x="1542627" y="3504945"/>
            <a:ext cx="6058746" cy="1829055"/>
          </a:xfrm>
          <a:prstGeom prst="rect">
            <a:avLst/>
          </a:prstGeom>
        </p:spPr>
      </p:pic>
    </p:spTree>
    <p:extLst>
      <p:ext uri="{BB962C8B-B14F-4D97-AF65-F5344CB8AC3E}">
        <p14:creationId xmlns:p14="http://schemas.microsoft.com/office/powerpoint/2010/main" val="185948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1905000"/>
            <a:ext cx="7315199" cy="2514600"/>
          </a:xfrm>
        </p:spPr>
        <p:txBody>
          <a:bodyPr>
            <a:noAutofit/>
          </a:bodyPr>
          <a:lstStyle/>
          <a:p>
            <a:pPr marL="514350" indent="-514350" algn="just">
              <a:buFont typeface="+mj-lt"/>
              <a:buAutoNum type="arabicPeriod"/>
            </a:pPr>
            <a:r>
              <a:rPr lang="en-US" sz="2400" dirty="0">
                <a:solidFill>
                  <a:schemeClr val="tx1"/>
                </a:solidFill>
                <a:latin typeface="Goudy Old Style" panose="02020502050305020303" pitchFamily="18" charset="0"/>
              </a:rPr>
              <a:t>The Requestor legitimately needs the records (i.e., press for reporting purposes).</a:t>
            </a:r>
          </a:p>
          <a:p>
            <a:pPr marL="514350" indent="-514350" algn="just">
              <a:buFont typeface="+mj-lt"/>
              <a:buAutoNum type="arabicPeriod"/>
            </a:pPr>
            <a:r>
              <a:rPr lang="en-US" sz="2400" dirty="0">
                <a:solidFill>
                  <a:schemeClr val="tx1"/>
                </a:solidFill>
                <a:latin typeface="Goudy Old Style" panose="02020502050305020303" pitchFamily="18" charset="0"/>
              </a:rPr>
              <a:t>Conducting “audit” either personally or on behalf of some open government association/group.</a:t>
            </a:r>
          </a:p>
          <a:p>
            <a:pPr marL="514350" indent="-514350" algn="just">
              <a:buFont typeface="+mj-lt"/>
              <a:buAutoNum type="arabicPeriod"/>
            </a:pPr>
            <a:r>
              <a:rPr lang="en-US" sz="2400" dirty="0">
                <a:solidFill>
                  <a:schemeClr val="tx1"/>
                </a:solidFill>
                <a:latin typeface="Goudy Old Style" panose="02020502050305020303" pitchFamily="18" charset="0"/>
              </a:rPr>
              <a:t>Seeking Information to expose “corruption” or embarrass someone.</a:t>
            </a:r>
          </a:p>
          <a:p>
            <a:pPr marL="514350" indent="-514350" algn="just">
              <a:buFont typeface="+mj-lt"/>
              <a:buAutoNum type="arabicPeriod"/>
            </a:pPr>
            <a:r>
              <a:rPr lang="en-US" sz="2400" dirty="0">
                <a:solidFill>
                  <a:schemeClr val="tx1"/>
                </a:solidFill>
                <a:latin typeface="Goudy Old Style" panose="02020502050305020303" pitchFamily="18" charset="0"/>
              </a:rPr>
              <a:t>To set up the government and recover attorney’s fees.</a:t>
            </a:r>
          </a:p>
          <a:p>
            <a:pPr algn="just"/>
            <a:r>
              <a:rPr lang="en-US" sz="2400" b="1" dirty="0">
                <a:solidFill>
                  <a:schemeClr val="tx1"/>
                </a:solidFill>
                <a:latin typeface="Goudy Old Style" panose="02020502050305020303" pitchFamily="18" charset="0"/>
              </a:rPr>
              <a:t>		</a:t>
            </a:r>
          </a:p>
          <a:p>
            <a:pPr algn="just"/>
            <a:r>
              <a:rPr lang="en-US" sz="2400" b="1" dirty="0">
                <a:solidFill>
                  <a:schemeClr val="tx1"/>
                </a:solidFill>
                <a:latin typeface="Goudy Old Style" panose="02020502050305020303" pitchFamily="18" charset="0"/>
              </a:rPr>
              <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914400"/>
            <a:ext cx="7772400" cy="1203325"/>
          </a:xfrm>
        </p:spPr>
        <p:txBody>
          <a:bodyPr>
            <a:normAutofit/>
          </a:bodyPr>
          <a:lstStyle/>
          <a:p>
            <a:r>
              <a:rPr lang="en-US" sz="2800" b="1" u="sng" dirty="0">
                <a:latin typeface="Goudy Old Style" pitchFamily="18" charset="0"/>
              </a:rPr>
              <a:t>Why Do People Make Public Records Requests? </a:t>
            </a:r>
            <a:endParaRPr lang="en-US" sz="2800" b="1" dirty="0"/>
          </a:p>
        </p:txBody>
      </p:sp>
      <p:pic>
        <p:nvPicPr>
          <p:cNvPr id="4" name="Picture 3" descr="A picture containing schematic&#10;&#10;Description automatically generated">
            <a:extLst>
              <a:ext uri="{FF2B5EF4-FFF2-40B4-BE49-F238E27FC236}">
                <a16:creationId xmlns:a16="http://schemas.microsoft.com/office/drawing/2014/main" id="{67C6A88F-AFC5-F837-E96D-27CF015D0A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4D734946-6021-F1DF-5238-D24FCEF14C26}"/>
              </a:ext>
            </a:extLst>
          </p:cNvPr>
          <p:cNvPicPr>
            <a:picLocks noChangeAspect="1"/>
          </p:cNvPicPr>
          <p:nvPr/>
        </p:nvPicPr>
        <p:blipFill>
          <a:blip r:embed="rId4"/>
          <a:stretch>
            <a:fillRect/>
          </a:stretch>
        </p:blipFill>
        <p:spPr>
          <a:xfrm>
            <a:off x="1245209" y="4876800"/>
            <a:ext cx="6831991" cy="693347"/>
          </a:xfrm>
          <a:prstGeom prst="rect">
            <a:avLst/>
          </a:prstGeom>
        </p:spPr>
      </p:pic>
    </p:spTree>
    <p:extLst>
      <p:ext uri="{BB962C8B-B14F-4D97-AF65-F5344CB8AC3E}">
        <p14:creationId xmlns:p14="http://schemas.microsoft.com/office/powerpoint/2010/main" val="319467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DD9D2-5333-4BF9-A4A2-4B2AE5E48BFF}"/>
            </a:ext>
          </a:extLst>
        </p:cNvPr>
        <p:cNvGrpSpPr/>
        <p:nvPr/>
      </p:nvGrpSpPr>
      <p:grpSpPr>
        <a:xfrm>
          <a:off x="0" y="0"/>
          <a:ext cx="0" cy="0"/>
          <a:chOff x="0" y="0"/>
          <a:chExt cx="0" cy="0"/>
        </a:xfrm>
      </p:grpSpPr>
      <p:sp>
        <p:nvSpPr>
          <p:cNvPr id="5" name="Snip Single Corner Rectangle 4">
            <a:extLst>
              <a:ext uri="{FF2B5EF4-FFF2-40B4-BE49-F238E27FC236}">
                <a16:creationId xmlns:a16="http://schemas.microsoft.com/office/drawing/2014/main" id="{5D7396B6-DA76-C704-D7E8-92C10341F191}"/>
              </a:ext>
            </a:extLst>
          </p:cNvPr>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a:extLst>
              <a:ext uri="{FF2B5EF4-FFF2-40B4-BE49-F238E27FC236}">
                <a16:creationId xmlns:a16="http://schemas.microsoft.com/office/drawing/2014/main" id="{FD781C90-A455-061C-474D-4851C6E4A339}"/>
              </a:ext>
            </a:extLst>
          </p:cNvPr>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19B63536-C48E-002C-B156-B9CC7B4EA533}"/>
              </a:ext>
            </a:extLst>
          </p:cNvPr>
          <p:cNvSpPr>
            <a:spLocks noGrp="1"/>
          </p:cNvSpPr>
          <p:nvPr>
            <p:ph type="ctrTitle"/>
          </p:nvPr>
        </p:nvSpPr>
        <p:spPr>
          <a:xfrm>
            <a:off x="685800" y="914400"/>
            <a:ext cx="7772400" cy="1203325"/>
          </a:xfrm>
        </p:spPr>
        <p:txBody>
          <a:bodyPr>
            <a:normAutofit/>
          </a:bodyPr>
          <a:lstStyle/>
          <a:p>
            <a:r>
              <a:rPr lang="en-US" sz="2800" b="1" u="sng" dirty="0">
                <a:latin typeface="Goudy Old Style" pitchFamily="18" charset="0"/>
              </a:rPr>
              <a:t>Factors That Cannot Be Considered: </a:t>
            </a:r>
            <a:endParaRPr lang="en-US" sz="2800" b="1" dirty="0"/>
          </a:p>
        </p:txBody>
      </p:sp>
      <p:pic>
        <p:nvPicPr>
          <p:cNvPr id="4" name="Picture 3" descr="A picture containing schematic&#10;&#10;Description automatically generated">
            <a:extLst>
              <a:ext uri="{FF2B5EF4-FFF2-40B4-BE49-F238E27FC236}">
                <a16:creationId xmlns:a16="http://schemas.microsoft.com/office/drawing/2014/main" id="{9AB1E2C7-6D95-2B62-191F-EFC864E276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7FD56EC-BB7F-4480-4EA7-F258559AE0A8}"/>
              </a:ext>
            </a:extLst>
          </p:cNvPr>
          <p:cNvSpPr txBox="1"/>
          <p:nvPr/>
        </p:nvSpPr>
        <p:spPr>
          <a:xfrm>
            <a:off x="914400" y="2209800"/>
            <a:ext cx="6705600" cy="3293209"/>
          </a:xfrm>
          <a:prstGeom prst="rect">
            <a:avLst/>
          </a:prstGeom>
          <a:noFill/>
        </p:spPr>
        <p:txBody>
          <a:bodyPr wrap="square">
            <a:spAutoFit/>
          </a:bodyPr>
          <a:lstStyle/>
          <a:p>
            <a:pPr marL="800100" indent="-457200" algn="just">
              <a:buFont typeface="Arial" panose="020B0604020202020204" pitchFamily="34" charset="0"/>
              <a:buChar char="•"/>
            </a:pPr>
            <a:r>
              <a:rPr lang="en-US" sz="2600" dirty="0">
                <a:solidFill>
                  <a:schemeClr val="tx1"/>
                </a:solidFill>
                <a:latin typeface="Goudy Old Style" panose="02020502050305020303" pitchFamily="18" charset="0"/>
              </a:rPr>
              <a:t>A requester’s motive for wanting the records. </a:t>
            </a:r>
          </a:p>
          <a:p>
            <a:pPr marL="800100" indent="-457200" algn="just">
              <a:buFont typeface="Arial" panose="020B0604020202020204" pitchFamily="34" charset="0"/>
              <a:buChar char="•"/>
            </a:pPr>
            <a:r>
              <a:rPr lang="en-US" sz="2600" dirty="0">
                <a:latin typeface="Goudy Old Style" panose="02020502050305020303" pitchFamily="18" charset="0"/>
                <a:ea typeface="Times New Roman" panose="02020603050405020304" pitchFamily="18" charset="0"/>
                <a:cs typeface="Times New Roman" panose="02020603050405020304" pitchFamily="18" charset="0"/>
              </a:rPr>
              <a:t>Whether they are a resident.</a:t>
            </a:r>
          </a:p>
          <a:p>
            <a:pPr marL="800100" indent="-457200" algn="just">
              <a:buFont typeface="Arial" panose="020B0604020202020204" pitchFamily="34" charset="0"/>
              <a:buChar char="•"/>
            </a:pPr>
            <a:r>
              <a:rPr lang="en-US" sz="2600" dirty="0">
                <a:latin typeface="Goudy Old Style" panose="02020502050305020303" pitchFamily="18" charset="0"/>
                <a:ea typeface="Times New Roman" panose="02020603050405020304" pitchFamily="18" charset="0"/>
                <a:cs typeface="Times New Roman" panose="02020603050405020304" pitchFamily="18" charset="0"/>
              </a:rPr>
              <a:t>How many times they make records requests.</a:t>
            </a:r>
          </a:p>
          <a:p>
            <a:pPr marL="800100" indent="-457200" algn="just">
              <a:buFont typeface="Arial" panose="020B0604020202020204" pitchFamily="34" charset="0"/>
              <a:buChar char="•"/>
            </a:pPr>
            <a:r>
              <a:rPr lang="en-US" sz="2600" dirty="0">
                <a:latin typeface="Goudy Old Style" panose="02020502050305020303" pitchFamily="18" charset="0"/>
                <a:ea typeface="Times New Roman" panose="02020603050405020304" pitchFamily="18" charset="0"/>
                <a:cs typeface="Times New Roman" panose="02020603050405020304" pitchFamily="18" charset="0"/>
              </a:rPr>
              <a:t>Whether the requestor will fill out a form.</a:t>
            </a:r>
          </a:p>
          <a:p>
            <a:pPr marL="800100" indent="-457200" algn="just">
              <a:buFont typeface="Arial" panose="020B0604020202020204" pitchFamily="34" charset="0"/>
              <a:buChar char="•"/>
            </a:pPr>
            <a:r>
              <a:rPr lang="en-US" sz="2600" dirty="0">
                <a:latin typeface="Goudy Old Style" panose="02020502050305020303" pitchFamily="18" charset="0"/>
                <a:ea typeface="Times New Roman" panose="02020603050405020304" pitchFamily="18" charset="0"/>
                <a:cs typeface="Times New Roman" panose="02020603050405020304" pitchFamily="18" charset="0"/>
              </a:rPr>
              <a:t>Whether or not the requester will identify him/herself.</a:t>
            </a:r>
          </a:p>
        </p:txBody>
      </p:sp>
    </p:spTree>
    <p:extLst>
      <p:ext uri="{BB962C8B-B14F-4D97-AF65-F5344CB8AC3E}">
        <p14:creationId xmlns:p14="http://schemas.microsoft.com/office/powerpoint/2010/main" val="2650342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6640C-462A-D4DD-2CE1-9152C193BE2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06375A3-8898-F93D-C2BC-6C7077C17381}"/>
              </a:ext>
            </a:extLst>
          </p:cNvPr>
          <p:cNvSpPr>
            <a:spLocks noGrp="1"/>
          </p:cNvSpPr>
          <p:nvPr>
            <p:ph type="title"/>
          </p:nvPr>
        </p:nvSpPr>
        <p:spPr>
          <a:xfrm>
            <a:off x="266700" y="1181100"/>
            <a:ext cx="8610600" cy="762000"/>
          </a:xfrm>
        </p:spPr>
        <p:txBody>
          <a:bodyPr>
            <a:normAutofit/>
          </a:bodyPr>
          <a:lstStyle/>
          <a:p>
            <a:pPr algn="ctr"/>
            <a:r>
              <a:rPr lang="en-US" sz="2800" b="1" u="sng" dirty="0">
                <a:latin typeface="Goudy Old Style" pitchFamily="18" charset="0"/>
              </a:rPr>
              <a:t>Public Records  Requests </a:t>
            </a:r>
          </a:p>
        </p:txBody>
      </p:sp>
      <p:sp>
        <p:nvSpPr>
          <p:cNvPr id="3" name="Content Placeholder 2">
            <a:extLst>
              <a:ext uri="{FF2B5EF4-FFF2-40B4-BE49-F238E27FC236}">
                <a16:creationId xmlns:a16="http://schemas.microsoft.com/office/drawing/2014/main" id="{546AA482-4B9A-AA46-F4FD-804DF7B12466}"/>
              </a:ext>
            </a:extLst>
          </p:cNvPr>
          <p:cNvSpPr>
            <a:spLocks noGrp="1"/>
          </p:cNvSpPr>
          <p:nvPr>
            <p:ph idx="1"/>
          </p:nvPr>
        </p:nvSpPr>
        <p:spPr>
          <a:xfrm>
            <a:off x="609600" y="1657927"/>
            <a:ext cx="7543800" cy="3828473"/>
          </a:xfrm>
        </p:spPr>
        <p:txBody>
          <a:bodyPr>
            <a:normAutofit lnSpcReduction="10000"/>
          </a:bodyPr>
          <a:lstStyle/>
          <a:p>
            <a:pPr algn="just">
              <a:buFont typeface="Arial" charset="0"/>
              <a:buChar char="•"/>
            </a:pPr>
            <a:endParaRPr lang="en-US" sz="2600" dirty="0">
              <a:latin typeface="Goudy Old Style" panose="02020502050305020303" pitchFamily="18" charset="0"/>
            </a:endParaRPr>
          </a:p>
          <a:p>
            <a:pPr algn="just"/>
            <a:r>
              <a:rPr lang="en-US" sz="2600" dirty="0">
                <a:latin typeface="Goudy Old Style" panose="02020502050305020303" pitchFamily="18" charset="0"/>
                <a:ea typeface="Times New Roman" panose="02020603050405020304" pitchFamily="18" charset="0"/>
                <a:cs typeface="Times New Roman" panose="02020603050405020304" pitchFamily="18" charset="0"/>
              </a:rPr>
              <a:t>Request for public records can be verbal! </a:t>
            </a:r>
          </a:p>
          <a:p>
            <a:pPr algn="just"/>
            <a:r>
              <a:rPr lang="en-US" sz="2600" dirty="0">
                <a:latin typeface="Goudy Old Style" panose="02020502050305020303" pitchFamily="18" charset="0"/>
              </a:rPr>
              <a:t>Any withheld or redacted records must be based upon a statutory exemption that has to be cited in writing. </a:t>
            </a:r>
          </a:p>
          <a:p>
            <a:pPr algn="just"/>
            <a:r>
              <a:rPr lang="en-US" sz="2600" dirty="0">
                <a:solidFill>
                  <a:schemeClr val="tx1"/>
                </a:solidFill>
                <a:latin typeface="Goudy Old Style" panose="02020502050305020303" pitchFamily="18" charset="0"/>
              </a:rPr>
              <a:t>Can charge copying costs pursuant to </a:t>
            </a:r>
            <a:r>
              <a:rPr lang="en-US" sz="2600" dirty="0">
                <a:latin typeface="Goudy Old Style" panose="02020502050305020303" pitchFamily="18" charset="0"/>
              </a:rPr>
              <a:t>Florida Statutes. </a:t>
            </a:r>
          </a:p>
          <a:p>
            <a:pPr algn="just"/>
            <a:r>
              <a:rPr lang="en-US" sz="2600" dirty="0">
                <a:latin typeface="Goudy Old Style" panose="02020502050305020303" pitchFamily="18" charset="0"/>
              </a:rPr>
              <a:t>Can charge special service charges for “extensive” clerical, supervisory labor or IT services. </a:t>
            </a:r>
          </a:p>
          <a:p>
            <a:pPr algn="just"/>
            <a:r>
              <a:rPr lang="en-US" sz="2600" dirty="0">
                <a:latin typeface="Goudy Old Style" panose="02020502050305020303" pitchFamily="18" charset="0"/>
              </a:rPr>
              <a:t>Can request advance deposits for allowable charges.</a:t>
            </a:r>
          </a:p>
          <a:p>
            <a:pPr algn="just"/>
            <a:endParaRPr lang="en-US" sz="2600" dirty="0">
              <a:latin typeface="Goudy Old Style" panose="02020502050305020303" pitchFamily="18" charset="0"/>
              <a:ea typeface="Times New Roman" panose="02020603050405020304" pitchFamily="18" charset="0"/>
              <a:cs typeface="Times New Roman" panose="02020603050405020304" pitchFamily="18" charset="0"/>
            </a:endParaRPr>
          </a:p>
          <a:p>
            <a:pPr marL="0" indent="0">
              <a:buNone/>
            </a:pPr>
            <a:endParaRPr lang="en-US" sz="2600" dirty="0">
              <a:effectLst/>
              <a:latin typeface="Goudy Old Style" panose="02020502050305020303" pitchFamily="18" charset="0"/>
              <a:ea typeface="Times New Roman" panose="02020603050405020304" pitchFamily="18" charset="0"/>
              <a:cs typeface="Times New Roman" panose="02020603050405020304" pitchFamily="18" charset="0"/>
            </a:endParaRPr>
          </a:p>
          <a:p>
            <a:pPr marL="0" indent="0">
              <a:buNone/>
            </a:pPr>
            <a:endParaRPr lang="en-US" sz="2600" dirty="0">
              <a:latin typeface="Goudy Old Style" panose="02020502050305020303" pitchFamily="18" charset="0"/>
            </a:endParaRPr>
          </a:p>
        </p:txBody>
      </p:sp>
      <p:sp>
        <p:nvSpPr>
          <p:cNvPr id="5" name="Snip Single Corner Rectangle 4">
            <a:extLst>
              <a:ext uri="{FF2B5EF4-FFF2-40B4-BE49-F238E27FC236}">
                <a16:creationId xmlns:a16="http://schemas.microsoft.com/office/drawing/2014/main" id="{5B7C64AA-DE74-4FCE-1136-2DE0131F2590}"/>
              </a:ext>
            </a:extLst>
          </p:cNvPr>
          <p:cNvSpPr/>
          <p:nvPr/>
        </p:nvSpPr>
        <p:spPr>
          <a:xfrm>
            <a:off x="0" y="990600"/>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nip Single Corner Rectangle 6">
            <a:extLst>
              <a:ext uri="{FF2B5EF4-FFF2-40B4-BE49-F238E27FC236}">
                <a16:creationId xmlns:a16="http://schemas.microsoft.com/office/drawing/2014/main" id="{A2739F10-4DFF-370F-A4D0-55388ED93BA6}"/>
              </a:ext>
            </a:extLst>
          </p:cNvPr>
          <p:cNvSpPr/>
          <p:nvPr/>
        </p:nvSpPr>
        <p:spPr>
          <a:xfrm>
            <a:off x="0" y="5930323"/>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08892EA-6686-3AAF-8668-CC3EE86F4F01}"/>
              </a:ext>
            </a:extLst>
          </p:cNvPr>
          <p:cNvPicPr>
            <a:picLocks noChangeAspect="1"/>
          </p:cNvPicPr>
          <p:nvPr/>
        </p:nvPicPr>
        <p:blipFill>
          <a:blip r:embed="rId3"/>
          <a:stretch>
            <a:fillRect/>
          </a:stretch>
        </p:blipFill>
        <p:spPr>
          <a:xfrm>
            <a:off x="2286000" y="0"/>
            <a:ext cx="4267570" cy="944962"/>
          </a:xfrm>
          <a:prstGeom prst="rect">
            <a:avLst/>
          </a:prstGeom>
        </p:spPr>
      </p:pic>
    </p:spTree>
    <p:extLst>
      <p:ext uri="{BB962C8B-B14F-4D97-AF65-F5344CB8AC3E}">
        <p14:creationId xmlns:p14="http://schemas.microsoft.com/office/powerpoint/2010/main" val="444362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B06D0-EA14-44E0-032A-84A0CB4BE36D}"/>
            </a:ext>
          </a:extLst>
        </p:cNvPr>
        <p:cNvGrpSpPr/>
        <p:nvPr/>
      </p:nvGrpSpPr>
      <p:grpSpPr>
        <a:xfrm>
          <a:off x="0" y="0"/>
          <a:ext cx="0" cy="0"/>
          <a:chOff x="0" y="0"/>
          <a:chExt cx="0" cy="0"/>
        </a:xfrm>
      </p:grpSpPr>
      <p:sp>
        <p:nvSpPr>
          <p:cNvPr id="5" name="Snip Single Corner Rectangle 4">
            <a:extLst>
              <a:ext uri="{FF2B5EF4-FFF2-40B4-BE49-F238E27FC236}">
                <a16:creationId xmlns:a16="http://schemas.microsoft.com/office/drawing/2014/main" id="{D44635F9-B2CB-2765-C874-072933A93A01}"/>
              </a:ext>
            </a:extLst>
          </p:cNvPr>
          <p:cNvSpPr/>
          <p:nvPr/>
        </p:nvSpPr>
        <p:spPr>
          <a:xfrm>
            <a:off x="0" y="990600"/>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nip Single Corner Rectangle 6">
            <a:extLst>
              <a:ext uri="{FF2B5EF4-FFF2-40B4-BE49-F238E27FC236}">
                <a16:creationId xmlns:a16="http://schemas.microsoft.com/office/drawing/2014/main" id="{8983CA30-BBB6-652E-DE60-3492013BE6C6}"/>
              </a:ext>
            </a:extLst>
          </p:cNvPr>
          <p:cNvSpPr/>
          <p:nvPr/>
        </p:nvSpPr>
        <p:spPr>
          <a:xfrm>
            <a:off x="0" y="5930323"/>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3731BB5-455B-F795-1A87-D17B766BBEC7}"/>
              </a:ext>
            </a:extLst>
          </p:cNvPr>
          <p:cNvPicPr>
            <a:picLocks noChangeAspect="1"/>
          </p:cNvPicPr>
          <p:nvPr/>
        </p:nvPicPr>
        <p:blipFill>
          <a:blip r:embed="rId3"/>
          <a:stretch>
            <a:fillRect/>
          </a:stretch>
        </p:blipFill>
        <p:spPr>
          <a:xfrm>
            <a:off x="2286000" y="0"/>
            <a:ext cx="4267570" cy="944962"/>
          </a:xfrm>
          <a:prstGeom prst="rect">
            <a:avLst/>
          </a:prstGeom>
        </p:spPr>
      </p:pic>
      <p:pic>
        <p:nvPicPr>
          <p:cNvPr id="10" name="Content Placeholder 9">
            <a:extLst>
              <a:ext uri="{FF2B5EF4-FFF2-40B4-BE49-F238E27FC236}">
                <a16:creationId xmlns:a16="http://schemas.microsoft.com/office/drawing/2014/main" id="{8D91A45F-CFB6-467E-1F18-DC62343887FB}"/>
              </a:ext>
            </a:extLst>
          </p:cNvPr>
          <p:cNvPicPr>
            <a:picLocks noGrp="1" noChangeAspect="1"/>
          </p:cNvPicPr>
          <p:nvPr>
            <p:ph idx="1"/>
          </p:nvPr>
        </p:nvPicPr>
        <p:blipFill>
          <a:blip r:embed="rId4"/>
          <a:stretch>
            <a:fillRect/>
          </a:stretch>
        </p:blipFill>
        <p:spPr>
          <a:xfrm>
            <a:off x="2286000" y="1577416"/>
            <a:ext cx="4486043" cy="3956590"/>
          </a:xfrm>
          <a:prstGeom prst="rect">
            <a:avLst/>
          </a:prstGeom>
        </p:spPr>
      </p:pic>
    </p:spTree>
    <p:extLst>
      <p:ext uri="{BB962C8B-B14F-4D97-AF65-F5344CB8AC3E}">
        <p14:creationId xmlns:p14="http://schemas.microsoft.com/office/powerpoint/2010/main" val="1500245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384425"/>
            <a:ext cx="8001000" cy="3254375"/>
          </a:xfrm>
        </p:spPr>
        <p:txBody>
          <a:bodyPr>
            <a:normAutofit/>
          </a:bodyPr>
          <a:lstStyle/>
          <a:p>
            <a:pPr marL="457200" indent="-457200" algn="just">
              <a:buFont typeface="Arial" panose="020B0604020202020204" pitchFamily="34" charset="0"/>
              <a:buChar char="•"/>
            </a:pPr>
            <a:r>
              <a:rPr lang="en-US" sz="2600" dirty="0">
                <a:solidFill>
                  <a:schemeClr val="tx1"/>
                </a:solidFill>
                <a:latin typeface="Goudy Old Style" panose="02020502050305020303" pitchFamily="18" charset="0"/>
              </a:rPr>
              <a:t>Florida’s public records law requires an agency to provide access to existing public records. </a:t>
            </a:r>
          </a:p>
          <a:p>
            <a:pPr marL="457200" indent="-457200" algn="just">
              <a:buFont typeface="Arial" panose="020B0604020202020204" pitchFamily="34" charset="0"/>
              <a:buChar char="•"/>
            </a:pPr>
            <a:r>
              <a:rPr lang="en-US" sz="2600" dirty="0">
                <a:solidFill>
                  <a:schemeClr val="tx1"/>
                </a:solidFill>
                <a:latin typeface="Goudy Old Style" panose="02020502050305020303" pitchFamily="18" charset="0"/>
              </a:rPr>
              <a:t>The agency </a:t>
            </a:r>
            <a:r>
              <a:rPr lang="en-US" sz="2600" b="1" dirty="0">
                <a:solidFill>
                  <a:schemeClr val="tx1"/>
                </a:solidFill>
                <a:latin typeface="Goudy Old Style" panose="02020502050305020303" pitchFamily="18" charset="0"/>
              </a:rPr>
              <a:t>IS NOT </a:t>
            </a:r>
            <a:r>
              <a:rPr lang="en-US" sz="2600" dirty="0">
                <a:solidFill>
                  <a:schemeClr val="tx1"/>
                </a:solidFill>
                <a:latin typeface="Goudy Old Style" panose="02020502050305020303" pitchFamily="18" charset="0"/>
              </a:rPr>
              <a:t>required to answer questions about those records.</a:t>
            </a:r>
          </a:p>
          <a:p>
            <a:pPr marL="457200" indent="-457200" algn="just">
              <a:buFont typeface="Arial" panose="020B0604020202020204" pitchFamily="34" charset="0"/>
              <a:buChar char="•"/>
            </a:pPr>
            <a:r>
              <a:rPr lang="en-US" sz="2600" dirty="0">
                <a:solidFill>
                  <a:schemeClr val="tx1"/>
                </a:solidFill>
                <a:latin typeface="Goudy Old Style" panose="02020502050305020303" pitchFamily="18" charset="0"/>
              </a:rPr>
              <a:t>Agencies  </a:t>
            </a:r>
            <a:r>
              <a:rPr lang="en-US" sz="2600" b="1" dirty="0">
                <a:solidFill>
                  <a:schemeClr val="tx1"/>
                </a:solidFill>
                <a:latin typeface="Goudy Old Style" panose="02020502050305020303" pitchFamily="18" charset="0"/>
              </a:rPr>
              <a:t>ARE NOT </a:t>
            </a:r>
            <a:r>
              <a:rPr lang="en-US" sz="2600" dirty="0">
                <a:solidFill>
                  <a:schemeClr val="tx1"/>
                </a:solidFill>
                <a:latin typeface="Goudy Old Style" panose="02020502050305020303" pitchFamily="18" charset="0"/>
              </a:rPr>
              <a:t> required to create new records to respond to public records requests.</a:t>
            </a:r>
          </a:p>
          <a:p>
            <a:pPr algn="just"/>
            <a:endParaRPr lang="en-US" dirty="0">
              <a:solidFill>
                <a:schemeClr val="tx1"/>
              </a:solidFill>
              <a:latin typeface="Goudy Old Style" panose="02020502050305020303" pitchFamily="18" charset="0"/>
            </a:endParaRPr>
          </a:p>
          <a:p>
            <a:pPr algn="just"/>
            <a:endParaRPr lang="en-US" dirty="0">
              <a:solidFill>
                <a:schemeClr val="tx1"/>
              </a:solidFill>
              <a:latin typeface="Goudy Old Style" panose="02020502050305020303"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381000" y="1181100"/>
            <a:ext cx="8686800" cy="1203325"/>
          </a:xfrm>
        </p:spPr>
        <p:txBody>
          <a:bodyPr>
            <a:normAutofit/>
          </a:bodyPr>
          <a:lstStyle/>
          <a:p>
            <a:r>
              <a:rPr lang="en-US" sz="3200" b="1" u="sng" dirty="0">
                <a:latin typeface="Goudy Old Style" pitchFamily="18" charset="0"/>
              </a:rPr>
              <a:t>Information Requests ≠Public Records Request </a:t>
            </a:r>
            <a:endParaRPr lang="en-US" sz="3200" b="1" dirty="0"/>
          </a:p>
        </p:txBody>
      </p:sp>
      <p:pic>
        <p:nvPicPr>
          <p:cNvPr id="4" name="Picture 3" descr="A picture containing schematic&#10;&#10;Description automatically generated">
            <a:extLst>
              <a:ext uri="{FF2B5EF4-FFF2-40B4-BE49-F238E27FC236}">
                <a16:creationId xmlns:a16="http://schemas.microsoft.com/office/drawing/2014/main" id="{411E7BB7-2B55-027B-4FBA-136021DCFC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61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133601"/>
            <a:ext cx="6019800" cy="3590191"/>
          </a:xfrm>
        </p:spPr>
        <p:txBody>
          <a:bodyPr>
            <a:normAutofit fontScale="47500" lnSpcReduction="20000"/>
          </a:bodyPr>
          <a:lstStyle/>
          <a:p>
            <a:pPr marL="457200" indent="-457200" algn="just">
              <a:buFont typeface="Arial" panose="020B0604020202020204" pitchFamily="34" charset="0"/>
              <a:buChar char="•"/>
            </a:pPr>
            <a:r>
              <a:rPr lang="en-US" sz="5100" dirty="0">
                <a:solidFill>
                  <a:schemeClr val="tx1"/>
                </a:solidFill>
                <a:latin typeface="Goudy Old Style" panose="02020502050305020303" pitchFamily="18" charset="0"/>
              </a:rPr>
              <a:t>Government must provide a copy of a public record in the format requested (if the record is maintained in that format). </a:t>
            </a:r>
          </a:p>
          <a:p>
            <a:pPr marL="457200" indent="-457200" algn="just">
              <a:buFont typeface="Arial" panose="020B0604020202020204" pitchFamily="34" charset="0"/>
              <a:buChar char="•"/>
            </a:pPr>
            <a:r>
              <a:rPr lang="en-US" sz="5100" dirty="0">
                <a:solidFill>
                  <a:schemeClr val="tx1"/>
                </a:solidFill>
                <a:latin typeface="Goudy Old Style" panose="02020502050305020303" pitchFamily="18" charset="0"/>
              </a:rPr>
              <a:t>If not maintained in that format, government has the option of converting the record and charging a reasonable special service fee.</a:t>
            </a:r>
          </a:p>
          <a:p>
            <a:pPr marL="457200" indent="-457200" algn="just">
              <a:buFont typeface="Arial" panose="020B0604020202020204" pitchFamily="34" charset="0"/>
              <a:buChar char="•"/>
            </a:pPr>
            <a:r>
              <a:rPr lang="en-US" sz="5100" dirty="0">
                <a:solidFill>
                  <a:schemeClr val="tx1"/>
                </a:solidFill>
                <a:latin typeface="Goudy Old Style" panose="02020502050305020303" pitchFamily="18" charset="0"/>
              </a:rPr>
              <a:t>An agency is not required to provide public records in an electronic format other than the standard format routinely maintained.</a:t>
            </a:r>
          </a:p>
          <a:p>
            <a:pPr algn="just"/>
            <a:endParaRPr lang="en-US" dirty="0">
              <a:solidFill>
                <a:schemeClr val="tx1"/>
              </a:solidFill>
              <a:latin typeface="Goudy Old Style" panose="02020502050305020303"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304800" y="990600"/>
            <a:ext cx="8610600" cy="1203325"/>
          </a:xfrm>
        </p:spPr>
        <p:txBody>
          <a:bodyPr>
            <a:normAutofit/>
          </a:bodyPr>
          <a:lstStyle/>
          <a:p>
            <a:r>
              <a:rPr lang="en-US" sz="3200" b="1" u="sng" dirty="0">
                <a:latin typeface="Goudy Old Style" pitchFamily="18" charset="0"/>
              </a:rPr>
              <a:t>Electronic Records </a:t>
            </a:r>
          </a:p>
        </p:txBody>
      </p:sp>
      <p:pic>
        <p:nvPicPr>
          <p:cNvPr id="4" name="Picture 3" descr="A picture containing schematic&#10;&#10;Description automatically generated">
            <a:extLst>
              <a:ext uri="{FF2B5EF4-FFF2-40B4-BE49-F238E27FC236}">
                <a16:creationId xmlns:a16="http://schemas.microsoft.com/office/drawing/2014/main" id="{92321FC6-2F19-8411-A539-1C4E20F79E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47BBE1AC-AE6B-1A0A-2905-13629F862E7E}"/>
              </a:ext>
            </a:extLst>
          </p:cNvPr>
          <p:cNvPicPr>
            <a:picLocks noChangeAspect="1"/>
          </p:cNvPicPr>
          <p:nvPr/>
        </p:nvPicPr>
        <p:blipFill>
          <a:blip r:embed="rId4"/>
          <a:stretch>
            <a:fillRect/>
          </a:stretch>
        </p:blipFill>
        <p:spPr>
          <a:xfrm>
            <a:off x="7086600" y="3962400"/>
            <a:ext cx="1828800" cy="1351886"/>
          </a:xfrm>
          <a:prstGeom prst="rect">
            <a:avLst/>
          </a:prstGeom>
        </p:spPr>
      </p:pic>
      <p:pic>
        <p:nvPicPr>
          <p:cNvPr id="15" name="Picture 14">
            <a:extLst>
              <a:ext uri="{FF2B5EF4-FFF2-40B4-BE49-F238E27FC236}">
                <a16:creationId xmlns:a16="http://schemas.microsoft.com/office/drawing/2014/main" id="{31C5E726-20C1-71EC-C5D9-B8613DEA3442}"/>
              </a:ext>
            </a:extLst>
          </p:cNvPr>
          <p:cNvPicPr>
            <a:picLocks noChangeAspect="1"/>
          </p:cNvPicPr>
          <p:nvPr/>
        </p:nvPicPr>
        <p:blipFill>
          <a:blip r:embed="rId5"/>
          <a:stretch>
            <a:fillRect/>
          </a:stretch>
        </p:blipFill>
        <p:spPr>
          <a:xfrm>
            <a:off x="7094887" y="1692010"/>
            <a:ext cx="1820513" cy="1962371"/>
          </a:xfrm>
          <a:prstGeom prst="rect">
            <a:avLst/>
          </a:prstGeom>
        </p:spPr>
      </p:pic>
    </p:spTree>
    <p:extLst>
      <p:ext uri="{BB962C8B-B14F-4D97-AF65-F5344CB8AC3E}">
        <p14:creationId xmlns:p14="http://schemas.microsoft.com/office/powerpoint/2010/main" val="3245865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2209800"/>
            <a:ext cx="6324600" cy="3429000"/>
          </a:xfrm>
        </p:spPr>
        <p:txBody>
          <a:bodyPr>
            <a:normAutofit fontScale="77500" lnSpcReduction="20000"/>
          </a:bodyPr>
          <a:lstStyle/>
          <a:p>
            <a:pPr algn="just"/>
            <a:r>
              <a:rPr lang="en-US" dirty="0">
                <a:solidFill>
                  <a:schemeClr val="tx1"/>
                </a:solidFill>
                <a:latin typeface="Goudy Old Style" panose="02020502050305020303" pitchFamily="18" charset="0"/>
              </a:rPr>
              <a:t>Any documents, papers, letters, maps, books, tapes, photographs, films, sound recordings, data processing software, or other material, regardless of the physical form, characteristics, or means of transmission, made or received pursuant to law or ordinance or in connection with the transaction of official business by an agency.</a:t>
            </a:r>
          </a:p>
          <a:p>
            <a:pPr algn="just"/>
            <a:endParaRPr lang="en-US" dirty="0">
              <a:solidFill>
                <a:schemeClr val="tx1"/>
              </a:solidFill>
              <a:latin typeface="Goudy Old Style" panose="02020502050305020303" pitchFamily="18" charset="0"/>
            </a:endParaRPr>
          </a:p>
          <a:p>
            <a:pPr algn="just"/>
            <a:r>
              <a:rPr lang="en-US" dirty="0">
                <a:solidFill>
                  <a:schemeClr val="tx1"/>
                </a:solidFill>
                <a:latin typeface="Goudy Old Style" panose="02020502050305020303" pitchFamily="18" charset="0"/>
              </a:rPr>
              <a:t>Art. I, s. 24, Fla. Const.; Ch. 119, Fla. Stat.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b="1" u="sng" dirty="0">
                <a:latin typeface="Goudy Old Style" pitchFamily="18" charset="0"/>
              </a:rPr>
              <a:t>A Public Record is… </a:t>
            </a:r>
            <a:endParaRPr lang="en-US" sz="3200" b="1" dirty="0"/>
          </a:p>
        </p:txBody>
      </p:sp>
      <p:pic>
        <p:nvPicPr>
          <p:cNvPr id="9" name="Picture 3" descr="A picture containing schematic&#10;&#10;Description automatically generated">
            <a:extLst>
              <a:ext uri="{FF2B5EF4-FFF2-40B4-BE49-F238E27FC236}">
                <a16:creationId xmlns:a16="http://schemas.microsoft.com/office/drawing/2014/main" id="{4DC7B3DE-FEDB-2318-6A85-7334EE8055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693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FB4AD-AACB-38CE-D32A-C788232ED07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60D0DD3-E20B-E35D-C940-3DBC84F7EC5B}"/>
              </a:ext>
            </a:extLst>
          </p:cNvPr>
          <p:cNvSpPr>
            <a:spLocks noGrp="1"/>
          </p:cNvSpPr>
          <p:nvPr>
            <p:ph type="title"/>
          </p:nvPr>
        </p:nvSpPr>
        <p:spPr>
          <a:xfrm>
            <a:off x="914400" y="1333500"/>
            <a:ext cx="7620000" cy="647700"/>
          </a:xfrm>
        </p:spPr>
        <p:txBody>
          <a:bodyPr>
            <a:noAutofit/>
          </a:bodyPr>
          <a:lstStyle/>
          <a:p>
            <a:r>
              <a:rPr lang="en-US" sz="2800" b="1" u="sng" dirty="0">
                <a:latin typeface="Goudy Old Style" pitchFamily="18" charset="0"/>
              </a:rPr>
              <a:t>Records That Are Public</a:t>
            </a:r>
          </a:p>
        </p:txBody>
      </p:sp>
      <p:sp>
        <p:nvSpPr>
          <p:cNvPr id="3" name="Content Placeholder 2">
            <a:extLst>
              <a:ext uri="{FF2B5EF4-FFF2-40B4-BE49-F238E27FC236}">
                <a16:creationId xmlns:a16="http://schemas.microsoft.com/office/drawing/2014/main" id="{E26C3005-E2A0-C0AF-2711-157300C90DF1}"/>
              </a:ext>
            </a:extLst>
          </p:cNvPr>
          <p:cNvSpPr>
            <a:spLocks noGrp="1"/>
          </p:cNvSpPr>
          <p:nvPr>
            <p:ph idx="1"/>
          </p:nvPr>
        </p:nvSpPr>
        <p:spPr>
          <a:xfrm>
            <a:off x="457200" y="1676400"/>
            <a:ext cx="7772400" cy="3828473"/>
          </a:xfrm>
        </p:spPr>
        <p:txBody>
          <a:bodyPr>
            <a:normAutofit fontScale="92500" lnSpcReduction="10000"/>
          </a:bodyPr>
          <a:lstStyle/>
          <a:p>
            <a:pPr marL="0" indent="0">
              <a:buNone/>
            </a:pPr>
            <a:endParaRPr lang="en-US" sz="2400" dirty="0">
              <a:latin typeface="Goudy Old Style" panose="02020502050305020303" pitchFamily="18" charset="0"/>
            </a:endParaRPr>
          </a:p>
          <a:p>
            <a:pPr algn="just"/>
            <a:r>
              <a:rPr lang="en-US" sz="2500" dirty="0">
                <a:latin typeface="Goudy Old Style" panose="02020502050305020303" pitchFamily="18" charset="0"/>
                <a:ea typeface="Times New Roman" panose="02020603050405020304" pitchFamily="18" charset="0"/>
                <a:cs typeface="Times New Roman" panose="02020603050405020304" pitchFamily="18" charset="0"/>
              </a:rPr>
              <a:t>Job applications.</a:t>
            </a:r>
          </a:p>
          <a:p>
            <a:pPr algn="just"/>
            <a:r>
              <a:rPr lang="en-US" sz="2500" dirty="0">
                <a:latin typeface="Goudy Old Style" panose="02020502050305020303" pitchFamily="18" charset="0"/>
                <a:ea typeface="Times New Roman" panose="02020603050405020304" pitchFamily="18" charset="0"/>
                <a:cs typeface="Times New Roman" panose="02020603050405020304" pitchFamily="18" charset="0"/>
              </a:rPr>
              <a:t>Personnel files. </a:t>
            </a:r>
          </a:p>
          <a:p>
            <a:pPr algn="just"/>
            <a:r>
              <a:rPr lang="en-US" sz="2500" dirty="0">
                <a:latin typeface="Goudy Old Style" panose="02020502050305020303" pitchFamily="18" charset="0"/>
                <a:ea typeface="Times New Roman" panose="02020603050405020304" pitchFamily="18" charset="0"/>
                <a:cs typeface="Times New Roman" panose="02020603050405020304" pitchFamily="18" charset="0"/>
              </a:rPr>
              <a:t>Salary and Travel Records.</a:t>
            </a:r>
          </a:p>
          <a:p>
            <a:pPr algn="just"/>
            <a:r>
              <a:rPr lang="en-US" sz="2500" dirty="0">
                <a:latin typeface="Goudy Old Style" panose="02020502050305020303" pitchFamily="18" charset="0"/>
                <a:ea typeface="Times New Roman" panose="02020603050405020304" pitchFamily="18" charset="0"/>
                <a:cs typeface="Times New Roman" panose="02020603050405020304" pitchFamily="18" charset="0"/>
              </a:rPr>
              <a:t>Concluded investigation files.</a:t>
            </a:r>
          </a:p>
          <a:p>
            <a:pPr algn="just"/>
            <a:r>
              <a:rPr lang="en-US" sz="2500" dirty="0">
                <a:latin typeface="Goudy Old Style" panose="02020502050305020303" pitchFamily="18" charset="0"/>
                <a:ea typeface="Times New Roman" panose="02020603050405020304" pitchFamily="18" charset="0"/>
                <a:cs typeface="Times New Roman" panose="02020603050405020304" pitchFamily="18" charset="0"/>
              </a:rPr>
              <a:t>Discipline records.  </a:t>
            </a:r>
          </a:p>
          <a:p>
            <a:pPr algn="just"/>
            <a:r>
              <a:rPr lang="en-US" sz="2500" dirty="0">
                <a:latin typeface="Goudy Old Style" panose="02020502050305020303" pitchFamily="18" charset="0"/>
                <a:ea typeface="Times New Roman" panose="02020603050405020304" pitchFamily="18" charset="0"/>
                <a:cs typeface="Times New Roman" panose="02020603050405020304" pitchFamily="18" charset="0"/>
              </a:rPr>
              <a:t>Telephone records and call logs. </a:t>
            </a:r>
          </a:p>
          <a:p>
            <a:pPr algn="just"/>
            <a:r>
              <a:rPr lang="en-US" sz="2500" dirty="0">
                <a:latin typeface="Goudy Old Style" panose="02020502050305020303" pitchFamily="18" charset="0"/>
                <a:ea typeface="Times New Roman" panose="02020603050405020304" pitchFamily="18" charset="0"/>
                <a:cs typeface="Times New Roman" panose="02020603050405020304" pitchFamily="18" charset="0"/>
              </a:rPr>
              <a:t>Litigation files (once litigation is concluded).</a:t>
            </a:r>
          </a:p>
          <a:p>
            <a:pPr algn="just"/>
            <a:r>
              <a:rPr lang="en-US" sz="2500" dirty="0">
                <a:latin typeface="Goudy Old Style" panose="02020502050305020303" pitchFamily="18" charset="0"/>
              </a:rPr>
              <a:t>Background check/criminal history information is generally a public record (unless a juvenile record).</a:t>
            </a:r>
          </a:p>
          <a:p>
            <a:pPr marL="0" indent="0" algn="just">
              <a:buNone/>
            </a:pPr>
            <a:endParaRPr lang="en-US" sz="2600" dirty="0">
              <a:latin typeface="Goudy Old Style" panose="02020502050305020303" pitchFamily="18" charset="0"/>
              <a:ea typeface="Times New Roman" panose="02020603050405020304" pitchFamily="18" charset="0"/>
              <a:cs typeface="Times New Roman" panose="02020603050405020304" pitchFamily="18" charset="0"/>
            </a:endParaRPr>
          </a:p>
          <a:p>
            <a:pPr algn="just"/>
            <a:endParaRPr lang="en-US" sz="2400" dirty="0">
              <a:latin typeface="Goudy Old Style" panose="02020502050305020303" pitchFamily="18" charset="0"/>
              <a:ea typeface="Times New Roman" panose="02020603050405020304" pitchFamily="18" charset="0"/>
              <a:cs typeface="Times New Roman" panose="02020603050405020304" pitchFamily="18" charset="0"/>
            </a:endParaRPr>
          </a:p>
          <a:p>
            <a:pPr algn="just"/>
            <a:endParaRPr lang="en-US" sz="6000" dirty="0">
              <a:latin typeface="Goudy Old Style" panose="02020502050305020303"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1B2E769-4B7E-9C9A-3D12-AF488BA58DF8}"/>
              </a:ext>
            </a:extLst>
          </p:cNvPr>
          <p:cNvPicPr>
            <a:picLocks noChangeAspect="1"/>
          </p:cNvPicPr>
          <p:nvPr/>
        </p:nvPicPr>
        <p:blipFill>
          <a:blip r:embed="rId3"/>
          <a:stretch>
            <a:fillRect/>
          </a:stretch>
        </p:blipFill>
        <p:spPr>
          <a:xfrm>
            <a:off x="7529476" y="2825707"/>
            <a:ext cx="1400247" cy="1663786"/>
          </a:xfrm>
          <a:prstGeom prst="rect">
            <a:avLst/>
          </a:prstGeom>
        </p:spPr>
      </p:pic>
      <p:pic>
        <p:nvPicPr>
          <p:cNvPr id="10" name="Picture 9">
            <a:extLst>
              <a:ext uri="{FF2B5EF4-FFF2-40B4-BE49-F238E27FC236}">
                <a16:creationId xmlns:a16="http://schemas.microsoft.com/office/drawing/2014/main" id="{6B6B9A75-03BC-4931-B316-2CE1BDDA914C}"/>
              </a:ext>
            </a:extLst>
          </p:cNvPr>
          <p:cNvPicPr>
            <a:picLocks noChangeAspect="1"/>
          </p:cNvPicPr>
          <p:nvPr/>
        </p:nvPicPr>
        <p:blipFill>
          <a:blip r:embed="rId4"/>
          <a:stretch>
            <a:fillRect/>
          </a:stretch>
        </p:blipFill>
        <p:spPr>
          <a:xfrm>
            <a:off x="5181600" y="2404274"/>
            <a:ext cx="1967430" cy="1253326"/>
          </a:xfrm>
          <a:prstGeom prst="rect">
            <a:avLst/>
          </a:prstGeom>
        </p:spPr>
      </p:pic>
      <p:sp>
        <p:nvSpPr>
          <p:cNvPr id="5" name="Snip Single Corner Rectangle 4">
            <a:extLst>
              <a:ext uri="{FF2B5EF4-FFF2-40B4-BE49-F238E27FC236}">
                <a16:creationId xmlns:a16="http://schemas.microsoft.com/office/drawing/2014/main" id="{BA39E014-B8B5-F7D5-2491-2F0182A213AE}"/>
              </a:ext>
            </a:extLst>
          </p:cNvPr>
          <p:cNvSpPr/>
          <p:nvPr/>
        </p:nvSpPr>
        <p:spPr>
          <a:xfrm>
            <a:off x="0" y="990600"/>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3" descr="A picture containing schematic&#10;&#10;Description automatically generated">
            <a:extLst>
              <a:ext uri="{FF2B5EF4-FFF2-40B4-BE49-F238E27FC236}">
                <a16:creationId xmlns:a16="http://schemas.microsoft.com/office/drawing/2014/main" id="{F7C1C71B-88A9-10A9-20B4-31C3271459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nip Single Corner Rectangle 4">
            <a:extLst>
              <a:ext uri="{FF2B5EF4-FFF2-40B4-BE49-F238E27FC236}">
                <a16:creationId xmlns:a16="http://schemas.microsoft.com/office/drawing/2014/main" id="{25D466D0-B06E-1175-9D6C-34F6BC422C16}"/>
              </a:ext>
            </a:extLst>
          </p:cNvPr>
          <p:cNvSpPr/>
          <p:nvPr/>
        </p:nvSpPr>
        <p:spPr>
          <a:xfrm>
            <a:off x="0" y="5943600"/>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4697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4AABA-0696-E6F1-088A-C60AB78210D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2F8174C-241F-99E3-533D-67241F964425}"/>
              </a:ext>
            </a:extLst>
          </p:cNvPr>
          <p:cNvSpPr>
            <a:spLocks noGrp="1"/>
          </p:cNvSpPr>
          <p:nvPr>
            <p:ph type="ctrTitle"/>
          </p:nvPr>
        </p:nvSpPr>
        <p:spPr>
          <a:xfrm>
            <a:off x="685800" y="1142999"/>
            <a:ext cx="7772400" cy="838201"/>
          </a:xfrm>
        </p:spPr>
        <p:txBody>
          <a:bodyPr>
            <a:normAutofit/>
          </a:bodyPr>
          <a:lstStyle/>
          <a:p>
            <a:r>
              <a:rPr lang="en-US" sz="2800" b="1" u="sng" dirty="0">
                <a:latin typeface="Goudy Old Style" pitchFamily="18" charset="0"/>
              </a:rPr>
              <a:t>Public Record Exemptions</a:t>
            </a:r>
            <a:endParaRPr lang="en-US" sz="2800" b="1" dirty="0"/>
          </a:p>
        </p:txBody>
      </p:sp>
      <p:sp>
        <p:nvSpPr>
          <p:cNvPr id="5" name="Snip Single Corner Rectangle 4">
            <a:extLst>
              <a:ext uri="{FF2B5EF4-FFF2-40B4-BE49-F238E27FC236}">
                <a16:creationId xmlns:a16="http://schemas.microsoft.com/office/drawing/2014/main" id="{819D7C19-6EB2-51FF-7ED9-368CB080922C}"/>
              </a:ext>
            </a:extLst>
          </p:cNvPr>
          <p:cNvSpPr/>
          <p:nvPr/>
        </p:nvSpPr>
        <p:spPr>
          <a:xfrm>
            <a:off x="0" y="990600"/>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a:extLst>
              <a:ext uri="{FF2B5EF4-FFF2-40B4-BE49-F238E27FC236}">
                <a16:creationId xmlns:a16="http://schemas.microsoft.com/office/drawing/2014/main" id="{4ECD70E2-D74D-A8C1-4CA4-1B5DC6802B83}"/>
              </a:ext>
            </a:extLst>
          </p:cNvPr>
          <p:cNvSpPr/>
          <p:nvPr/>
        </p:nvSpPr>
        <p:spPr>
          <a:xfrm>
            <a:off x="0" y="5930323"/>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descr="A picture containing schematic&#10;&#10;Description automatically generated">
            <a:extLst>
              <a:ext uri="{FF2B5EF4-FFF2-40B4-BE49-F238E27FC236}">
                <a16:creationId xmlns:a16="http://schemas.microsoft.com/office/drawing/2014/main" id="{7AD563D0-FE87-619A-4C11-2D7A06C4AC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DEE5028-B7DC-E3F7-D105-2864CB0200AF}"/>
              </a:ext>
            </a:extLst>
          </p:cNvPr>
          <p:cNvPicPr>
            <a:picLocks noChangeAspect="1"/>
          </p:cNvPicPr>
          <p:nvPr/>
        </p:nvPicPr>
        <p:blipFill>
          <a:blip r:embed="rId4"/>
          <a:stretch>
            <a:fillRect/>
          </a:stretch>
        </p:blipFill>
        <p:spPr>
          <a:xfrm>
            <a:off x="2286000" y="2133369"/>
            <a:ext cx="4982015" cy="3529555"/>
          </a:xfrm>
          <a:prstGeom prst="rect">
            <a:avLst/>
          </a:prstGeom>
        </p:spPr>
      </p:pic>
    </p:spTree>
    <p:extLst>
      <p:ext uri="{BB962C8B-B14F-4D97-AF65-F5344CB8AC3E}">
        <p14:creationId xmlns:p14="http://schemas.microsoft.com/office/powerpoint/2010/main" val="1363753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A13A9-C23B-6BDD-5440-B95632F1A75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805C119-A947-3F0E-B66D-ADBD1C79E254}"/>
              </a:ext>
            </a:extLst>
          </p:cNvPr>
          <p:cNvSpPr>
            <a:spLocks noGrp="1"/>
          </p:cNvSpPr>
          <p:nvPr>
            <p:ph type="ctrTitle"/>
          </p:nvPr>
        </p:nvSpPr>
        <p:spPr>
          <a:xfrm>
            <a:off x="685800" y="1142999"/>
            <a:ext cx="7772400" cy="838201"/>
          </a:xfrm>
        </p:spPr>
        <p:txBody>
          <a:bodyPr>
            <a:normAutofit/>
          </a:bodyPr>
          <a:lstStyle/>
          <a:p>
            <a:r>
              <a:rPr lang="en-US" sz="2800" b="1" u="sng" dirty="0">
                <a:latin typeface="Goudy Old Style" pitchFamily="18" charset="0"/>
              </a:rPr>
              <a:t>Public Record Exemptions</a:t>
            </a:r>
            <a:endParaRPr lang="en-US" sz="2800" b="1" dirty="0"/>
          </a:p>
        </p:txBody>
      </p:sp>
      <p:sp>
        <p:nvSpPr>
          <p:cNvPr id="5" name="Snip Single Corner Rectangle 4">
            <a:extLst>
              <a:ext uri="{FF2B5EF4-FFF2-40B4-BE49-F238E27FC236}">
                <a16:creationId xmlns:a16="http://schemas.microsoft.com/office/drawing/2014/main" id="{383B32FE-EA5C-AF88-8EED-F154E2819FF9}"/>
              </a:ext>
            </a:extLst>
          </p:cNvPr>
          <p:cNvSpPr/>
          <p:nvPr/>
        </p:nvSpPr>
        <p:spPr>
          <a:xfrm>
            <a:off x="0" y="990600"/>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a:extLst>
              <a:ext uri="{FF2B5EF4-FFF2-40B4-BE49-F238E27FC236}">
                <a16:creationId xmlns:a16="http://schemas.microsoft.com/office/drawing/2014/main" id="{4006CCBB-D28C-B728-BC10-96C56EC32915}"/>
              </a:ext>
            </a:extLst>
          </p:cNvPr>
          <p:cNvSpPr/>
          <p:nvPr/>
        </p:nvSpPr>
        <p:spPr>
          <a:xfrm>
            <a:off x="0" y="5930323"/>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9DA33C0-79FA-BA72-57D4-5B1D2C465571}"/>
              </a:ext>
            </a:extLst>
          </p:cNvPr>
          <p:cNvSpPr txBox="1"/>
          <p:nvPr/>
        </p:nvSpPr>
        <p:spPr>
          <a:xfrm>
            <a:off x="468630" y="1676400"/>
            <a:ext cx="5932170" cy="4093428"/>
          </a:xfrm>
          <a:prstGeom prst="rect">
            <a:avLst/>
          </a:prstGeom>
          <a:noFill/>
        </p:spPr>
        <p:txBody>
          <a:bodyPr wrap="square">
            <a:spAutoFit/>
          </a:bodyPr>
          <a:lstStyle/>
          <a:p>
            <a:pPr>
              <a:buFont typeface="Arial" charset="0"/>
              <a:buChar char="•"/>
            </a:pPr>
            <a:endParaRPr lang="en-US" sz="2400" dirty="0">
              <a:latin typeface="Goudy Old Style" panose="02020502050305020303" pitchFamily="18" charset="0"/>
            </a:endParaRPr>
          </a:p>
          <a:p>
            <a:pPr marL="342900" indent="-342900" algn="just">
              <a:buFont typeface="Arial" panose="020B0604020202020204" pitchFamily="34" charset="0"/>
              <a:buChar char="•"/>
            </a:pPr>
            <a:r>
              <a:rPr lang="en-US" sz="2400" dirty="0">
                <a:latin typeface="Goudy Old Style" panose="02020502050305020303" pitchFamily="18" charset="0"/>
                <a:ea typeface="Times New Roman" panose="02020603050405020304" pitchFamily="18" charset="0"/>
                <a:cs typeface="Times New Roman" panose="02020603050405020304" pitchFamily="18" charset="0"/>
              </a:rPr>
              <a:t>Legislature has established list of exemptions from public records throughout Florida Statutes.</a:t>
            </a:r>
          </a:p>
          <a:p>
            <a:pPr marL="342900" indent="-342900" algn="just">
              <a:buFont typeface="Arial" panose="020B0604020202020204" pitchFamily="34" charset="0"/>
              <a:buChar char="•"/>
            </a:pPr>
            <a:r>
              <a:rPr lang="en-US" sz="2400" dirty="0">
                <a:latin typeface="Goudy Old Style" panose="02020502050305020303" pitchFamily="18" charset="0"/>
                <a:ea typeface="Times New Roman" panose="02020603050405020304" pitchFamily="18" charset="0"/>
                <a:cs typeface="Times New Roman" panose="02020603050405020304" pitchFamily="18" charset="0"/>
              </a:rPr>
              <a:t>To withhold all or a portion of a record (through redaction), an agency must have a statutory reference.  </a:t>
            </a:r>
          </a:p>
          <a:p>
            <a:pPr marL="342900" indent="-342900" algn="just">
              <a:buFont typeface="Arial" panose="020B0604020202020204" pitchFamily="34" charset="0"/>
              <a:buChar char="•"/>
            </a:pPr>
            <a:r>
              <a:rPr lang="en-US" sz="2400" dirty="0">
                <a:latin typeface="Goudy Old Style" panose="02020502050305020303" pitchFamily="18" charset="0"/>
                <a:ea typeface="Times New Roman" panose="02020603050405020304" pitchFamily="18" charset="0"/>
                <a:cs typeface="Times New Roman" panose="02020603050405020304" pitchFamily="18" charset="0"/>
              </a:rPr>
              <a:t>Must assert the statutory reference </a:t>
            </a:r>
            <a:r>
              <a:rPr lang="en-US" sz="2400" i="1" u="sng" dirty="0">
                <a:latin typeface="Goudy Old Style" panose="02020502050305020303" pitchFamily="18" charset="0"/>
                <a:ea typeface="Times New Roman" panose="02020603050405020304" pitchFamily="18" charset="0"/>
                <a:cs typeface="Times New Roman" panose="02020603050405020304" pitchFamily="18" charset="0"/>
              </a:rPr>
              <a:t>in writing.  </a:t>
            </a:r>
          </a:p>
          <a:p>
            <a:pPr marL="342900" indent="-342900" algn="just">
              <a:buFont typeface="Arial" panose="020B0604020202020204" pitchFamily="34" charset="0"/>
              <a:buChar char="•"/>
            </a:pPr>
            <a:r>
              <a:rPr lang="en-US" sz="2400" dirty="0">
                <a:latin typeface="Goudy Old Style" panose="02020502050305020303" pitchFamily="18" charset="0"/>
                <a:ea typeface="Times New Roman" panose="02020603050405020304" pitchFamily="18" charset="0"/>
                <a:cs typeface="Times New Roman" panose="02020603050405020304" pitchFamily="18" charset="0"/>
              </a:rPr>
              <a:t>Advisable to have the agency’s Records Custodian perform these functions. </a:t>
            </a:r>
          </a:p>
          <a:p>
            <a:pPr marL="0" indent="0">
              <a:buNone/>
            </a:pPr>
            <a:endParaRPr lang="en-US" sz="2000" dirty="0">
              <a:effectLst/>
              <a:latin typeface="Goudy Old Style" panose="02020502050305020303"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041F67B2-5D92-AF87-145E-45AA0909CCEB}"/>
              </a:ext>
            </a:extLst>
          </p:cNvPr>
          <p:cNvPicPr>
            <a:picLocks noChangeAspect="1"/>
          </p:cNvPicPr>
          <p:nvPr/>
        </p:nvPicPr>
        <p:blipFill>
          <a:blip r:embed="rId3"/>
          <a:stretch>
            <a:fillRect/>
          </a:stretch>
        </p:blipFill>
        <p:spPr>
          <a:xfrm>
            <a:off x="6781800" y="2479474"/>
            <a:ext cx="1828894" cy="1790792"/>
          </a:xfrm>
          <a:prstGeom prst="rect">
            <a:avLst/>
          </a:prstGeom>
        </p:spPr>
      </p:pic>
      <p:pic>
        <p:nvPicPr>
          <p:cNvPr id="3" name="Picture 3" descr="A picture containing schematic&#10;&#10;Description automatically generated">
            <a:extLst>
              <a:ext uri="{FF2B5EF4-FFF2-40B4-BE49-F238E27FC236}">
                <a16:creationId xmlns:a16="http://schemas.microsoft.com/office/drawing/2014/main" id="{DDA8E61E-0C0E-4ABB-A81D-2C2E6724E3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542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ACF78-0F30-DE61-2176-07F5CAC76E4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C50D1E1-16C9-3A35-E03D-C05B81DB3477}"/>
              </a:ext>
            </a:extLst>
          </p:cNvPr>
          <p:cNvSpPr>
            <a:spLocks noGrp="1"/>
          </p:cNvSpPr>
          <p:nvPr>
            <p:ph type="title"/>
          </p:nvPr>
        </p:nvSpPr>
        <p:spPr>
          <a:xfrm>
            <a:off x="381000" y="1143000"/>
            <a:ext cx="8534400" cy="647700"/>
          </a:xfrm>
        </p:spPr>
        <p:txBody>
          <a:bodyPr>
            <a:noAutofit/>
          </a:bodyPr>
          <a:lstStyle/>
          <a:p>
            <a:r>
              <a:rPr lang="en-US" sz="2800" b="1" u="sng" dirty="0">
                <a:latin typeface="Goudy Old Style" pitchFamily="18" charset="0"/>
              </a:rPr>
              <a:t>Examples of Common Exemptions</a:t>
            </a:r>
          </a:p>
        </p:txBody>
      </p:sp>
      <p:sp>
        <p:nvSpPr>
          <p:cNvPr id="3" name="Content Placeholder 2">
            <a:extLst>
              <a:ext uri="{FF2B5EF4-FFF2-40B4-BE49-F238E27FC236}">
                <a16:creationId xmlns:a16="http://schemas.microsoft.com/office/drawing/2014/main" id="{F2C5576D-0C95-065A-B900-AF8C0C493C5E}"/>
              </a:ext>
            </a:extLst>
          </p:cNvPr>
          <p:cNvSpPr>
            <a:spLocks noGrp="1"/>
          </p:cNvSpPr>
          <p:nvPr>
            <p:ph idx="1"/>
          </p:nvPr>
        </p:nvSpPr>
        <p:spPr>
          <a:xfrm>
            <a:off x="381000" y="1524000"/>
            <a:ext cx="8077200" cy="4213069"/>
          </a:xfrm>
        </p:spPr>
        <p:txBody>
          <a:bodyPr>
            <a:normAutofit fontScale="25000" lnSpcReduction="20000"/>
          </a:bodyPr>
          <a:lstStyle/>
          <a:p>
            <a:pPr>
              <a:buFont typeface="Arial" charset="0"/>
              <a:buChar char="•"/>
            </a:pPr>
            <a:endParaRPr lang="en-US" sz="2400" dirty="0">
              <a:latin typeface="Goudy Old Style" panose="02020502050305020303" pitchFamily="18" charset="0"/>
            </a:endParaRPr>
          </a:p>
          <a:p>
            <a:pPr marL="0" indent="0" algn="just">
              <a:buNone/>
            </a:pPr>
            <a:endParaRPr lang="en-US" sz="8000" dirty="0">
              <a:latin typeface="Goudy Old Style" panose="02020502050305020303" pitchFamily="18" charset="0"/>
              <a:ea typeface="Times New Roman" panose="02020603050405020304" pitchFamily="18" charset="0"/>
              <a:cs typeface="Times New Roman" panose="02020603050405020304" pitchFamily="18" charset="0"/>
            </a:endParaRPr>
          </a:p>
          <a:p>
            <a:pPr algn="just"/>
            <a:r>
              <a:rPr lang="en-US" sz="7200" dirty="0">
                <a:latin typeface="Goudy Old Style" panose="02020502050305020303" pitchFamily="18" charset="0"/>
              </a:rPr>
              <a:t>Law enforcement, firefighters, correctional officers, judges, magistrates, code  inspectors , city attorneys</a:t>
            </a:r>
            <a:r>
              <a:rPr lang="en-US" sz="7100" dirty="0">
                <a:latin typeface="Goudy Old Style" panose="02020502050305020303" pitchFamily="18" charset="0"/>
                <a:ea typeface="Times New Roman" panose="02020603050405020304" pitchFamily="18" charset="0"/>
                <a:cs typeface="Times New Roman" panose="02020603050405020304" pitchFamily="18" charset="0"/>
              </a:rPr>
              <a:t> personal information. </a:t>
            </a:r>
          </a:p>
          <a:p>
            <a:pPr algn="just"/>
            <a:r>
              <a:rPr lang="en-US" sz="7100" dirty="0">
                <a:latin typeface="Goudy Old Style" panose="02020502050305020303" pitchFamily="18" charset="0"/>
              </a:rPr>
              <a:t>Social Security numbers. </a:t>
            </a:r>
          </a:p>
          <a:p>
            <a:pPr algn="just"/>
            <a:r>
              <a:rPr lang="en-US" sz="7100" dirty="0">
                <a:latin typeface="Goudy Old Style" panose="02020502050305020303" pitchFamily="18" charset="0"/>
              </a:rPr>
              <a:t>Security or </a:t>
            </a:r>
            <a:r>
              <a:rPr lang="en-US" sz="7100" dirty="0" err="1">
                <a:latin typeface="Goudy Old Style" panose="02020502050305020303" pitchFamily="18" charset="0"/>
              </a:rPr>
              <a:t>firesafety</a:t>
            </a:r>
            <a:r>
              <a:rPr lang="en-US" sz="7100" dirty="0">
                <a:latin typeface="Goudy Old Style" panose="02020502050305020303" pitchFamily="18" charset="0"/>
              </a:rPr>
              <a:t> system plans (including evacuation plans and audio/video security footage). </a:t>
            </a:r>
          </a:p>
          <a:p>
            <a:pPr algn="just"/>
            <a:r>
              <a:rPr lang="en-US" sz="7100" dirty="0">
                <a:latin typeface="Goudy Old Style" panose="02020502050305020303" pitchFamily="18" charset="0"/>
              </a:rPr>
              <a:t>Emergency notification information. </a:t>
            </a:r>
            <a:endParaRPr lang="fr-FR" sz="7100" dirty="0">
              <a:latin typeface="Goudy Old Style" panose="02020502050305020303" pitchFamily="18" charset="0"/>
            </a:endParaRPr>
          </a:p>
          <a:p>
            <a:pPr algn="just"/>
            <a:r>
              <a:rPr lang="en-US" sz="7100" dirty="0">
                <a:latin typeface="Goudy Old Style" panose="02020502050305020303" pitchFamily="18" charset="0"/>
              </a:rPr>
              <a:t>Bank account numbers, and debit, charge, and credit card numbers.</a:t>
            </a:r>
          </a:p>
          <a:p>
            <a:pPr algn="just"/>
            <a:r>
              <a:rPr lang="en-US" sz="7100" dirty="0">
                <a:latin typeface="Goudy Old Style" panose="02020502050305020303" pitchFamily="18" charset="0"/>
              </a:rPr>
              <a:t>Direct deposit information. </a:t>
            </a:r>
          </a:p>
          <a:p>
            <a:pPr algn="just"/>
            <a:r>
              <a:rPr lang="en-US" sz="7100" dirty="0">
                <a:latin typeface="Goudy Old Style" panose="02020502050305020303" pitchFamily="18" charset="0"/>
              </a:rPr>
              <a:t>Drug Testing pursuant to the Drug-Free Workplace Act.</a:t>
            </a:r>
          </a:p>
          <a:p>
            <a:pPr algn="just"/>
            <a:r>
              <a:rPr lang="en-US" sz="7200" dirty="0">
                <a:latin typeface="Goudy Old Style" panose="02020502050305020303" pitchFamily="18" charset="0"/>
              </a:rPr>
              <a:t>Patient medical records made by health care practitioners.</a:t>
            </a:r>
          </a:p>
          <a:p>
            <a:pPr algn="just"/>
            <a:r>
              <a:rPr lang="en-US" sz="7200" dirty="0">
                <a:latin typeface="Goudy Old Style" panose="02020502050305020303" pitchFamily="18" charset="0"/>
              </a:rPr>
              <a:t>Active discrimination investigations/complaints.</a:t>
            </a:r>
          </a:p>
          <a:p>
            <a:pPr algn="just"/>
            <a:r>
              <a:rPr lang="en-US" sz="7200" dirty="0">
                <a:latin typeface="Goudy Old Style" panose="02020502050305020303" pitchFamily="18" charset="0"/>
              </a:rPr>
              <a:t>Active litigation work product of attorney.</a:t>
            </a:r>
          </a:p>
          <a:p>
            <a:pPr algn="just"/>
            <a:r>
              <a:rPr lang="en-US" sz="7200" dirty="0">
                <a:latin typeface="Goudy Old Style" panose="02020502050305020303" pitchFamily="18" charset="0"/>
              </a:rPr>
              <a:t>Blueprints and structural layouts of buildings</a:t>
            </a:r>
            <a:endParaRPr lang="en-US" sz="7100" dirty="0">
              <a:latin typeface="Goudy Old Style" panose="02020502050305020303" pitchFamily="18" charset="0"/>
            </a:endParaRPr>
          </a:p>
          <a:p>
            <a:pPr algn="just"/>
            <a:endParaRPr lang="en-US" sz="6800" dirty="0">
              <a:latin typeface="Goudy Old Style" panose="02020502050305020303" pitchFamily="18" charset="0"/>
            </a:endParaRPr>
          </a:p>
          <a:p>
            <a:pPr algn="just"/>
            <a:endParaRPr lang="en-US" sz="6000" dirty="0">
              <a:latin typeface="Goudy Old Style" panose="02020502050305020303" pitchFamily="18" charset="0"/>
            </a:endParaRPr>
          </a:p>
        </p:txBody>
      </p:sp>
      <p:sp>
        <p:nvSpPr>
          <p:cNvPr id="5" name="Snip Single Corner Rectangle 4">
            <a:extLst>
              <a:ext uri="{FF2B5EF4-FFF2-40B4-BE49-F238E27FC236}">
                <a16:creationId xmlns:a16="http://schemas.microsoft.com/office/drawing/2014/main" id="{9FF9EED5-98FD-651F-7E03-FE8A6D68FE72}"/>
              </a:ext>
            </a:extLst>
          </p:cNvPr>
          <p:cNvSpPr/>
          <p:nvPr/>
        </p:nvSpPr>
        <p:spPr>
          <a:xfrm>
            <a:off x="0" y="990600"/>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nip Single Corner Rectangle 4">
            <a:extLst>
              <a:ext uri="{FF2B5EF4-FFF2-40B4-BE49-F238E27FC236}">
                <a16:creationId xmlns:a16="http://schemas.microsoft.com/office/drawing/2014/main" id="{BC17FFD2-C35D-3657-9E7B-2C6FE266011E}"/>
              </a:ext>
            </a:extLst>
          </p:cNvPr>
          <p:cNvSpPr/>
          <p:nvPr/>
        </p:nvSpPr>
        <p:spPr>
          <a:xfrm>
            <a:off x="0" y="5943600"/>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3" descr="A picture containing schematic&#10;&#10;Description automatically generated">
            <a:extLst>
              <a:ext uri="{FF2B5EF4-FFF2-40B4-BE49-F238E27FC236}">
                <a16:creationId xmlns:a16="http://schemas.microsoft.com/office/drawing/2014/main" id="{F4C3FF3A-9565-5662-AFE3-CA3070CFD7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808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18017-6994-292D-DAE3-C0AB49F7723E}"/>
            </a:ext>
          </a:extLst>
        </p:cNvPr>
        <p:cNvGrpSpPr/>
        <p:nvPr/>
      </p:nvGrpSpPr>
      <p:grpSpPr>
        <a:xfrm>
          <a:off x="0" y="0"/>
          <a:ext cx="0" cy="0"/>
          <a:chOff x="0" y="0"/>
          <a:chExt cx="0" cy="0"/>
        </a:xfrm>
      </p:grpSpPr>
      <p:sp>
        <p:nvSpPr>
          <p:cNvPr id="5" name="Snip Single Corner Rectangle 4">
            <a:extLst>
              <a:ext uri="{FF2B5EF4-FFF2-40B4-BE49-F238E27FC236}">
                <a16:creationId xmlns:a16="http://schemas.microsoft.com/office/drawing/2014/main" id="{9D65930C-C676-B068-CE66-FAFC419E11BB}"/>
              </a:ext>
            </a:extLst>
          </p:cNvPr>
          <p:cNvSpPr/>
          <p:nvPr/>
        </p:nvSpPr>
        <p:spPr>
          <a:xfrm>
            <a:off x="0" y="990600"/>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nip Single Corner Rectangle 6">
            <a:extLst>
              <a:ext uri="{FF2B5EF4-FFF2-40B4-BE49-F238E27FC236}">
                <a16:creationId xmlns:a16="http://schemas.microsoft.com/office/drawing/2014/main" id="{EB4C6D66-5D2E-2E9C-7DDA-DB6CA7966B73}"/>
              </a:ext>
            </a:extLst>
          </p:cNvPr>
          <p:cNvSpPr/>
          <p:nvPr/>
        </p:nvSpPr>
        <p:spPr>
          <a:xfrm>
            <a:off x="0" y="5930323"/>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0FA47343-AAC3-4378-9908-30F7314A2789}"/>
              </a:ext>
            </a:extLst>
          </p:cNvPr>
          <p:cNvSpPr>
            <a:spLocks noGrp="1"/>
          </p:cNvSpPr>
          <p:nvPr>
            <p:ph idx="1"/>
          </p:nvPr>
        </p:nvSpPr>
        <p:spPr/>
        <p:txBody>
          <a:bodyPr>
            <a:normAutofit/>
          </a:bodyPr>
          <a:lstStyle/>
          <a:p>
            <a:pPr marL="0" indent="0">
              <a:buNone/>
            </a:pPr>
            <a:r>
              <a:rPr lang="en-US" sz="2800" b="1" u="sng" dirty="0">
                <a:latin typeface="Goudy Old Style" pitchFamily="18" charset="0"/>
              </a:rPr>
              <a:t>Are Communications with the City Attorney Exempt?</a:t>
            </a:r>
            <a:endParaRPr lang="en-US" sz="2800" dirty="0"/>
          </a:p>
        </p:txBody>
      </p:sp>
      <p:pic>
        <p:nvPicPr>
          <p:cNvPr id="9" name="Picture 8">
            <a:extLst>
              <a:ext uri="{FF2B5EF4-FFF2-40B4-BE49-F238E27FC236}">
                <a16:creationId xmlns:a16="http://schemas.microsoft.com/office/drawing/2014/main" id="{889A3FA6-3ACC-9928-F792-1CEBD94561ED}"/>
              </a:ext>
            </a:extLst>
          </p:cNvPr>
          <p:cNvPicPr/>
          <p:nvPr/>
        </p:nvPicPr>
        <p:blipFill>
          <a:blip r:embed="rId3"/>
          <a:stretch>
            <a:fillRect/>
          </a:stretch>
        </p:blipFill>
        <p:spPr>
          <a:xfrm>
            <a:off x="685800" y="2289939"/>
            <a:ext cx="5181600" cy="3380865"/>
          </a:xfrm>
          <a:prstGeom prst="rect">
            <a:avLst/>
          </a:prstGeom>
          <a:effectLst/>
        </p:spPr>
      </p:pic>
      <p:pic>
        <p:nvPicPr>
          <p:cNvPr id="16" name="Picture 15">
            <a:extLst>
              <a:ext uri="{FF2B5EF4-FFF2-40B4-BE49-F238E27FC236}">
                <a16:creationId xmlns:a16="http://schemas.microsoft.com/office/drawing/2014/main" id="{F6888FF2-1B39-E0DA-1CF8-23A5E4422CDF}"/>
              </a:ext>
            </a:extLst>
          </p:cNvPr>
          <p:cNvPicPr>
            <a:picLocks noChangeAspect="1"/>
          </p:cNvPicPr>
          <p:nvPr/>
        </p:nvPicPr>
        <p:blipFill>
          <a:blip r:embed="rId4"/>
          <a:stretch>
            <a:fillRect/>
          </a:stretch>
        </p:blipFill>
        <p:spPr>
          <a:xfrm>
            <a:off x="6553200" y="2289939"/>
            <a:ext cx="2286000" cy="1764363"/>
          </a:xfrm>
          <a:prstGeom prst="rect">
            <a:avLst/>
          </a:prstGeom>
        </p:spPr>
      </p:pic>
      <p:sp>
        <p:nvSpPr>
          <p:cNvPr id="17" name="Arrow: Right 16">
            <a:extLst>
              <a:ext uri="{FF2B5EF4-FFF2-40B4-BE49-F238E27FC236}">
                <a16:creationId xmlns:a16="http://schemas.microsoft.com/office/drawing/2014/main" id="{8FA6A24D-B6C7-0D29-3910-E4F99BCC5821}"/>
              </a:ext>
            </a:extLst>
          </p:cNvPr>
          <p:cNvSpPr/>
          <p:nvPr/>
        </p:nvSpPr>
        <p:spPr>
          <a:xfrm rot="10800000">
            <a:off x="5791200" y="3019021"/>
            <a:ext cx="762002" cy="33377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2" name="Picture 3" descr="A picture containing schematic&#10;&#10;Description automatically generated">
            <a:extLst>
              <a:ext uri="{FF2B5EF4-FFF2-40B4-BE49-F238E27FC236}">
                <a16:creationId xmlns:a16="http://schemas.microsoft.com/office/drawing/2014/main" id="{3ADA02F8-63DD-550C-AEA8-5001E2380F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49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C8795-A99D-16CF-D20B-515FBC26449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B9CAC51-8CA4-8103-AA99-AEB245124099}"/>
              </a:ext>
            </a:extLst>
          </p:cNvPr>
          <p:cNvSpPr>
            <a:spLocks noGrp="1"/>
          </p:cNvSpPr>
          <p:nvPr>
            <p:ph type="ctrTitle"/>
          </p:nvPr>
        </p:nvSpPr>
        <p:spPr>
          <a:xfrm>
            <a:off x="685800" y="1295399"/>
            <a:ext cx="7772400" cy="838201"/>
          </a:xfrm>
        </p:spPr>
        <p:txBody>
          <a:bodyPr>
            <a:normAutofit/>
          </a:bodyPr>
          <a:lstStyle/>
          <a:p>
            <a:r>
              <a:rPr lang="en-US" sz="3200" b="1" u="sng" dirty="0">
                <a:latin typeface="Goudy Old Style" pitchFamily="18" charset="0"/>
              </a:rPr>
              <a:t>Communicating with the City’s Attorney </a:t>
            </a:r>
            <a:endParaRPr lang="en-US" sz="3200" b="1" dirty="0"/>
          </a:p>
        </p:txBody>
      </p:sp>
      <p:sp>
        <p:nvSpPr>
          <p:cNvPr id="5" name="Snip Single Corner Rectangle 4">
            <a:extLst>
              <a:ext uri="{FF2B5EF4-FFF2-40B4-BE49-F238E27FC236}">
                <a16:creationId xmlns:a16="http://schemas.microsoft.com/office/drawing/2014/main" id="{E9224CC9-0C26-59A0-DB15-4F4FF2062339}"/>
              </a:ext>
            </a:extLst>
          </p:cNvPr>
          <p:cNvSpPr/>
          <p:nvPr/>
        </p:nvSpPr>
        <p:spPr>
          <a:xfrm>
            <a:off x="0" y="990600"/>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a:extLst>
              <a:ext uri="{FF2B5EF4-FFF2-40B4-BE49-F238E27FC236}">
                <a16:creationId xmlns:a16="http://schemas.microsoft.com/office/drawing/2014/main" id="{5A8D3664-284B-37E8-C52F-C15FB5263124}"/>
              </a:ext>
            </a:extLst>
          </p:cNvPr>
          <p:cNvSpPr/>
          <p:nvPr/>
        </p:nvSpPr>
        <p:spPr>
          <a:xfrm>
            <a:off x="0" y="5930323"/>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196F07A-6AA0-E973-22FF-0A82091318D6}"/>
              </a:ext>
            </a:extLst>
          </p:cNvPr>
          <p:cNvSpPr txBox="1"/>
          <p:nvPr/>
        </p:nvSpPr>
        <p:spPr>
          <a:xfrm>
            <a:off x="468630" y="2286000"/>
            <a:ext cx="6313170" cy="3354765"/>
          </a:xfrm>
          <a:prstGeom prst="rect">
            <a:avLst/>
          </a:prstGeom>
          <a:noFill/>
        </p:spPr>
        <p:txBody>
          <a:bodyPr wrap="square">
            <a:spAutoFit/>
          </a:bodyPr>
          <a:lstStyle/>
          <a:p>
            <a:pPr marL="285750" indent="-285750" algn="just">
              <a:buFont typeface="Arial" panose="020B0604020202020204" pitchFamily="34" charset="0"/>
              <a:buChar char="•"/>
            </a:pPr>
            <a:r>
              <a:rPr lang="en-US" sz="2400" u="sng" dirty="0">
                <a:latin typeface="Goudy Old Style" panose="02020502050305020303" pitchFamily="18" charset="0"/>
                <a:ea typeface="Times New Roman" panose="02020603050405020304" pitchFamily="18" charset="0"/>
                <a:cs typeface="Times New Roman" panose="02020603050405020304" pitchFamily="18" charset="0"/>
              </a:rPr>
              <a:t>Do not</a:t>
            </a:r>
            <a:r>
              <a:rPr lang="en-US" sz="2400" dirty="0">
                <a:latin typeface="Goudy Old Style" panose="02020502050305020303" pitchFamily="18" charset="0"/>
                <a:ea typeface="Times New Roman" panose="02020603050405020304" pitchFamily="18" charset="0"/>
                <a:cs typeface="Times New Roman" panose="02020603050405020304" pitchFamily="18" charset="0"/>
              </a:rPr>
              <a:t> expect privilege when communicating in writing with your agency’s Attorney(s)!</a:t>
            </a:r>
          </a:p>
          <a:p>
            <a:pPr marL="285750" indent="-285750" algn="just">
              <a:buFont typeface="Arial" panose="020B0604020202020204" pitchFamily="34" charset="0"/>
              <a:buChar char="•"/>
            </a:pPr>
            <a:r>
              <a:rPr lang="en-US" sz="2400" dirty="0">
                <a:latin typeface="Goudy Old Style" panose="02020502050305020303" pitchFamily="18" charset="0"/>
                <a:ea typeface="Times New Roman" panose="02020603050405020304" pitchFamily="18" charset="0"/>
                <a:cs typeface="Times New Roman" panose="02020603050405020304" pitchFamily="18" charset="0"/>
              </a:rPr>
              <a:t>This includes emails, handwritten materials, documents, and text messages. </a:t>
            </a:r>
          </a:p>
          <a:p>
            <a:pPr marL="285750" indent="-285750" algn="just">
              <a:buFont typeface="Arial" panose="020B0604020202020204" pitchFamily="34" charset="0"/>
              <a:buChar char="•"/>
            </a:pPr>
            <a:r>
              <a:rPr lang="en-US" sz="2400" dirty="0">
                <a:effectLst/>
                <a:latin typeface="Goudy Old Style" panose="02020502050305020303" pitchFamily="18" charset="0"/>
                <a:ea typeface="Times New Roman" panose="02020603050405020304" pitchFamily="18" charset="0"/>
                <a:cs typeface="Times New Roman" panose="02020603050405020304" pitchFamily="18" charset="0"/>
              </a:rPr>
              <a:t>Limited exemptions for communications </a:t>
            </a:r>
            <a:r>
              <a:rPr lang="en-US" sz="2400" dirty="0">
                <a:latin typeface="Goudy Old Style" panose="02020502050305020303" pitchFamily="18" charset="0"/>
                <a:ea typeface="Times New Roman" panose="02020603050405020304" pitchFamily="18" charset="0"/>
                <a:cs typeface="Times New Roman" panose="02020603050405020304" pitchFamily="18" charset="0"/>
              </a:rPr>
              <a:t>relating to </a:t>
            </a:r>
            <a:r>
              <a:rPr lang="en-US" sz="2400" u="sng" dirty="0">
                <a:latin typeface="Goudy Old Style" panose="02020502050305020303" pitchFamily="18" charset="0"/>
                <a:ea typeface="Times New Roman" panose="02020603050405020304" pitchFamily="18" charset="0"/>
                <a:cs typeface="Times New Roman" panose="02020603050405020304" pitchFamily="18" charset="0"/>
              </a:rPr>
              <a:t>active or imminent litigation</a:t>
            </a:r>
            <a:r>
              <a:rPr lang="en-US" sz="2400" dirty="0">
                <a:latin typeface="Goudy Old Style" panose="02020502050305020303" pitchFamily="18" charset="0"/>
                <a:ea typeface="Times New Roman" panose="02020603050405020304" pitchFamily="18" charset="0"/>
                <a:cs typeface="Times New Roman" panose="02020603050405020304" pitchFamily="18" charset="0"/>
              </a:rPr>
              <a:t> or </a:t>
            </a:r>
            <a:r>
              <a:rPr lang="en-US" sz="2400" u="sng" dirty="0">
                <a:latin typeface="Goudy Old Style" panose="02020502050305020303" pitchFamily="18" charset="0"/>
                <a:ea typeface="Times New Roman" panose="02020603050405020304" pitchFamily="18" charset="0"/>
                <a:cs typeface="Times New Roman" panose="02020603050405020304" pitchFamily="18" charset="0"/>
              </a:rPr>
              <a:t>labor negotiations</a:t>
            </a:r>
            <a:r>
              <a:rPr lang="en-US" sz="2400" dirty="0">
                <a:latin typeface="Goudy Old Style" panose="02020502050305020303" pitchFamily="18" charset="0"/>
                <a:ea typeface="Times New Roman" panose="02020603050405020304" pitchFamily="18" charset="0"/>
                <a:cs typeface="Times New Roman" panose="02020603050405020304" pitchFamily="18" charset="0"/>
              </a:rPr>
              <a:t>. Once litigation completed, the record is public! </a:t>
            </a:r>
          </a:p>
          <a:p>
            <a:pPr marL="0" indent="0">
              <a:buNone/>
            </a:pPr>
            <a:endParaRPr lang="en-US" sz="2000" dirty="0">
              <a:effectLst/>
              <a:latin typeface="Goudy Old Style" panose="02020502050305020303"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C44491D1-1679-D218-9A13-C68B8F965C76}"/>
              </a:ext>
            </a:extLst>
          </p:cNvPr>
          <p:cNvPicPr>
            <a:picLocks noChangeAspect="1"/>
          </p:cNvPicPr>
          <p:nvPr/>
        </p:nvPicPr>
        <p:blipFill>
          <a:blip r:embed="rId3"/>
          <a:stretch>
            <a:fillRect/>
          </a:stretch>
        </p:blipFill>
        <p:spPr>
          <a:xfrm>
            <a:off x="7010400" y="2655210"/>
            <a:ext cx="1981200" cy="1547579"/>
          </a:xfrm>
          <a:prstGeom prst="rect">
            <a:avLst/>
          </a:prstGeom>
        </p:spPr>
      </p:pic>
      <p:pic>
        <p:nvPicPr>
          <p:cNvPr id="2" name="Picture 3" descr="A picture containing schematic&#10;&#10;Description automatically generated">
            <a:extLst>
              <a:ext uri="{FF2B5EF4-FFF2-40B4-BE49-F238E27FC236}">
                <a16:creationId xmlns:a16="http://schemas.microsoft.com/office/drawing/2014/main" id="{39C13C3C-CEED-5956-AB0D-06E23EBA90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287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1221520"/>
            <a:ext cx="7848600" cy="936625"/>
          </a:xfrm>
        </p:spPr>
        <p:txBody>
          <a:bodyPr>
            <a:normAutofit/>
          </a:bodyPr>
          <a:lstStyle/>
          <a:p>
            <a:r>
              <a:rPr lang="en-US" sz="2800" b="1" u="sng" dirty="0">
                <a:latin typeface="Goudy Old Style" pitchFamily="18" charset="0"/>
              </a:rPr>
              <a:t>Penalties for Violations of Public Records Law: </a:t>
            </a:r>
            <a:endParaRPr lang="en-US" sz="2800" b="1" dirty="0"/>
          </a:p>
        </p:txBody>
      </p:sp>
      <p:sp>
        <p:nvSpPr>
          <p:cNvPr id="3" name="Subtitle 2"/>
          <p:cNvSpPr>
            <a:spLocks noGrp="1"/>
          </p:cNvSpPr>
          <p:nvPr>
            <p:ph type="subTitle" idx="1"/>
          </p:nvPr>
        </p:nvSpPr>
        <p:spPr>
          <a:xfrm>
            <a:off x="264391" y="2133600"/>
            <a:ext cx="8615218" cy="3657600"/>
          </a:xfrm>
        </p:spPr>
        <p:txBody>
          <a:bodyPr>
            <a:noAutofit/>
          </a:bodyPr>
          <a:lstStyle/>
          <a:p>
            <a:pPr marL="457200" indent="-457200" algn="just">
              <a:buFont typeface="Arial" charset="0"/>
              <a:buChar char="•"/>
            </a:pPr>
            <a:r>
              <a:rPr lang="en-US" sz="2400" dirty="0">
                <a:solidFill>
                  <a:schemeClr val="tx1"/>
                </a:solidFill>
                <a:latin typeface="Goudy Old Style" panose="02020502050305020303" pitchFamily="18" charset="0"/>
              </a:rPr>
              <a:t>A knowing violation constitutes a: 1st degree misdemeanor (up to 1 year in jail), and/or $1,000 fine, and/or potential suspension, removal or impeachment from office. </a:t>
            </a:r>
          </a:p>
          <a:p>
            <a:pPr marL="457200" indent="-457200" algn="just">
              <a:buFont typeface="Arial" charset="0"/>
              <a:buChar char="•"/>
            </a:pPr>
            <a:r>
              <a:rPr lang="en-US" sz="2400" dirty="0">
                <a:solidFill>
                  <a:schemeClr val="tx1"/>
                </a:solidFill>
                <a:latin typeface="Goudy Old Style" panose="02020502050305020303" pitchFamily="18" charset="0"/>
              </a:rPr>
              <a:t>Non-criminal infraction (committed without the requisite knowledge) is punishable by a not to exceed $500.00 fine</a:t>
            </a:r>
          </a:p>
          <a:p>
            <a:pPr marL="457200" indent="-457200" algn="just">
              <a:buFont typeface="Arial" charset="0"/>
              <a:buChar char="•"/>
            </a:pPr>
            <a:r>
              <a:rPr lang="en-US" sz="2400" dirty="0">
                <a:solidFill>
                  <a:schemeClr val="tx1"/>
                </a:solidFill>
                <a:latin typeface="Goudy Old Style" panose="02020502050305020303" pitchFamily="18" charset="0"/>
              </a:rPr>
              <a:t>The above may be pursued by the State Attorney’s Office. </a:t>
            </a:r>
          </a:p>
          <a:p>
            <a:pPr marL="457200" indent="-457200" algn="just">
              <a:buFont typeface="Arial" charset="0"/>
              <a:buChar char="•"/>
            </a:pPr>
            <a:r>
              <a:rPr lang="en-US" sz="2400" dirty="0">
                <a:solidFill>
                  <a:schemeClr val="tx1"/>
                </a:solidFill>
                <a:latin typeface="Goudy Old Style" panose="02020502050305020303" pitchFamily="18" charset="0"/>
                <a:ea typeface="Times New Roman" panose="02020603050405020304" pitchFamily="18" charset="0"/>
              </a:rPr>
              <a:t>Also, there is a civil action provided by </a:t>
            </a:r>
            <a:r>
              <a:rPr lang="x-none" sz="2400" dirty="0">
                <a:solidFill>
                  <a:schemeClr val="tx1"/>
                </a:solidFill>
                <a:latin typeface="Goudy Old Style" panose="02020502050305020303" pitchFamily="18" charset="0"/>
                <a:ea typeface="Times New Roman" panose="02020603050405020304" pitchFamily="18" charset="0"/>
              </a:rPr>
              <a:t>statute </a:t>
            </a:r>
            <a:r>
              <a:rPr lang="en-US" sz="2400" dirty="0">
                <a:solidFill>
                  <a:schemeClr val="tx1"/>
                </a:solidFill>
                <a:latin typeface="Goudy Old Style" panose="02020502050305020303" pitchFamily="18" charset="0"/>
                <a:ea typeface="Times New Roman" panose="02020603050405020304" pitchFamily="18" charset="0"/>
              </a:rPr>
              <a:t>that allows </a:t>
            </a:r>
            <a:r>
              <a:rPr lang="x-none" sz="2400" dirty="0">
                <a:solidFill>
                  <a:schemeClr val="tx1"/>
                </a:solidFill>
                <a:latin typeface="Goudy Old Style" panose="02020502050305020303" pitchFamily="18" charset="0"/>
                <a:ea typeface="Times New Roman" panose="02020603050405020304" pitchFamily="18" charset="0"/>
              </a:rPr>
              <a:t>for the recovery of attorney’s fees </a:t>
            </a:r>
            <a:r>
              <a:rPr lang="en-US" sz="2400" dirty="0">
                <a:solidFill>
                  <a:schemeClr val="tx1"/>
                </a:solidFill>
                <a:latin typeface="Goudy Old Style" panose="02020502050305020303" pitchFamily="18" charset="0"/>
                <a:ea typeface="Times New Roman" panose="02020603050405020304" pitchFamily="18" charset="0"/>
              </a:rPr>
              <a:t>and costs </a:t>
            </a:r>
            <a:r>
              <a:rPr lang="x-none" sz="2400" dirty="0">
                <a:solidFill>
                  <a:schemeClr val="tx1"/>
                </a:solidFill>
                <a:latin typeface="Goudy Old Style" panose="02020502050305020303" pitchFamily="18" charset="0"/>
                <a:ea typeface="Times New Roman" panose="02020603050405020304" pitchFamily="18" charset="0"/>
              </a:rPr>
              <a:t>for violations of this </a:t>
            </a:r>
            <a:r>
              <a:rPr lang="en-US" sz="2400" dirty="0">
                <a:solidFill>
                  <a:schemeClr val="tx1"/>
                </a:solidFill>
                <a:latin typeface="Goudy Old Style" panose="02020502050305020303" pitchFamily="18" charset="0"/>
                <a:ea typeface="Times New Roman" panose="02020603050405020304" pitchFamily="18" charset="0"/>
              </a:rPr>
              <a:t>law</a:t>
            </a:r>
            <a:r>
              <a:rPr lang="x-none" sz="2400" dirty="0">
                <a:solidFill>
                  <a:schemeClr val="tx1"/>
                </a:solidFill>
                <a:latin typeface="Goudy Old Style" panose="02020502050305020303" pitchFamily="18" charset="0"/>
                <a:ea typeface="Times New Roman" panose="02020603050405020304" pitchFamily="18" charset="0"/>
              </a:rPr>
              <a:t>.</a:t>
            </a:r>
            <a:endParaRPr lang="en-US" sz="2400" dirty="0">
              <a:solidFill>
                <a:schemeClr val="tx1"/>
              </a:solidFill>
              <a:latin typeface="Times New Roman" panose="02020603050405020304" pitchFamily="18" charset="0"/>
              <a:ea typeface="Times New Roman" panose="02020603050405020304" pitchFamily="18" charset="0"/>
            </a:endParaRPr>
          </a:p>
          <a:p>
            <a:pPr marL="457200" indent="-457200" algn="just">
              <a:buFont typeface="Arial" charset="0"/>
              <a:buChar char="•"/>
            </a:pPr>
            <a:endParaRPr lang="en-US" sz="2400" dirty="0">
              <a:solidFill>
                <a:schemeClr val="tx1"/>
              </a:solidFill>
              <a:latin typeface="Goudy Old Style" panose="02020502050305020303" pitchFamily="18" charset="0"/>
            </a:endParaRPr>
          </a:p>
        </p:txBody>
      </p:sp>
      <p:sp>
        <p:nvSpPr>
          <p:cNvPr id="8" name="Snip Single Corner Rectangle 4">
            <a:extLst>
              <a:ext uri="{FF2B5EF4-FFF2-40B4-BE49-F238E27FC236}">
                <a16:creationId xmlns:a16="http://schemas.microsoft.com/office/drawing/2014/main" id="{7AB31C79-C149-12D5-A467-BA382B1FB057}"/>
              </a:ext>
            </a:extLst>
          </p:cNvPr>
          <p:cNvSpPr/>
          <p:nvPr/>
        </p:nvSpPr>
        <p:spPr>
          <a:xfrm>
            <a:off x="0" y="5829300"/>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nip Single Corner Rectangle 4">
            <a:extLst>
              <a:ext uri="{FF2B5EF4-FFF2-40B4-BE49-F238E27FC236}">
                <a16:creationId xmlns:a16="http://schemas.microsoft.com/office/drawing/2014/main" id="{62223E00-DD5E-F78A-8BE7-AD76BCAF52DE}"/>
              </a:ext>
            </a:extLst>
          </p:cNvPr>
          <p:cNvSpPr/>
          <p:nvPr/>
        </p:nvSpPr>
        <p:spPr>
          <a:xfrm>
            <a:off x="0" y="1143000"/>
            <a:ext cx="9144000" cy="190500"/>
          </a:xfrm>
          <a:prstGeom prst="snip1Rect">
            <a:avLst>
              <a:gd name="adj" fmla="val 50000"/>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3" descr="A picture containing schematic&#10;&#10;Description automatically generated">
            <a:extLst>
              <a:ext uri="{FF2B5EF4-FFF2-40B4-BE49-F238E27FC236}">
                <a16:creationId xmlns:a16="http://schemas.microsoft.com/office/drawing/2014/main" id="{2C7DA24D-BFE1-1BE1-8334-5DDE7EBA5A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76200"/>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819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97025"/>
            <a:ext cx="7772400" cy="688975"/>
          </a:xfrm>
        </p:spPr>
        <p:txBody>
          <a:bodyPr>
            <a:noAutofit/>
          </a:bodyPr>
          <a:lstStyle/>
          <a:p>
            <a:r>
              <a:rPr lang="en-US" sz="2800" b="1" u="sng" dirty="0">
                <a:latin typeface="Goudy Old Style" panose="02020502050305020303" pitchFamily="18" charset="0"/>
              </a:rPr>
              <a:t>Public Officials &amp; Indemnification</a:t>
            </a:r>
            <a:br>
              <a:rPr lang="en-US" sz="3200" u="sng" dirty="0">
                <a:latin typeface="Goudy Old Style" panose="02020502050305020303" pitchFamily="18" charset="0"/>
              </a:rPr>
            </a:br>
            <a:endParaRPr lang="en-US" sz="3200" b="1" u="sng" dirty="0">
              <a:latin typeface="Goudy Old Style" panose="02020502050305020303" pitchFamily="18" charset="0"/>
            </a:endParaRPr>
          </a:p>
        </p:txBody>
      </p:sp>
      <p:sp>
        <p:nvSpPr>
          <p:cNvPr id="3" name="Subtitle 2"/>
          <p:cNvSpPr>
            <a:spLocks noGrp="1"/>
          </p:cNvSpPr>
          <p:nvPr>
            <p:ph type="subTitle" idx="1"/>
          </p:nvPr>
        </p:nvSpPr>
        <p:spPr>
          <a:xfrm>
            <a:off x="381000" y="2133600"/>
            <a:ext cx="6096000" cy="3224463"/>
          </a:xfrm>
        </p:spPr>
        <p:txBody>
          <a:bodyPr>
            <a:normAutofit/>
          </a:bodyPr>
          <a:lstStyle/>
          <a:p>
            <a:pPr algn="just"/>
            <a:endParaRPr lang="en-US" dirty="0">
              <a:solidFill>
                <a:schemeClr val="tx1"/>
              </a:solidFill>
              <a:latin typeface="Goudy Old Style" panose="02020502050305020303"/>
            </a:endParaRPr>
          </a:p>
          <a:p>
            <a:endParaRPr lang="en-US" sz="800" dirty="0"/>
          </a:p>
        </p:txBody>
      </p:sp>
      <p:sp>
        <p:nvSpPr>
          <p:cNvPr id="8" name="TextBox 7">
            <a:extLst>
              <a:ext uri="{FF2B5EF4-FFF2-40B4-BE49-F238E27FC236}">
                <a16:creationId xmlns:a16="http://schemas.microsoft.com/office/drawing/2014/main" id="{CC0EE9C0-3431-4146-DC89-F4B750A83167}"/>
              </a:ext>
            </a:extLst>
          </p:cNvPr>
          <p:cNvSpPr txBox="1"/>
          <p:nvPr/>
        </p:nvSpPr>
        <p:spPr>
          <a:xfrm>
            <a:off x="609600" y="2133600"/>
            <a:ext cx="5638800" cy="3046988"/>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solidFill>
                  <a:schemeClr val="tx1"/>
                </a:solidFill>
                <a:latin typeface="Goudy Old Style" panose="02020502050305020303"/>
              </a:rPr>
              <a:t>Public officials have a right to be defended when acting in the course and scope of their duties. </a:t>
            </a:r>
          </a:p>
          <a:p>
            <a:pPr marL="342900" indent="-342900" algn="just">
              <a:buFont typeface="Arial" panose="020B0604020202020204" pitchFamily="34" charset="0"/>
              <a:buChar char="•"/>
            </a:pPr>
            <a:r>
              <a:rPr lang="en-US" sz="2400" dirty="0">
                <a:latin typeface="Goudy Old Style" panose="02020502050305020303"/>
              </a:rPr>
              <a:t>Right to indemnification based upon</a:t>
            </a:r>
            <a:r>
              <a:rPr lang="en-US" sz="2400" dirty="0">
                <a:solidFill>
                  <a:schemeClr val="tx1"/>
                </a:solidFill>
                <a:latin typeface="Goudy Old Style" panose="02020502050305020303"/>
              </a:rPr>
              <a:t>:  </a:t>
            </a:r>
          </a:p>
          <a:p>
            <a:pPr marL="800100" lvl="1" indent="-342900" algn="just">
              <a:buFont typeface="Courier New" panose="02070309020205020404" pitchFamily="49" charset="0"/>
              <a:buChar char="o"/>
            </a:pPr>
            <a:r>
              <a:rPr lang="en-US" sz="2400" dirty="0">
                <a:solidFill>
                  <a:schemeClr val="tx1"/>
                </a:solidFill>
                <a:latin typeface="Goudy Old Style" panose="02020502050305020303"/>
              </a:rPr>
              <a:t>Common law.</a:t>
            </a:r>
          </a:p>
          <a:p>
            <a:pPr marL="800100" lvl="1" indent="-342900" algn="just">
              <a:buFont typeface="Courier New" panose="02070309020205020404" pitchFamily="49" charset="0"/>
              <a:buChar char="o"/>
            </a:pPr>
            <a:r>
              <a:rPr lang="en-US" sz="2400" dirty="0">
                <a:solidFill>
                  <a:schemeClr val="tx1"/>
                </a:solidFill>
                <a:latin typeface="Goudy Old Style" panose="02020502050305020303"/>
              </a:rPr>
              <a:t>Florida Statutes § 111.07.</a:t>
            </a:r>
          </a:p>
          <a:p>
            <a:pPr marL="800100" lvl="1" indent="-342900" algn="just">
              <a:buFont typeface="Courier New" panose="02070309020205020404" pitchFamily="49" charset="0"/>
              <a:buChar char="o"/>
            </a:pPr>
            <a:r>
              <a:rPr lang="en-US" sz="2400" dirty="0">
                <a:solidFill>
                  <a:schemeClr val="tx1"/>
                </a:solidFill>
                <a:latin typeface="Goudy Old Style" panose="02020502050305020303"/>
              </a:rPr>
              <a:t>Municipal Code?  </a:t>
            </a:r>
            <a:endParaRPr lang="en-US" sz="2400" dirty="0">
              <a:latin typeface="Goudy Old Style" panose="02020502050305020303"/>
            </a:endParaRPr>
          </a:p>
          <a:p>
            <a:pPr marL="342900" indent="-342900" algn="just">
              <a:buFont typeface="Arial" panose="020B0604020202020204" pitchFamily="34" charset="0"/>
              <a:buChar char="•"/>
            </a:pPr>
            <a:r>
              <a:rPr lang="en-US" sz="2400" dirty="0">
                <a:solidFill>
                  <a:schemeClr val="tx1"/>
                </a:solidFill>
                <a:latin typeface="Goudy Old Style" panose="02020502050305020303"/>
              </a:rPr>
              <a:t> </a:t>
            </a:r>
            <a:r>
              <a:rPr lang="en-US" sz="2400" dirty="0">
                <a:latin typeface="Goudy Old Style" panose="02020502050305020303"/>
              </a:rPr>
              <a:t>Right extends to public records lawsuits. </a:t>
            </a:r>
            <a:endParaRPr lang="en-US" sz="2400" dirty="0">
              <a:solidFill>
                <a:schemeClr val="tx1"/>
              </a:solidFill>
              <a:latin typeface="Goudy Old Style" panose="02020502050305020303"/>
            </a:endParaRPr>
          </a:p>
        </p:txBody>
      </p:sp>
      <p:pic>
        <p:nvPicPr>
          <p:cNvPr id="10" name="Picture 6" descr="Condo Corporation Indemnification - Toronto Condo News">
            <a:extLst>
              <a:ext uri="{FF2B5EF4-FFF2-40B4-BE49-F238E27FC236}">
                <a16:creationId xmlns:a16="http://schemas.microsoft.com/office/drawing/2014/main" id="{E41E22AE-F0FE-C688-8535-C8793D958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275" y="2781299"/>
            <a:ext cx="245745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A picture containing schematic&#10;&#10;Description automatically generated">
            <a:extLst>
              <a:ext uri="{FF2B5EF4-FFF2-40B4-BE49-F238E27FC236}">
                <a16:creationId xmlns:a16="http://schemas.microsoft.com/office/drawing/2014/main" id="{30088799-5C79-C4AB-46BE-217A30A0E2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76200"/>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nip Single Corner Rectangle 4">
            <a:extLst>
              <a:ext uri="{FF2B5EF4-FFF2-40B4-BE49-F238E27FC236}">
                <a16:creationId xmlns:a16="http://schemas.microsoft.com/office/drawing/2014/main" id="{576A79E9-57CB-2702-94D6-5552DD3E6F91}"/>
              </a:ext>
            </a:extLst>
          </p:cNvPr>
          <p:cNvSpPr/>
          <p:nvPr/>
        </p:nvSpPr>
        <p:spPr>
          <a:xfrm>
            <a:off x="0" y="1143000"/>
            <a:ext cx="9144000" cy="190500"/>
          </a:xfrm>
          <a:prstGeom prst="snip1Rect">
            <a:avLst>
              <a:gd name="adj" fmla="val 50000"/>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nip Single Corner Rectangle 4">
            <a:extLst>
              <a:ext uri="{FF2B5EF4-FFF2-40B4-BE49-F238E27FC236}">
                <a16:creationId xmlns:a16="http://schemas.microsoft.com/office/drawing/2014/main" id="{FB070789-09C2-3261-505E-66D93FF4F7DB}"/>
              </a:ext>
            </a:extLst>
          </p:cNvPr>
          <p:cNvSpPr/>
          <p:nvPr/>
        </p:nvSpPr>
        <p:spPr>
          <a:xfrm>
            <a:off x="0" y="5905500"/>
            <a:ext cx="9144000" cy="190500"/>
          </a:xfrm>
          <a:prstGeom prst="snip1Rect">
            <a:avLst>
              <a:gd name="adj" fmla="val 50000"/>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597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7F5F1-788C-CDBF-9806-5D6047B582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8758C1-6BE6-D315-B41A-03B84354B2CB}"/>
              </a:ext>
            </a:extLst>
          </p:cNvPr>
          <p:cNvSpPr>
            <a:spLocks noGrp="1"/>
          </p:cNvSpPr>
          <p:nvPr>
            <p:ph type="title"/>
          </p:nvPr>
        </p:nvSpPr>
        <p:spPr>
          <a:xfrm>
            <a:off x="1201499" y="1371600"/>
            <a:ext cx="6741004" cy="696323"/>
          </a:xfrm>
        </p:spPr>
        <p:txBody>
          <a:bodyPr>
            <a:noAutofit/>
          </a:bodyPr>
          <a:lstStyle/>
          <a:p>
            <a:pPr algn="ctr"/>
            <a:r>
              <a:rPr lang="en-US" sz="2400" b="1" u="sng" dirty="0">
                <a:latin typeface="Goudy Old Style" panose="02020502050305020303" pitchFamily="18" charset="0"/>
              </a:rPr>
              <a:t>Local Headlines</a:t>
            </a:r>
          </a:p>
        </p:txBody>
      </p:sp>
      <p:sp>
        <p:nvSpPr>
          <p:cNvPr id="3" name="Rectangle 2">
            <a:extLst>
              <a:ext uri="{FF2B5EF4-FFF2-40B4-BE49-F238E27FC236}">
                <a16:creationId xmlns:a16="http://schemas.microsoft.com/office/drawing/2014/main" id="{2172ED5B-33EB-0588-A618-CFDD18FD87C7}"/>
              </a:ext>
            </a:extLst>
          </p:cNvPr>
          <p:cNvSpPr/>
          <p:nvPr/>
        </p:nvSpPr>
        <p:spPr>
          <a:xfrm>
            <a:off x="505756" y="1981200"/>
            <a:ext cx="4138221" cy="132434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E050777-3BE5-608A-64DF-027AEBBB9694}"/>
              </a:ext>
            </a:extLst>
          </p:cNvPr>
          <p:cNvSpPr/>
          <p:nvPr/>
        </p:nvSpPr>
        <p:spPr>
          <a:xfrm>
            <a:off x="5042572" y="4073922"/>
            <a:ext cx="3705407" cy="15470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CC57767-2A5D-F485-B99D-7C07F6733DC8}"/>
              </a:ext>
            </a:extLst>
          </p:cNvPr>
          <p:cNvSpPr/>
          <p:nvPr/>
        </p:nvSpPr>
        <p:spPr>
          <a:xfrm>
            <a:off x="505756" y="3607046"/>
            <a:ext cx="4364423" cy="15470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r>
              <a:rPr lang="en-US" sz="1350" dirty="0"/>
              <a:t>Source: Observer</a:t>
            </a:r>
          </a:p>
        </p:txBody>
      </p:sp>
      <p:sp>
        <p:nvSpPr>
          <p:cNvPr id="11" name="Rectangle 10">
            <a:extLst>
              <a:ext uri="{FF2B5EF4-FFF2-40B4-BE49-F238E27FC236}">
                <a16:creationId xmlns:a16="http://schemas.microsoft.com/office/drawing/2014/main" id="{FE372F00-197E-531C-B0C0-CDCAC03A9AED}"/>
              </a:ext>
            </a:extLst>
          </p:cNvPr>
          <p:cNvSpPr/>
          <p:nvPr/>
        </p:nvSpPr>
        <p:spPr>
          <a:xfrm>
            <a:off x="5034801" y="2057400"/>
            <a:ext cx="3841034" cy="160239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a:extLst>
              <a:ext uri="{FF2B5EF4-FFF2-40B4-BE49-F238E27FC236}">
                <a16:creationId xmlns:a16="http://schemas.microsoft.com/office/drawing/2014/main" id="{7C639DFE-8A6B-F243-60CD-9326A86148C9}"/>
              </a:ext>
            </a:extLst>
          </p:cNvPr>
          <p:cNvSpPr/>
          <p:nvPr/>
        </p:nvSpPr>
        <p:spPr>
          <a:xfrm>
            <a:off x="1201499" y="5235459"/>
            <a:ext cx="2456101" cy="99950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Snip Single Corner Rectangle 4">
            <a:extLst>
              <a:ext uri="{FF2B5EF4-FFF2-40B4-BE49-F238E27FC236}">
                <a16:creationId xmlns:a16="http://schemas.microsoft.com/office/drawing/2014/main" id="{DDA91F20-30E2-A09E-0379-53DD598A6DD4}"/>
              </a:ext>
            </a:extLst>
          </p:cNvPr>
          <p:cNvSpPr/>
          <p:nvPr/>
        </p:nvSpPr>
        <p:spPr>
          <a:xfrm>
            <a:off x="-76200" y="1294127"/>
            <a:ext cx="9296400" cy="199048"/>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4">
            <a:extLst>
              <a:ext uri="{FF2B5EF4-FFF2-40B4-BE49-F238E27FC236}">
                <a16:creationId xmlns:a16="http://schemas.microsoft.com/office/drawing/2014/main" id="{E7111B5C-2CF4-265A-97D8-FFE8C2F33530}"/>
              </a:ext>
            </a:extLst>
          </p:cNvPr>
          <p:cNvSpPr/>
          <p:nvPr/>
        </p:nvSpPr>
        <p:spPr>
          <a:xfrm flipV="1">
            <a:off x="0" y="6354152"/>
            <a:ext cx="9144000" cy="199048"/>
          </a:xfrm>
          <a:prstGeom prst="snip1Rect">
            <a:avLst>
              <a:gd name="adj" fmla="val 0"/>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a:extLst>
              <a:ext uri="{FF2B5EF4-FFF2-40B4-BE49-F238E27FC236}">
                <a16:creationId xmlns:a16="http://schemas.microsoft.com/office/drawing/2014/main" id="{22500AF2-5CBC-5F90-2A52-E11E3C98E1BA}"/>
              </a:ext>
            </a:extLst>
          </p:cNvPr>
          <p:cNvPicPr>
            <a:picLocks noChangeAspect="1"/>
          </p:cNvPicPr>
          <p:nvPr/>
        </p:nvPicPr>
        <p:blipFill>
          <a:blip r:embed="rId3"/>
          <a:stretch>
            <a:fillRect/>
          </a:stretch>
        </p:blipFill>
        <p:spPr>
          <a:xfrm>
            <a:off x="609600" y="3691831"/>
            <a:ext cx="4038600" cy="880169"/>
          </a:xfrm>
          <a:prstGeom prst="rect">
            <a:avLst/>
          </a:prstGeom>
        </p:spPr>
      </p:pic>
      <p:sp>
        <p:nvSpPr>
          <p:cNvPr id="14" name="TextBox 13">
            <a:extLst>
              <a:ext uri="{FF2B5EF4-FFF2-40B4-BE49-F238E27FC236}">
                <a16:creationId xmlns:a16="http://schemas.microsoft.com/office/drawing/2014/main" id="{C0E4463B-6B60-BB29-C103-02B1C500881A}"/>
              </a:ext>
            </a:extLst>
          </p:cNvPr>
          <p:cNvSpPr txBox="1"/>
          <p:nvPr/>
        </p:nvSpPr>
        <p:spPr>
          <a:xfrm>
            <a:off x="685800" y="4649584"/>
            <a:ext cx="4419600" cy="542841"/>
          </a:xfrm>
          <a:prstGeom prst="rect">
            <a:avLst/>
          </a:prstGeom>
          <a:noFill/>
        </p:spPr>
        <p:txBody>
          <a:bodyPr wrap="square">
            <a:spAutoFit/>
          </a:bodyPr>
          <a:lstStyle/>
          <a:p>
            <a:pPr>
              <a:lnSpc>
                <a:spcPct val="107000"/>
              </a:lnSpc>
              <a:spcAft>
                <a:spcPts val="600"/>
              </a:spcAft>
            </a:pPr>
            <a:r>
              <a:rPr lang="en-US" sz="1350" kern="100" dirty="0">
                <a:latin typeface="Goudy Old Style" panose="02020502050305020303" pitchFamily="18" charset="0"/>
                <a:ea typeface="Calibri" panose="020F0502020204030204" pitchFamily="34" charset="0"/>
                <a:cs typeface="Times New Roman" panose="02020603050405020304" pitchFamily="18" charset="0"/>
              </a:rPr>
              <a:t>Source: 9/25/24; </a:t>
            </a:r>
            <a:r>
              <a:rPr lang="en-US" sz="1400" dirty="0">
                <a:hlinkClick r:id="rId4"/>
              </a:rPr>
              <a:t>Manatee County settles public records lawsuit for $75,000 | Your Observer</a:t>
            </a:r>
            <a:endParaRPr lang="en-US" sz="1350" kern="100" dirty="0">
              <a:latin typeface="Goudy Old Style" panose="02020502050305020303" pitchFamily="18"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44F45DC-8C9F-587F-874F-129091A83D58}"/>
              </a:ext>
            </a:extLst>
          </p:cNvPr>
          <p:cNvPicPr>
            <a:picLocks noChangeAspect="1"/>
          </p:cNvPicPr>
          <p:nvPr/>
        </p:nvPicPr>
        <p:blipFill>
          <a:blip r:embed="rId5"/>
          <a:stretch>
            <a:fillRect/>
          </a:stretch>
        </p:blipFill>
        <p:spPr>
          <a:xfrm>
            <a:off x="580843" y="2039851"/>
            <a:ext cx="3991158" cy="1160549"/>
          </a:xfrm>
          <a:prstGeom prst="rect">
            <a:avLst/>
          </a:prstGeom>
        </p:spPr>
      </p:pic>
      <p:pic>
        <p:nvPicPr>
          <p:cNvPr id="23" name="Picture 22">
            <a:extLst>
              <a:ext uri="{FF2B5EF4-FFF2-40B4-BE49-F238E27FC236}">
                <a16:creationId xmlns:a16="http://schemas.microsoft.com/office/drawing/2014/main" id="{C5B1F77B-1C2E-5C52-9D12-D1E58496CD70}"/>
              </a:ext>
            </a:extLst>
          </p:cNvPr>
          <p:cNvPicPr>
            <a:picLocks noChangeAspect="1"/>
          </p:cNvPicPr>
          <p:nvPr/>
        </p:nvPicPr>
        <p:blipFill>
          <a:blip r:embed="rId6"/>
          <a:stretch>
            <a:fillRect/>
          </a:stretch>
        </p:blipFill>
        <p:spPr>
          <a:xfrm>
            <a:off x="1242715" y="5391982"/>
            <a:ext cx="2274329" cy="831150"/>
          </a:xfrm>
          <a:prstGeom prst="rect">
            <a:avLst/>
          </a:prstGeom>
        </p:spPr>
      </p:pic>
      <p:pic>
        <p:nvPicPr>
          <p:cNvPr id="6" name="Picture 5">
            <a:extLst>
              <a:ext uri="{FF2B5EF4-FFF2-40B4-BE49-F238E27FC236}">
                <a16:creationId xmlns:a16="http://schemas.microsoft.com/office/drawing/2014/main" id="{33BE4C1D-4243-9343-EFDC-924A7FC3DE70}"/>
              </a:ext>
            </a:extLst>
          </p:cNvPr>
          <p:cNvPicPr>
            <a:picLocks noChangeAspect="1"/>
          </p:cNvPicPr>
          <p:nvPr/>
        </p:nvPicPr>
        <p:blipFill>
          <a:blip r:embed="rId7"/>
          <a:stretch>
            <a:fillRect/>
          </a:stretch>
        </p:blipFill>
        <p:spPr>
          <a:xfrm>
            <a:off x="5234518" y="4168835"/>
            <a:ext cx="3403726" cy="1395038"/>
          </a:xfrm>
          <a:prstGeom prst="rect">
            <a:avLst/>
          </a:prstGeom>
        </p:spPr>
      </p:pic>
      <p:pic>
        <p:nvPicPr>
          <p:cNvPr id="18" name="Picture 17">
            <a:extLst>
              <a:ext uri="{FF2B5EF4-FFF2-40B4-BE49-F238E27FC236}">
                <a16:creationId xmlns:a16="http://schemas.microsoft.com/office/drawing/2014/main" id="{B117E4DB-F007-9B44-2DCC-423CC512CD5E}"/>
              </a:ext>
            </a:extLst>
          </p:cNvPr>
          <p:cNvPicPr>
            <a:picLocks noChangeAspect="1"/>
          </p:cNvPicPr>
          <p:nvPr/>
        </p:nvPicPr>
        <p:blipFill>
          <a:blip r:embed="rId8"/>
          <a:stretch>
            <a:fillRect/>
          </a:stretch>
        </p:blipFill>
        <p:spPr>
          <a:xfrm>
            <a:off x="5234518" y="2244262"/>
            <a:ext cx="3403726" cy="1245395"/>
          </a:xfrm>
          <a:prstGeom prst="rect">
            <a:avLst/>
          </a:prstGeom>
        </p:spPr>
      </p:pic>
      <p:pic>
        <p:nvPicPr>
          <p:cNvPr id="22" name="Picture 3" descr="A picture containing schematic&#10;&#10;Description automatically generated">
            <a:extLst>
              <a:ext uri="{FF2B5EF4-FFF2-40B4-BE49-F238E27FC236}">
                <a16:creationId xmlns:a16="http://schemas.microsoft.com/office/drawing/2014/main" id="{2FA21013-5310-00E7-E9DA-EE81B9B7B7D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38400" y="124308"/>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782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6C0E3B2A-743E-2D4C-FC30-DC2B6CD4608A}"/>
              </a:ext>
            </a:extLst>
          </p:cNvPr>
          <p:cNvPicPr>
            <a:picLocks noChangeAspect="1"/>
          </p:cNvPicPr>
          <p:nvPr/>
        </p:nvPicPr>
        <p:blipFill>
          <a:blip r:embed="rId3"/>
          <a:stretch>
            <a:fillRect/>
          </a:stretch>
        </p:blipFill>
        <p:spPr>
          <a:xfrm>
            <a:off x="1752600" y="3429000"/>
            <a:ext cx="4948726" cy="1959292"/>
          </a:xfrm>
          <a:prstGeom prst="rect">
            <a:avLst/>
          </a:prstGeom>
        </p:spPr>
      </p:pic>
      <p:pic>
        <p:nvPicPr>
          <p:cNvPr id="14" name="Picture 13">
            <a:extLst>
              <a:ext uri="{FF2B5EF4-FFF2-40B4-BE49-F238E27FC236}">
                <a16:creationId xmlns:a16="http://schemas.microsoft.com/office/drawing/2014/main" id="{0AC1E45C-C4CD-AF1C-F0D1-279D4519D9D0}"/>
              </a:ext>
            </a:extLst>
          </p:cNvPr>
          <p:cNvPicPr>
            <a:picLocks noChangeAspect="1"/>
          </p:cNvPicPr>
          <p:nvPr/>
        </p:nvPicPr>
        <p:blipFill>
          <a:blip r:embed="rId4"/>
          <a:stretch>
            <a:fillRect/>
          </a:stretch>
        </p:blipFill>
        <p:spPr>
          <a:xfrm>
            <a:off x="2705276" y="1295400"/>
            <a:ext cx="3195774" cy="2090738"/>
          </a:xfrm>
          <a:prstGeom prst="rect">
            <a:avLst/>
          </a:prstGeom>
        </p:spPr>
      </p:pic>
      <p:pic>
        <p:nvPicPr>
          <p:cNvPr id="3" name="Picture 3" descr="A picture containing schematic&#10;&#10;Description automatically generated">
            <a:extLst>
              <a:ext uri="{FF2B5EF4-FFF2-40B4-BE49-F238E27FC236}">
                <a16:creationId xmlns:a16="http://schemas.microsoft.com/office/drawing/2014/main" id="{C20BE26D-451D-F970-8F6C-97F88D1750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B7674D0-59D0-71E0-53B9-8BDBC4035947}"/>
              </a:ext>
            </a:extLst>
          </p:cNvPr>
          <p:cNvSpPr txBox="1"/>
          <p:nvPr/>
        </p:nvSpPr>
        <p:spPr>
          <a:xfrm>
            <a:off x="685800" y="5421868"/>
            <a:ext cx="8382000" cy="369332"/>
          </a:xfrm>
          <a:prstGeom prst="rect">
            <a:avLst/>
          </a:prstGeom>
          <a:noFill/>
        </p:spPr>
        <p:txBody>
          <a:bodyPr wrap="square" rtlCol="0">
            <a:spAutoFit/>
          </a:bodyPr>
          <a:lstStyle/>
          <a:p>
            <a:r>
              <a:rPr lang="en-US" dirty="0">
                <a:latin typeface="Goudy Old Style" panose="02020502050305020303" pitchFamily="18" charset="0"/>
              </a:rPr>
              <a:t>Source: </a:t>
            </a:r>
            <a:r>
              <a:rPr lang="en-US" dirty="0">
                <a:hlinkClick r:id="rId6"/>
              </a:rPr>
              <a:t>Is Michael Barfield a Crusader or a Con Man? | Sarasota Magazine</a:t>
            </a:r>
            <a:endParaRPr lang="en-US" dirty="0"/>
          </a:p>
        </p:txBody>
      </p:sp>
    </p:spTree>
    <p:extLst>
      <p:ext uri="{BB962C8B-B14F-4D97-AF65-F5344CB8AC3E}">
        <p14:creationId xmlns:p14="http://schemas.microsoft.com/office/powerpoint/2010/main" val="1496219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384425"/>
            <a:ext cx="7924800" cy="3254375"/>
          </a:xfrm>
        </p:spPr>
        <p:txBody>
          <a:bodyPr>
            <a:normAutofit/>
          </a:bodyPr>
          <a:lstStyle/>
          <a:p>
            <a:pPr marL="457200" indent="-457200" algn="just">
              <a:buFont typeface="Arial" charset="0"/>
              <a:buChar char="•"/>
            </a:pPr>
            <a:r>
              <a:rPr lang="en-US" dirty="0">
                <a:solidFill>
                  <a:schemeClr val="tx1"/>
                </a:solidFill>
                <a:latin typeface="Goudy Old Style" panose="02020502050305020303" pitchFamily="18" charset="0"/>
              </a:rPr>
              <a:t>Any material</a:t>
            </a:r>
          </a:p>
          <a:p>
            <a:pPr marL="457200" indent="-457200" algn="just">
              <a:buFont typeface="Arial" charset="0"/>
              <a:buChar char="•"/>
            </a:pPr>
            <a:r>
              <a:rPr lang="en-US" dirty="0">
                <a:solidFill>
                  <a:schemeClr val="tx1"/>
                </a:solidFill>
                <a:latin typeface="Goudy Old Style" panose="02020502050305020303" pitchFamily="18" charset="0"/>
              </a:rPr>
              <a:t>Prepared in connection with official agency business</a:t>
            </a:r>
          </a:p>
          <a:p>
            <a:pPr marL="457200" indent="-457200" algn="just">
              <a:buFont typeface="Arial" charset="0"/>
              <a:buChar char="•"/>
            </a:pPr>
            <a:r>
              <a:rPr lang="en-US" dirty="0">
                <a:solidFill>
                  <a:schemeClr val="tx1"/>
                </a:solidFill>
                <a:latin typeface="Goudy Old Style" panose="02020502050305020303" pitchFamily="18" charset="0"/>
              </a:rPr>
              <a:t>Intended to </a:t>
            </a:r>
            <a:r>
              <a:rPr lang="en-US" i="1" dirty="0">
                <a:solidFill>
                  <a:schemeClr val="tx1"/>
                </a:solidFill>
                <a:latin typeface="Goudy Old Style" panose="02020502050305020303" pitchFamily="18" charset="0"/>
              </a:rPr>
              <a:t>perpetuate, communicate, or formalize</a:t>
            </a:r>
            <a:r>
              <a:rPr lang="en-US" dirty="0">
                <a:solidFill>
                  <a:schemeClr val="tx1"/>
                </a:solidFill>
                <a:latin typeface="Goudy Old Style" panose="02020502050305020303" pitchFamily="18" charset="0"/>
              </a:rPr>
              <a:t> knowledge. </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b="1" u="sng" dirty="0">
                <a:latin typeface="Goudy Old Style" pitchFamily="18" charset="0"/>
              </a:rPr>
              <a:t>A Public Record is… </a:t>
            </a:r>
            <a:endParaRPr lang="en-US" sz="3200" b="1" dirty="0"/>
          </a:p>
        </p:txBody>
      </p:sp>
      <p:pic>
        <p:nvPicPr>
          <p:cNvPr id="2" name="Picture 3" descr="A picture containing schematic&#10;&#10;Description automatically generated">
            <a:extLst>
              <a:ext uri="{FF2B5EF4-FFF2-40B4-BE49-F238E27FC236}">
                <a16:creationId xmlns:a16="http://schemas.microsoft.com/office/drawing/2014/main" id="{9B6CA21D-5445-884B-D3EB-6E4989DC02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52400"/>
            <a:ext cx="4800600" cy="106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647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3CD02-6D3F-57E9-FCAA-50A4D356DA3D}"/>
            </a:ext>
          </a:extLst>
        </p:cNvPr>
        <p:cNvGrpSpPr/>
        <p:nvPr/>
      </p:nvGrpSpPr>
      <p:grpSpPr>
        <a:xfrm>
          <a:off x="0" y="0"/>
          <a:ext cx="0" cy="0"/>
          <a:chOff x="0" y="0"/>
          <a:chExt cx="0" cy="0"/>
        </a:xfrm>
      </p:grpSpPr>
      <p:sp>
        <p:nvSpPr>
          <p:cNvPr id="5" name="Snip Single Corner Rectangle 4">
            <a:extLst>
              <a:ext uri="{FF2B5EF4-FFF2-40B4-BE49-F238E27FC236}">
                <a16:creationId xmlns:a16="http://schemas.microsoft.com/office/drawing/2014/main" id="{E2D82652-D74E-E89B-B10B-11B8C63FD26E}"/>
              </a:ext>
            </a:extLst>
          </p:cNvPr>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a:extLst>
              <a:ext uri="{FF2B5EF4-FFF2-40B4-BE49-F238E27FC236}">
                <a16:creationId xmlns:a16="http://schemas.microsoft.com/office/drawing/2014/main" id="{0CA8EEDF-909A-3473-454C-DE2729B9E106}"/>
              </a:ext>
            </a:extLst>
          </p:cNvPr>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05FC844-86B7-24D2-AC1A-2A88E5C1D69E}"/>
              </a:ext>
            </a:extLst>
          </p:cNvPr>
          <p:cNvPicPr>
            <a:picLocks noChangeAspect="1"/>
          </p:cNvPicPr>
          <p:nvPr/>
        </p:nvPicPr>
        <p:blipFill>
          <a:blip r:embed="rId3"/>
          <a:stretch>
            <a:fillRect/>
          </a:stretch>
        </p:blipFill>
        <p:spPr>
          <a:xfrm>
            <a:off x="498429" y="1524000"/>
            <a:ext cx="7121571" cy="1352464"/>
          </a:xfrm>
          <a:prstGeom prst="rect">
            <a:avLst/>
          </a:prstGeom>
        </p:spPr>
      </p:pic>
      <p:pic>
        <p:nvPicPr>
          <p:cNvPr id="8" name="Picture 7">
            <a:extLst>
              <a:ext uri="{FF2B5EF4-FFF2-40B4-BE49-F238E27FC236}">
                <a16:creationId xmlns:a16="http://schemas.microsoft.com/office/drawing/2014/main" id="{B087497C-D9DB-C790-C215-47C9507F83C2}"/>
              </a:ext>
            </a:extLst>
          </p:cNvPr>
          <p:cNvPicPr>
            <a:picLocks noChangeAspect="1"/>
          </p:cNvPicPr>
          <p:nvPr/>
        </p:nvPicPr>
        <p:blipFill>
          <a:blip r:embed="rId4"/>
          <a:stretch>
            <a:fillRect/>
          </a:stretch>
        </p:blipFill>
        <p:spPr>
          <a:xfrm>
            <a:off x="381000" y="3124200"/>
            <a:ext cx="7315200" cy="724787"/>
          </a:xfrm>
          <a:prstGeom prst="rect">
            <a:avLst/>
          </a:prstGeom>
        </p:spPr>
      </p:pic>
      <p:pic>
        <p:nvPicPr>
          <p:cNvPr id="10" name="Picture 9">
            <a:extLst>
              <a:ext uri="{FF2B5EF4-FFF2-40B4-BE49-F238E27FC236}">
                <a16:creationId xmlns:a16="http://schemas.microsoft.com/office/drawing/2014/main" id="{249D0DDB-0C94-D615-FD8A-38CBCA1A07AF}"/>
              </a:ext>
            </a:extLst>
          </p:cNvPr>
          <p:cNvPicPr>
            <a:picLocks noChangeAspect="1"/>
          </p:cNvPicPr>
          <p:nvPr/>
        </p:nvPicPr>
        <p:blipFill>
          <a:blip r:embed="rId5"/>
          <a:stretch>
            <a:fillRect/>
          </a:stretch>
        </p:blipFill>
        <p:spPr>
          <a:xfrm>
            <a:off x="381000" y="4114799"/>
            <a:ext cx="7187798" cy="1101701"/>
          </a:xfrm>
          <a:prstGeom prst="rect">
            <a:avLst/>
          </a:prstGeom>
        </p:spPr>
      </p:pic>
      <p:pic>
        <p:nvPicPr>
          <p:cNvPr id="3" name="Picture 3" descr="A picture containing schematic&#10;&#10;Description automatically generated">
            <a:extLst>
              <a:ext uri="{FF2B5EF4-FFF2-40B4-BE49-F238E27FC236}">
                <a16:creationId xmlns:a16="http://schemas.microsoft.com/office/drawing/2014/main" id="{0F9CD01A-3F85-E44E-DCC0-70DFEC98A2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521D349D-26D5-157E-280A-AFE8E4198F8C}"/>
              </a:ext>
            </a:extLst>
          </p:cNvPr>
          <p:cNvCxnSpPr>
            <a:cxnSpLocks/>
          </p:cNvCxnSpPr>
          <p:nvPr/>
        </p:nvCxnSpPr>
        <p:spPr>
          <a:xfrm>
            <a:off x="498429" y="5105400"/>
            <a:ext cx="60547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BE0C7E3F-E213-2D85-7144-01D2B3456EBC}"/>
              </a:ext>
            </a:extLst>
          </p:cNvPr>
          <p:cNvPicPr>
            <a:picLocks noChangeAspect="1"/>
          </p:cNvPicPr>
          <p:nvPr/>
        </p:nvPicPr>
        <p:blipFill>
          <a:blip r:embed="rId7"/>
          <a:stretch>
            <a:fillRect/>
          </a:stretch>
        </p:blipFill>
        <p:spPr>
          <a:xfrm>
            <a:off x="7421676" y="3674134"/>
            <a:ext cx="1610720" cy="1658094"/>
          </a:xfrm>
          <a:prstGeom prst="rect">
            <a:avLst/>
          </a:prstGeom>
        </p:spPr>
      </p:pic>
    </p:spTree>
    <p:extLst>
      <p:ext uri="{BB962C8B-B14F-4D97-AF65-F5344CB8AC3E}">
        <p14:creationId xmlns:p14="http://schemas.microsoft.com/office/powerpoint/2010/main" val="207605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153400" cy="1295400"/>
          </a:xfrm>
        </p:spPr>
        <p:txBody>
          <a:bodyPr>
            <a:noAutofit/>
          </a:bodyPr>
          <a:lstStyle/>
          <a:p>
            <a:r>
              <a:rPr lang="en-US" sz="3200" b="1" u="sng" dirty="0">
                <a:latin typeface="Goudy Old Style" panose="02020502050305020303" pitchFamily="18" charset="0"/>
              </a:rPr>
              <a:t>City of Venice (2018)</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381000" y="1929348"/>
            <a:ext cx="8566762" cy="3785652"/>
          </a:xfrm>
          <a:prstGeom prst="rect">
            <a:avLst/>
          </a:prstGeom>
          <a:noFill/>
        </p:spPr>
        <p:txBody>
          <a:bodyPr wrap="square" rtlCol="0">
            <a:spAutoFit/>
          </a:bodyPr>
          <a:lstStyle/>
          <a:p>
            <a:pPr marL="285750" indent="-285750">
              <a:buFont typeface="Arial" charset="0"/>
              <a:buChar char="•"/>
            </a:pPr>
            <a:r>
              <a:rPr lang="en-US" sz="2400" dirty="0">
                <a:latin typeface="Goudy Old Style" panose="02020502050305020303" pitchFamily="18" charset="0"/>
              </a:rPr>
              <a:t>Denovo Law Services (associated with Michael Barfield) sued the City of Venice alleging the Public Records Act violations due to failure to retain text messages related to City business on public and personal devices. </a:t>
            </a:r>
          </a:p>
          <a:p>
            <a:pPr marL="285750" indent="-285750">
              <a:buFont typeface="Arial" charset="0"/>
              <a:buChar char="•"/>
            </a:pPr>
            <a:r>
              <a:rPr lang="en-US" sz="2400" dirty="0">
                <a:latin typeface="Goudy Old Style" panose="02020502050305020303" pitchFamily="18" charset="0"/>
              </a:rPr>
              <a:t>City believed messaging function was “off” on City-issued devices. </a:t>
            </a:r>
          </a:p>
          <a:p>
            <a:pPr marL="285750" indent="-285750">
              <a:buFont typeface="Arial" charset="0"/>
              <a:buChar char="•"/>
            </a:pPr>
            <a:r>
              <a:rPr lang="en-US" sz="2400" dirty="0">
                <a:latin typeface="Goudy Old Style" panose="02020502050305020303" pitchFamily="18" charset="0"/>
              </a:rPr>
              <a:t>Third-party vendor retrieved all text messages relating to City business on City phones AND private phones. </a:t>
            </a:r>
          </a:p>
          <a:p>
            <a:pPr marL="285750" indent="-285750">
              <a:buFont typeface="Arial" charset="0"/>
              <a:buChar char="•"/>
            </a:pPr>
            <a:r>
              <a:rPr lang="en-US" sz="2400" dirty="0">
                <a:latin typeface="Goudy Old Style" panose="02020502050305020303" pitchFamily="18" charset="0"/>
              </a:rPr>
              <a:t>Case settled for ~$45,000, implementation of retention software for text messaging on City-issued phones, a policy prohibiting the conduct of public business on personal devices.</a:t>
            </a:r>
            <a:r>
              <a:rPr lang="en-US" dirty="0">
                <a:latin typeface="Goudy Old Style" panose="02020502050305020303" pitchFamily="18" charset="0"/>
              </a:rPr>
              <a:t>.</a:t>
            </a:r>
          </a:p>
        </p:txBody>
      </p:sp>
      <p:cxnSp>
        <p:nvCxnSpPr>
          <p:cNvPr id="4" name="Straight Connector 3">
            <a:extLst>
              <a:ext uri="{FF2B5EF4-FFF2-40B4-BE49-F238E27FC236}">
                <a16:creationId xmlns:a16="http://schemas.microsoft.com/office/drawing/2014/main" id="{3001AB29-D656-E688-08AF-FD4BCE2DA039}"/>
              </a:ext>
            </a:extLst>
          </p:cNvPr>
          <p:cNvCxnSpPr>
            <a:cxnSpLocks/>
          </p:cNvCxnSpPr>
          <p:nvPr/>
        </p:nvCxnSpPr>
        <p:spPr>
          <a:xfrm>
            <a:off x="2819400" y="4876800"/>
            <a:ext cx="106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3" descr="A picture containing schematic&#10;&#10;Description automatically generated">
            <a:extLst>
              <a:ext uri="{FF2B5EF4-FFF2-40B4-BE49-F238E27FC236}">
                <a16:creationId xmlns:a16="http://schemas.microsoft.com/office/drawing/2014/main" id="{98354308-C7CE-D75B-8F7B-54C2574A67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79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153400" cy="1295400"/>
          </a:xfrm>
        </p:spPr>
        <p:txBody>
          <a:bodyPr>
            <a:noAutofit/>
          </a:bodyPr>
          <a:lstStyle/>
          <a:p>
            <a:r>
              <a:rPr lang="en-US" sz="3200" b="1" u="sng" dirty="0">
                <a:latin typeface="Goudy Old Style" panose="02020502050305020303" pitchFamily="18" charset="0"/>
              </a:rPr>
              <a:t>City of Sarasota (2018)</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a:extLst>
              <a:ext uri="{FF2B5EF4-FFF2-40B4-BE49-F238E27FC236}">
                <a16:creationId xmlns:a16="http://schemas.microsoft.com/office/drawing/2014/main" id="{068D9E67-AB2B-95FF-573E-18A2B9671EB0}"/>
              </a:ext>
            </a:extLst>
          </p:cNvPr>
          <p:cNvSpPr txBox="1"/>
          <p:nvPr/>
        </p:nvSpPr>
        <p:spPr>
          <a:xfrm>
            <a:off x="609600" y="1828800"/>
            <a:ext cx="8213725"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Goudy Old Style" panose="02020502050305020303" pitchFamily="18" charset="77"/>
              </a:rPr>
              <a:t>Michael Barfield City Manager Tom Barwin for failing to produce city-related discussions from his private Gmail account.</a:t>
            </a:r>
          </a:p>
          <a:p>
            <a:pPr marL="285750" indent="-285750">
              <a:buFont typeface="Arial" panose="020B0604020202020204" pitchFamily="34" charset="0"/>
              <a:buChar char="•"/>
            </a:pPr>
            <a:r>
              <a:rPr lang="en-US" sz="2400" dirty="0">
                <a:latin typeface="Goudy Old Style" panose="02020502050305020303" pitchFamily="18" charset="77"/>
              </a:rPr>
              <a:t>Hundreds of emails were later released from his personal email. </a:t>
            </a:r>
          </a:p>
          <a:p>
            <a:pPr marL="285750" indent="-285750">
              <a:buFont typeface="Arial" panose="020B0604020202020204" pitchFamily="34" charset="0"/>
              <a:buChar char="•"/>
            </a:pPr>
            <a:r>
              <a:rPr lang="en-US" sz="2400" dirty="0">
                <a:latin typeface="Goudy Old Style" panose="02020502050305020303" pitchFamily="18" charset="77"/>
              </a:rPr>
              <a:t>Case settled for $30,000 with no admission of guilt. </a:t>
            </a:r>
          </a:p>
          <a:p>
            <a:pPr marL="285750" indent="-285750">
              <a:buFont typeface="Arial" panose="020B0604020202020204" pitchFamily="34" charset="0"/>
              <a:buChar char="•"/>
            </a:pPr>
            <a:r>
              <a:rPr lang="en-US" sz="2400" dirty="0">
                <a:latin typeface="Goudy Old Style" panose="02020502050305020303" pitchFamily="18" charset="77"/>
              </a:rPr>
              <a:t>Barwin also agreed to: </a:t>
            </a:r>
          </a:p>
          <a:p>
            <a:pPr marL="742950" lvl="1" indent="-285750">
              <a:buFont typeface="Arial" panose="020B0604020202020204" pitchFamily="34" charset="0"/>
              <a:buChar char="•"/>
            </a:pPr>
            <a:r>
              <a:rPr lang="en-US" sz="2400" dirty="0">
                <a:latin typeface="Goudy Old Style" panose="02020502050305020303" pitchFamily="18" charset="77"/>
              </a:rPr>
              <a:t>not respond to emails from his personal Gmail account;</a:t>
            </a:r>
          </a:p>
          <a:p>
            <a:pPr marL="742950" lvl="1" indent="-285750">
              <a:buFont typeface="Arial" panose="020B0604020202020204" pitchFamily="34" charset="0"/>
              <a:buChar char="•"/>
            </a:pPr>
            <a:r>
              <a:rPr lang="en-US" sz="2400" dirty="0">
                <a:latin typeface="Goudy Old Style" panose="02020502050305020303" pitchFamily="18" charset="77"/>
              </a:rPr>
              <a:t>forward any emails received to the City server for preservation;</a:t>
            </a:r>
          </a:p>
          <a:p>
            <a:pPr marL="742950" lvl="1" indent="-285750">
              <a:buFont typeface="Arial" panose="020B0604020202020204" pitchFamily="34" charset="0"/>
              <a:buChar char="•"/>
            </a:pPr>
            <a:r>
              <a:rPr lang="en-US" sz="2400" dirty="0">
                <a:latin typeface="Goudy Old Style" panose="02020502050305020303" pitchFamily="18" charset="77"/>
              </a:rPr>
              <a:t>set up an automatic response on his personal account directing senders to send City business to his City  email account.</a:t>
            </a:r>
          </a:p>
        </p:txBody>
      </p:sp>
      <p:cxnSp>
        <p:nvCxnSpPr>
          <p:cNvPr id="4" name="Straight Connector 3">
            <a:extLst>
              <a:ext uri="{FF2B5EF4-FFF2-40B4-BE49-F238E27FC236}">
                <a16:creationId xmlns:a16="http://schemas.microsoft.com/office/drawing/2014/main" id="{A603E35E-F7C0-F76C-CBE2-719BCC246B67}"/>
              </a:ext>
            </a:extLst>
          </p:cNvPr>
          <p:cNvCxnSpPr>
            <a:cxnSpLocks/>
          </p:cNvCxnSpPr>
          <p:nvPr/>
        </p:nvCxnSpPr>
        <p:spPr>
          <a:xfrm>
            <a:off x="2895600" y="3352800"/>
            <a:ext cx="106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3" descr="A picture containing schematic&#10;&#10;Description automatically generated">
            <a:extLst>
              <a:ext uri="{FF2B5EF4-FFF2-40B4-BE49-F238E27FC236}">
                <a16:creationId xmlns:a16="http://schemas.microsoft.com/office/drawing/2014/main" id="{FBD2CE5B-1594-B4C3-3E34-0B724E5DCA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rrow: Right 8">
            <a:extLst>
              <a:ext uri="{FF2B5EF4-FFF2-40B4-BE49-F238E27FC236}">
                <a16:creationId xmlns:a16="http://schemas.microsoft.com/office/drawing/2014/main" id="{090A55B9-D96F-8A6F-CD79-789E232B07F4}"/>
              </a:ext>
            </a:extLst>
          </p:cNvPr>
          <p:cNvSpPr/>
          <p:nvPr/>
        </p:nvSpPr>
        <p:spPr>
          <a:xfrm rot="10800000">
            <a:off x="7443180" y="3048000"/>
            <a:ext cx="1319820" cy="33687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261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3451" y="2256526"/>
            <a:ext cx="8001000" cy="3048000"/>
          </a:xfrm>
        </p:spPr>
        <p:txBody>
          <a:bodyPr vert="horz" lIns="91440" tIns="45720" rIns="91440" bIns="45720" rtlCol="0" anchor="t">
            <a:normAutofit fontScale="85000" lnSpcReduction="20000"/>
          </a:bodyPr>
          <a:lstStyle/>
          <a:p>
            <a:pPr marL="457200" indent="-457200" algn="just">
              <a:buFont typeface="Arial" charset="0"/>
              <a:buChar char="•"/>
            </a:pPr>
            <a:r>
              <a:rPr lang="en-US" sz="3100" dirty="0">
                <a:solidFill>
                  <a:schemeClr val="tx1"/>
                </a:solidFill>
                <a:latin typeface="Goudy Old Style"/>
              </a:rPr>
              <a:t>Michael Barfield sued three Manatee County Commissioners in December 2020 over a failure to timely respond to a public records request.</a:t>
            </a:r>
            <a:endParaRPr lang="en-US" sz="3100" dirty="0">
              <a:solidFill>
                <a:schemeClr val="tx1"/>
              </a:solidFill>
              <a:latin typeface="Goudy Old Style" panose="02020502050305020303" pitchFamily="18" charset="0"/>
            </a:endParaRPr>
          </a:p>
          <a:p>
            <a:pPr marL="457200" indent="-457200" algn="just">
              <a:buFont typeface="Arial" charset="0"/>
              <a:buChar char="•"/>
            </a:pPr>
            <a:r>
              <a:rPr lang="en-US" sz="3100" dirty="0">
                <a:solidFill>
                  <a:schemeClr val="tx1"/>
                </a:solidFill>
                <a:latin typeface="Goudy Old Style"/>
              </a:rPr>
              <a:t>Subsequent FDLE investigation found text message and phone communication between Commissioners, but none of those records </a:t>
            </a:r>
            <a:r>
              <a:rPr lang="en-US" sz="3100" u="sng" dirty="0">
                <a:solidFill>
                  <a:schemeClr val="tx1"/>
                </a:solidFill>
                <a:latin typeface="Goudy Old Style"/>
              </a:rPr>
              <a:t>confirmed</a:t>
            </a:r>
            <a:r>
              <a:rPr lang="en-US" sz="3100" dirty="0">
                <a:solidFill>
                  <a:schemeClr val="tx1"/>
                </a:solidFill>
                <a:latin typeface="Goudy Old Style"/>
              </a:rPr>
              <a:t> anyone broke the law</a:t>
            </a:r>
            <a:r>
              <a:rPr lang="en-US" sz="3100" i="1" dirty="0">
                <a:solidFill>
                  <a:schemeClr val="tx1"/>
                </a:solidFill>
                <a:latin typeface="Goudy Old Style"/>
              </a:rPr>
              <a:t>.</a:t>
            </a:r>
            <a:endParaRPr lang="en-US" sz="3100" u="sng" dirty="0">
              <a:solidFill>
                <a:schemeClr val="tx1"/>
              </a:solidFill>
              <a:latin typeface="Goudy Old Style"/>
            </a:endParaRPr>
          </a:p>
          <a:p>
            <a:pPr marL="457200" indent="-457200" algn="just">
              <a:buFont typeface="Arial" charset="0"/>
              <a:buChar char="•"/>
            </a:pPr>
            <a:r>
              <a:rPr lang="en-US" sz="3100" dirty="0">
                <a:solidFill>
                  <a:schemeClr val="tx1"/>
                </a:solidFill>
                <a:latin typeface="Goudy Old Style"/>
              </a:rPr>
              <a:t>County paid over $100,000 for settlement, private attorney fees, and court costs.</a:t>
            </a:r>
            <a:endParaRPr lang="en-US" sz="3100" dirty="0">
              <a:solidFill>
                <a:schemeClr val="tx1"/>
              </a:solidFill>
              <a:latin typeface="Goudy Old Style" panose="02020502050305020303" pitchFamily="18" charset="0"/>
            </a:endParaRPr>
          </a:p>
          <a:p>
            <a:pPr lvl="6" algn="just"/>
            <a:endParaRPr lang="en-US" dirty="0">
              <a:solidFill>
                <a:schemeClr val="tx1"/>
              </a:solidFill>
              <a:latin typeface="Goudy Old Style" panose="02020502050305020303" pitchFamily="18" charset="0"/>
            </a:endParaRP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xfrm>
            <a:off x="685800" y="1181100"/>
            <a:ext cx="7772400" cy="1203325"/>
          </a:xfrm>
        </p:spPr>
        <p:txBody>
          <a:bodyPr>
            <a:normAutofit/>
          </a:bodyPr>
          <a:lstStyle/>
          <a:p>
            <a:r>
              <a:rPr lang="en-US" sz="3200" b="1" u="sng" dirty="0">
                <a:latin typeface="Goudy Old Style"/>
              </a:rPr>
              <a:t>Manatee County (2020-21)</a:t>
            </a:r>
            <a:endParaRPr lang="en-US" sz="3200" b="1" u="sng" dirty="0">
              <a:latin typeface="Goudy Old Style" panose="02020502050305020303" pitchFamily="18" charset="0"/>
            </a:endParaRPr>
          </a:p>
        </p:txBody>
      </p:sp>
      <p:cxnSp>
        <p:nvCxnSpPr>
          <p:cNvPr id="8" name="Straight Connector 7">
            <a:extLst>
              <a:ext uri="{FF2B5EF4-FFF2-40B4-BE49-F238E27FC236}">
                <a16:creationId xmlns:a16="http://schemas.microsoft.com/office/drawing/2014/main" id="{EBB7A78C-9F34-6B8B-A950-8E0E12C5DC99}"/>
              </a:ext>
            </a:extLst>
          </p:cNvPr>
          <p:cNvCxnSpPr>
            <a:cxnSpLocks/>
          </p:cNvCxnSpPr>
          <p:nvPr/>
        </p:nvCxnSpPr>
        <p:spPr>
          <a:xfrm>
            <a:off x="4038600" y="464820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3" descr="A picture containing schematic&#10;&#10;Description automatically generated">
            <a:extLst>
              <a:ext uri="{FF2B5EF4-FFF2-40B4-BE49-F238E27FC236}">
                <a16:creationId xmlns:a16="http://schemas.microsoft.com/office/drawing/2014/main" id="{14338EC2-EC99-2F49-2311-6D9150DDEB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rrow: Bent-Up 13">
            <a:extLst>
              <a:ext uri="{FF2B5EF4-FFF2-40B4-BE49-F238E27FC236}">
                <a16:creationId xmlns:a16="http://schemas.microsoft.com/office/drawing/2014/main" id="{C7F619F9-C1D4-FA4D-0793-7116FD4DE1EE}"/>
              </a:ext>
            </a:extLst>
          </p:cNvPr>
          <p:cNvSpPr/>
          <p:nvPr/>
        </p:nvSpPr>
        <p:spPr>
          <a:xfrm>
            <a:off x="914400" y="4992272"/>
            <a:ext cx="3904488" cy="731520"/>
          </a:xfrm>
          <a:prstGeom prst="bentUpArrow">
            <a:avLst>
              <a:gd name="adj1" fmla="val 27604"/>
              <a:gd name="adj2" fmla="val 25000"/>
              <a:gd name="adj3" fmla="val 2500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164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A3CC0-B87C-A419-6972-39008F910586}"/>
            </a:ext>
          </a:extLst>
        </p:cNvPr>
        <p:cNvGrpSpPr/>
        <p:nvPr/>
      </p:nvGrpSpPr>
      <p:grpSpPr>
        <a:xfrm>
          <a:off x="0" y="0"/>
          <a:ext cx="0" cy="0"/>
          <a:chOff x="0" y="0"/>
          <a:chExt cx="0" cy="0"/>
        </a:xfrm>
      </p:grpSpPr>
      <p:sp>
        <p:nvSpPr>
          <p:cNvPr id="5" name="Snip Single Corner Rectangle 4">
            <a:extLst>
              <a:ext uri="{FF2B5EF4-FFF2-40B4-BE49-F238E27FC236}">
                <a16:creationId xmlns:a16="http://schemas.microsoft.com/office/drawing/2014/main" id="{4DDB5A5E-D74B-CD5C-AC74-248D4BA5353E}"/>
              </a:ext>
            </a:extLst>
          </p:cNvPr>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a:extLst>
              <a:ext uri="{FF2B5EF4-FFF2-40B4-BE49-F238E27FC236}">
                <a16:creationId xmlns:a16="http://schemas.microsoft.com/office/drawing/2014/main" id="{2F2F067E-E88F-3E66-54FA-0698E96E2396}"/>
              </a:ext>
            </a:extLst>
          </p:cNvPr>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a:extLst>
              <a:ext uri="{FF2B5EF4-FFF2-40B4-BE49-F238E27FC236}">
                <a16:creationId xmlns:a16="http://schemas.microsoft.com/office/drawing/2014/main" id="{AEDC351A-525F-65FF-CF9E-0D0584BCF1BB}"/>
              </a:ext>
            </a:extLst>
          </p:cNvPr>
          <p:cNvPicPr>
            <a:picLocks noChangeAspect="1"/>
          </p:cNvPicPr>
          <p:nvPr/>
        </p:nvPicPr>
        <p:blipFill>
          <a:blip r:embed="rId3"/>
          <a:stretch>
            <a:fillRect/>
          </a:stretch>
        </p:blipFill>
        <p:spPr>
          <a:xfrm>
            <a:off x="389978" y="1630088"/>
            <a:ext cx="8049172" cy="4091998"/>
          </a:xfrm>
          <a:prstGeom prst="rect">
            <a:avLst/>
          </a:prstGeom>
        </p:spPr>
      </p:pic>
      <p:sp>
        <p:nvSpPr>
          <p:cNvPr id="4" name="Arrow: Bent-Up 3">
            <a:extLst>
              <a:ext uri="{FF2B5EF4-FFF2-40B4-BE49-F238E27FC236}">
                <a16:creationId xmlns:a16="http://schemas.microsoft.com/office/drawing/2014/main" id="{17E7BF8A-CC46-586E-CF87-96E1FDEEE7B5}"/>
              </a:ext>
            </a:extLst>
          </p:cNvPr>
          <p:cNvSpPr/>
          <p:nvPr/>
        </p:nvSpPr>
        <p:spPr>
          <a:xfrm rot="16200000" flipH="1">
            <a:off x="7586936" y="3423964"/>
            <a:ext cx="800100" cy="1495972"/>
          </a:xfrm>
          <a:prstGeom prst="bentUpArrow">
            <a:avLst>
              <a:gd name="adj1" fmla="val 36628"/>
              <a:gd name="adj2" fmla="val 25000"/>
              <a:gd name="adj3" fmla="val 2500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96711D44-1D2F-B6AC-ECC9-AB01E91F3855}"/>
              </a:ext>
            </a:extLst>
          </p:cNvPr>
          <p:cNvSpPr/>
          <p:nvPr/>
        </p:nvSpPr>
        <p:spPr>
          <a:xfrm rot="10800000">
            <a:off x="8294314" y="4787322"/>
            <a:ext cx="697286" cy="42801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01E476DB-A714-CBC2-925C-8216858F63B0}"/>
              </a:ext>
            </a:extLst>
          </p:cNvPr>
          <p:cNvCxnSpPr/>
          <p:nvPr/>
        </p:nvCxnSpPr>
        <p:spPr>
          <a:xfrm>
            <a:off x="5334000" y="45720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370ABC-F0DB-A2A5-ECF2-870EEA91BD6B}"/>
              </a:ext>
            </a:extLst>
          </p:cNvPr>
          <p:cNvCxnSpPr>
            <a:cxnSpLocks/>
          </p:cNvCxnSpPr>
          <p:nvPr/>
        </p:nvCxnSpPr>
        <p:spPr>
          <a:xfrm>
            <a:off x="4953000" y="4953000"/>
            <a:ext cx="21256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6A6F09F-BC97-10E7-BB55-191C8EDE0E74}"/>
              </a:ext>
            </a:extLst>
          </p:cNvPr>
          <p:cNvCxnSpPr>
            <a:cxnSpLocks/>
          </p:cNvCxnSpPr>
          <p:nvPr/>
        </p:nvCxnSpPr>
        <p:spPr>
          <a:xfrm>
            <a:off x="2286000" y="4953000"/>
            <a:ext cx="533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021C196-F9BB-CF32-DEA3-F68053D39606}"/>
              </a:ext>
            </a:extLst>
          </p:cNvPr>
          <p:cNvCxnSpPr>
            <a:cxnSpLocks/>
          </p:cNvCxnSpPr>
          <p:nvPr/>
        </p:nvCxnSpPr>
        <p:spPr>
          <a:xfrm>
            <a:off x="2895600" y="3657600"/>
            <a:ext cx="106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Picture 3" descr="A picture containing schematic&#10;&#10;Description automatically generated">
            <a:extLst>
              <a:ext uri="{FF2B5EF4-FFF2-40B4-BE49-F238E27FC236}">
                <a16:creationId xmlns:a16="http://schemas.microsoft.com/office/drawing/2014/main" id="{6E32647A-8B7E-A5D9-1951-33C664F1EE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226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a:extLst>
              <a:ext uri="{FF2B5EF4-FFF2-40B4-BE49-F238E27FC236}">
                <a16:creationId xmlns:a16="http://schemas.microsoft.com/office/drawing/2014/main" id="{C026B2C1-1361-FDE1-AD53-9F1052A7FCF4}"/>
              </a:ext>
            </a:extLst>
          </p:cNvPr>
          <p:cNvPicPr>
            <a:picLocks noChangeAspect="1"/>
          </p:cNvPicPr>
          <p:nvPr/>
        </p:nvPicPr>
        <p:blipFill>
          <a:blip r:embed="rId3"/>
          <a:stretch>
            <a:fillRect/>
          </a:stretch>
        </p:blipFill>
        <p:spPr>
          <a:xfrm>
            <a:off x="882890" y="3234035"/>
            <a:ext cx="5822709" cy="2421241"/>
          </a:xfrm>
          <a:prstGeom prst="rect">
            <a:avLst/>
          </a:prstGeom>
        </p:spPr>
      </p:pic>
      <p:pic>
        <p:nvPicPr>
          <p:cNvPr id="10" name="Picture 9">
            <a:extLst>
              <a:ext uri="{FF2B5EF4-FFF2-40B4-BE49-F238E27FC236}">
                <a16:creationId xmlns:a16="http://schemas.microsoft.com/office/drawing/2014/main" id="{E3E8561B-3B27-01FE-5449-CED906372C84}"/>
              </a:ext>
            </a:extLst>
          </p:cNvPr>
          <p:cNvPicPr>
            <a:picLocks noChangeAspect="1"/>
          </p:cNvPicPr>
          <p:nvPr/>
        </p:nvPicPr>
        <p:blipFill>
          <a:blip r:embed="rId4"/>
          <a:stretch>
            <a:fillRect/>
          </a:stretch>
        </p:blipFill>
        <p:spPr>
          <a:xfrm>
            <a:off x="1219200" y="1369355"/>
            <a:ext cx="4814114" cy="1759311"/>
          </a:xfrm>
          <a:prstGeom prst="rect">
            <a:avLst/>
          </a:prstGeom>
        </p:spPr>
      </p:pic>
      <p:cxnSp>
        <p:nvCxnSpPr>
          <p:cNvPr id="8" name="Straight Connector 7">
            <a:extLst>
              <a:ext uri="{FF2B5EF4-FFF2-40B4-BE49-F238E27FC236}">
                <a16:creationId xmlns:a16="http://schemas.microsoft.com/office/drawing/2014/main" id="{1CAC934D-FD08-58FD-2451-35AD989457D3}"/>
              </a:ext>
            </a:extLst>
          </p:cNvPr>
          <p:cNvCxnSpPr>
            <a:cxnSpLocks/>
          </p:cNvCxnSpPr>
          <p:nvPr/>
        </p:nvCxnSpPr>
        <p:spPr>
          <a:xfrm>
            <a:off x="2209800" y="3962400"/>
            <a:ext cx="3352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D3D0121-5F56-AF48-7F96-951616C9163C}"/>
              </a:ext>
            </a:extLst>
          </p:cNvPr>
          <p:cNvCxnSpPr>
            <a:cxnSpLocks/>
          </p:cNvCxnSpPr>
          <p:nvPr/>
        </p:nvCxnSpPr>
        <p:spPr>
          <a:xfrm>
            <a:off x="1447800" y="3124200"/>
            <a:ext cx="76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Picture 3" descr="A picture containing schematic&#10;&#10;Description automatically generated">
            <a:extLst>
              <a:ext uri="{FF2B5EF4-FFF2-40B4-BE49-F238E27FC236}">
                <a16:creationId xmlns:a16="http://schemas.microsoft.com/office/drawing/2014/main" id="{39A4D2AE-25B6-BFE0-6AD3-10C6242D08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rrow: Right 16">
            <a:extLst>
              <a:ext uri="{FF2B5EF4-FFF2-40B4-BE49-F238E27FC236}">
                <a16:creationId xmlns:a16="http://schemas.microsoft.com/office/drawing/2014/main" id="{F4161B53-6C03-671D-DCEC-D76769AA4388}"/>
              </a:ext>
            </a:extLst>
          </p:cNvPr>
          <p:cNvSpPr/>
          <p:nvPr/>
        </p:nvSpPr>
        <p:spPr>
          <a:xfrm rot="10800000">
            <a:off x="6826490" y="3581400"/>
            <a:ext cx="1555510" cy="6096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174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E4F2C-CA32-7E7C-80AB-4163361295CC}"/>
            </a:ext>
          </a:extLst>
        </p:cNvPr>
        <p:cNvGrpSpPr/>
        <p:nvPr/>
      </p:nvGrpSpPr>
      <p:grpSpPr>
        <a:xfrm>
          <a:off x="0" y="0"/>
          <a:ext cx="0" cy="0"/>
          <a:chOff x="0" y="0"/>
          <a:chExt cx="0" cy="0"/>
        </a:xfrm>
      </p:grpSpPr>
      <p:sp>
        <p:nvSpPr>
          <p:cNvPr id="5" name="Snip Single Corner Rectangle 4">
            <a:extLst>
              <a:ext uri="{FF2B5EF4-FFF2-40B4-BE49-F238E27FC236}">
                <a16:creationId xmlns:a16="http://schemas.microsoft.com/office/drawing/2014/main" id="{38D8A858-35E7-353F-E9C2-CF1788FF48D8}"/>
              </a:ext>
            </a:extLst>
          </p:cNvPr>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nip Single Corner Rectangle 6">
            <a:extLst>
              <a:ext uri="{FF2B5EF4-FFF2-40B4-BE49-F238E27FC236}">
                <a16:creationId xmlns:a16="http://schemas.microsoft.com/office/drawing/2014/main" id="{84F4D8BC-471F-75D2-1EEA-2942090302F7}"/>
              </a:ext>
            </a:extLst>
          </p:cNvPr>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5" name="Picture 3" descr="A picture containing schematic&#10;&#10;Description automatically generated">
            <a:extLst>
              <a:ext uri="{FF2B5EF4-FFF2-40B4-BE49-F238E27FC236}">
                <a16:creationId xmlns:a16="http://schemas.microsoft.com/office/drawing/2014/main" id="{D90035D2-3C06-C279-27DE-0AC8A47FBB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17DB9C5-5D7D-5D66-1071-1418DE98D46D}"/>
              </a:ext>
            </a:extLst>
          </p:cNvPr>
          <p:cNvPicPr>
            <a:picLocks noChangeAspect="1"/>
          </p:cNvPicPr>
          <p:nvPr/>
        </p:nvPicPr>
        <p:blipFill>
          <a:blip r:embed="rId4"/>
          <a:stretch>
            <a:fillRect/>
          </a:stretch>
        </p:blipFill>
        <p:spPr>
          <a:xfrm>
            <a:off x="2059595" y="2249677"/>
            <a:ext cx="4646005" cy="3474115"/>
          </a:xfrm>
          <a:prstGeom prst="rect">
            <a:avLst/>
          </a:prstGeom>
        </p:spPr>
      </p:pic>
      <p:sp>
        <p:nvSpPr>
          <p:cNvPr id="4" name="TextBox 3">
            <a:extLst>
              <a:ext uri="{FF2B5EF4-FFF2-40B4-BE49-F238E27FC236}">
                <a16:creationId xmlns:a16="http://schemas.microsoft.com/office/drawing/2014/main" id="{9566F2E7-CEA6-C59D-F77B-16F0C52B7F52}"/>
              </a:ext>
            </a:extLst>
          </p:cNvPr>
          <p:cNvSpPr txBox="1"/>
          <p:nvPr/>
        </p:nvSpPr>
        <p:spPr>
          <a:xfrm>
            <a:off x="2743200" y="1411069"/>
            <a:ext cx="3124200" cy="646331"/>
          </a:xfrm>
          <a:prstGeom prst="rect">
            <a:avLst/>
          </a:prstGeom>
          <a:noFill/>
        </p:spPr>
        <p:txBody>
          <a:bodyPr wrap="square" rtlCol="0">
            <a:spAutoFit/>
          </a:bodyPr>
          <a:lstStyle/>
          <a:p>
            <a:r>
              <a:rPr lang="en-US" sz="3600" b="1" u="sng" dirty="0">
                <a:latin typeface="Goudy Old Style" panose="02020502050305020303" pitchFamily="18" charset="0"/>
              </a:rPr>
              <a:t>Making Bank! </a:t>
            </a:r>
          </a:p>
        </p:txBody>
      </p:sp>
    </p:spTree>
    <p:extLst>
      <p:ext uri="{BB962C8B-B14F-4D97-AF65-F5344CB8AC3E}">
        <p14:creationId xmlns:p14="http://schemas.microsoft.com/office/powerpoint/2010/main" val="1886454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9EA96-5BA4-A4F4-9716-D9B86F76D98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981744B-422C-AC48-2B89-16DE1AE69CFD}"/>
              </a:ext>
            </a:extLst>
          </p:cNvPr>
          <p:cNvSpPr>
            <a:spLocks noGrp="1"/>
          </p:cNvSpPr>
          <p:nvPr>
            <p:ph type="ctrTitle"/>
          </p:nvPr>
        </p:nvSpPr>
        <p:spPr>
          <a:xfrm>
            <a:off x="533400" y="1044575"/>
            <a:ext cx="7848600" cy="936625"/>
          </a:xfrm>
        </p:spPr>
        <p:txBody>
          <a:bodyPr>
            <a:normAutofit/>
          </a:bodyPr>
          <a:lstStyle/>
          <a:p>
            <a:r>
              <a:rPr lang="en-US" sz="2800" b="1" u="sng" dirty="0">
                <a:latin typeface="Goudy Old Style" pitchFamily="18" charset="0"/>
              </a:rPr>
              <a:t>Public Records Law: Best Practices  </a:t>
            </a:r>
            <a:endParaRPr lang="en-US" sz="2800" b="1" dirty="0"/>
          </a:p>
        </p:txBody>
      </p:sp>
      <p:sp>
        <p:nvSpPr>
          <p:cNvPr id="3" name="Subtitle 2">
            <a:extLst>
              <a:ext uri="{FF2B5EF4-FFF2-40B4-BE49-F238E27FC236}">
                <a16:creationId xmlns:a16="http://schemas.microsoft.com/office/drawing/2014/main" id="{568F6E8F-B19A-7BD4-3BEE-8DDEC50906A8}"/>
              </a:ext>
            </a:extLst>
          </p:cNvPr>
          <p:cNvSpPr>
            <a:spLocks noGrp="1"/>
          </p:cNvSpPr>
          <p:nvPr>
            <p:ph type="subTitle" idx="1"/>
          </p:nvPr>
        </p:nvSpPr>
        <p:spPr>
          <a:xfrm>
            <a:off x="685800" y="1905000"/>
            <a:ext cx="7620000" cy="3657600"/>
          </a:xfrm>
        </p:spPr>
        <p:txBody>
          <a:bodyPr>
            <a:noAutofit/>
          </a:bodyPr>
          <a:lstStyle/>
          <a:p>
            <a:pPr marL="457200" indent="-457200" algn="just">
              <a:buFont typeface="+mj-lt"/>
              <a:buAutoNum type="arabicPeriod"/>
            </a:pPr>
            <a:r>
              <a:rPr lang="en-US" sz="2400" dirty="0">
                <a:solidFill>
                  <a:schemeClr val="tx1"/>
                </a:solidFill>
                <a:latin typeface="Goudy Old Style" panose="02020502050305020303" pitchFamily="18" charset="0"/>
              </a:rPr>
              <a:t>If your government has a public records policy, you need to follow it …. All the time! </a:t>
            </a:r>
          </a:p>
          <a:p>
            <a:pPr marL="457200" indent="-457200" algn="just">
              <a:buFont typeface="+mj-lt"/>
              <a:buAutoNum type="arabicPeriod"/>
            </a:pPr>
            <a:r>
              <a:rPr lang="en-US" sz="2400" dirty="0">
                <a:solidFill>
                  <a:schemeClr val="tx1"/>
                </a:solidFill>
                <a:latin typeface="Goudy Old Style" panose="02020502050305020303" pitchFamily="18" charset="0"/>
              </a:rPr>
              <a:t>Avoid become a Records Custodian; let the government’s Clerk perform this function on your behalf. </a:t>
            </a:r>
          </a:p>
          <a:p>
            <a:pPr marL="457200" indent="-457200" algn="just">
              <a:buFont typeface="+mj-lt"/>
              <a:buAutoNum type="arabicPeriod"/>
            </a:pPr>
            <a:r>
              <a:rPr lang="en-US" sz="2400" dirty="0">
                <a:solidFill>
                  <a:schemeClr val="tx1"/>
                </a:solidFill>
                <a:latin typeface="Goudy Old Style" panose="02020502050305020303" pitchFamily="18" charset="0"/>
              </a:rPr>
              <a:t>Minimize your exposure by using government issued devices and accounts to transact all government business. (</a:t>
            </a:r>
            <a:r>
              <a:rPr lang="en-US" sz="2400" dirty="0" err="1">
                <a:solidFill>
                  <a:schemeClr val="tx1"/>
                </a:solidFill>
                <a:latin typeface="Goudy Old Style" panose="02020502050305020303" pitchFamily="18" charset="0"/>
              </a:rPr>
              <a:t>ie</a:t>
            </a:r>
            <a:r>
              <a:rPr lang="en-US" sz="2400" dirty="0">
                <a:solidFill>
                  <a:schemeClr val="tx1"/>
                </a:solidFill>
                <a:latin typeface="Goudy Old Style" panose="02020502050305020303" pitchFamily="18" charset="0"/>
              </a:rPr>
              <a:t>, emails, cell phones, etc.)</a:t>
            </a:r>
          </a:p>
          <a:p>
            <a:pPr marL="457200" indent="-457200" algn="just">
              <a:buFont typeface="+mj-lt"/>
              <a:buAutoNum type="arabicPeriod"/>
            </a:pPr>
            <a:r>
              <a:rPr lang="en-US" sz="2400" dirty="0">
                <a:solidFill>
                  <a:schemeClr val="tx1"/>
                </a:solidFill>
                <a:latin typeface="Goudy Old Style" panose="02020502050305020303" pitchFamily="18" charset="0"/>
              </a:rPr>
              <a:t>Develop a practice to capture all records relating to government business that come to your personal accounts. </a:t>
            </a:r>
          </a:p>
          <a:p>
            <a:pPr marL="457200" indent="-457200" algn="just">
              <a:buFont typeface="+mj-lt"/>
              <a:buAutoNum type="arabicPeriod"/>
            </a:pPr>
            <a:endParaRPr lang="en-US" sz="2400" dirty="0">
              <a:solidFill>
                <a:schemeClr val="tx1"/>
              </a:solidFill>
              <a:latin typeface="Goudy Old Style" panose="02020502050305020303" pitchFamily="18" charset="0"/>
            </a:endParaRPr>
          </a:p>
          <a:p>
            <a:pPr algn="just"/>
            <a:endParaRPr lang="en-US" sz="2400" dirty="0">
              <a:solidFill>
                <a:schemeClr val="tx1"/>
              </a:solidFill>
              <a:latin typeface="Goudy Old Style" panose="02020502050305020303" pitchFamily="18" charset="0"/>
            </a:endParaRPr>
          </a:p>
          <a:p>
            <a:pPr marL="457200" indent="-457200" algn="just">
              <a:buFont typeface="Arial" charset="0"/>
              <a:buChar char="•"/>
            </a:pPr>
            <a:endParaRPr lang="en-US" sz="2400" dirty="0">
              <a:latin typeface="Goudy Old Style" panose="02020502050305020303" pitchFamily="18" charset="0"/>
            </a:endParaRPr>
          </a:p>
        </p:txBody>
      </p:sp>
      <p:sp>
        <p:nvSpPr>
          <p:cNvPr id="5" name="Snip Single Corner Rectangle 4">
            <a:extLst>
              <a:ext uri="{FF2B5EF4-FFF2-40B4-BE49-F238E27FC236}">
                <a16:creationId xmlns:a16="http://schemas.microsoft.com/office/drawing/2014/main" id="{1369D26F-6433-2BB4-5240-0A27DE532A5D}"/>
              </a:ext>
            </a:extLst>
          </p:cNvPr>
          <p:cNvSpPr/>
          <p:nvPr/>
        </p:nvSpPr>
        <p:spPr>
          <a:xfrm>
            <a:off x="0" y="990600"/>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a:extLst>
              <a:ext uri="{FF2B5EF4-FFF2-40B4-BE49-F238E27FC236}">
                <a16:creationId xmlns:a16="http://schemas.microsoft.com/office/drawing/2014/main" id="{B9F57539-E857-3E8D-93B2-436BFD1A2927}"/>
              </a:ext>
            </a:extLst>
          </p:cNvPr>
          <p:cNvSpPr/>
          <p:nvPr/>
        </p:nvSpPr>
        <p:spPr>
          <a:xfrm>
            <a:off x="0" y="5930323"/>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3" descr="A picture containing schematic&#10;&#10;Description automatically generated">
            <a:extLst>
              <a:ext uri="{FF2B5EF4-FFF2-40B4-BE49-F238E27FC236}">
                <a16:creationId xmlns:a16="http://schemas.microsoft.com/office/drawing/2014/main" id="{9A251BB0-D0F3-0E3E-3342-5587A76266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6267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659A7-7FD4-5F28-DAB0-829602E2AB8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D08733C-E48B-1E42-F029-0D8AD4B29742}"/>
              </a:ext>
            </a:extLst>
          </p:cNvPr>
          <p:cNvSpPr>
            <a:spLocks noGrp="1"/>
          </p:cNvSpPr>
          <p:nvPr>
            <p:ph type="ctrTitle"/>
          </p:nvPr>
        </p:nvSpPr>
        <p:spPr>
          <a:xfrm>
            <a:off x="533400" y="1120775"/>
            <a:ext cx="7848600" cy="936625"/>
          </a:xfrm>
        </p:spPr>
        <p:txBody>
          <a:bodyPr>
            <a:normAutofit/>
          </a:bodyPr>
          <a:lstStyle/>
          <a:p>
            <a:r>
              <a:rPr lang="en-US" sz="2800" b="1" u="sng" dirty="0">
                <a:latin typeface="Goudy Old Style" pitchFamily="18" charset="0"/>
              </a:rPr>
              <a:t>Public Records Law: Best Practices  </a:t>
            </a:r>
            <a:endParaRPr lang="en-US" sz="2800" b="1" dirty="0"/>
          </a:p>
        </p:txBody>
      </p:sp>
      <p:sp>
        <p:nvSpPr>
          <p:cNvPr id="3" name="Subtitle 2">
            <a:extLst>
              <a:ext uri="{FF2B5EF4-FFF2-40B4-BE49-F238E27FC236}">
                <a16:creationId xmlns:a16="http://schemas.microsoft.com/office/drawing/2014/main" id="{560BF583-019B-0B87-44A5-791C65E8A5E1}"/>
              </a:ext>
            </a:extLst>
          </p:cNvPr>
          <p:cNvSpPr>
            <a:spLocks noGrp="1"/>
          </p:cNvSpPr>
          <p:nvPr>
            <p:ph type="subTitle" idx="1"/>
          </p:nvPr>
        </p:nvSpPr>
        <p:spPr>
          <a:xfrm>
            <a:off x="645391" y="1603511"/>
            <a:ext cx="7660409" cy="4111489"/>
          </a:xfrm>
        </p:spPr>
        <p:txBody>
          <a:bodyPr>
            <a:noAutofit/>
          </a:bodyPr>
          <a:lstStyle/>
          <a:p>
            <a:pPr marL="457200" indent="-457200" algn="just">
              <a:buFont typeface="Arial" panose="020B0604020202020204" pitchFamily="34" charset="0"/>
              <a:buAutoNum type="arabicPeriod" startAt="5"/>
            </a:pPr>
            <a:endParaRPr lang="en-US" sz="2400" dirty="0">
              <a:solidFill>
                <a:schemeClr val="tx1"/>
              </a:solidFill>
              <a:latin typeface="Goudy Old Style" panose="02020502050305020303" pitchFamily="18" charset="0"/>
            </a:endParaRPr>
          </a:p>
          <a:p>
            <a:pPr marL="457200" indent="-457200" algn="just">
              <a:buFont typeface="Arial" panose="020B0604020202020204" pitchFamily="34" charset="0"/>
              <a:buAutoNum type="arabicPeriod" startAt="5"/>
            </a:pPr>
            <a:r>
              <a:rPr lang="en-US" sz="2400" dirty="0">
                <a:solidFill>
                  <a:schemeClr val="tx1"/>
                </a:solidFill>
                <a:latin typeface="Goudy Old Style" panose="02020502050305020303" pitchFamily="18" charset="0"/>
              </a:rPr>
              <a:t>Do not use social media for government business unless you (or your government) have a way to capture all records associated with the social media account!</a:t>
            </a:r>
          </a:p>
          <a:p>
            <a:pPr marL="457200" indent="-457200" algn="just">
              <a:buAutoNum type="arabicPeriod" startAt="5"/>
            </a:pPr>
            <a:r>
              <a:rPr lang="en-US" sz="2400" dirty="0">
                <a:solidFill>
                  <a:schemeClr val="tx1"/>
                </a:solidFill>
                <a:latin typeface="Goudy Old Style" panose="02020502050305020303" pitchFamily="18" charset="0"/>
              </a:rPr>
              <a:t>Keep personal notes and drafts to yourself. </a:t>
            </a:r>
          </a:p>
          <a:p>
            <a:pPr marL="457200" indent="-457200" algn="just">
              <a:buFont typeface="Arial" panose="020B0604020202020204" pitchFamily="34" charset="0"/>
              <a:buAutoNum type="arabicPeriod" startAt="5"/>
            </a:pPr>
            <a:r>
              <a:rPr lang="en-US" sz="2400" dirty="0">
                <a:solidFill>
                  <a:schemeClr val="tx1"/>
                </a:solidFill>
                <a:latin typeface="Goudy Old Style" panose="02020502050305020303" pitchFamily="18" charset="0"/>
              </a:rPr>
              <a:t>Know your government’s indemnification policy and how to avail yourself of it. </a:t>
            </a:r>
          </a:p>
          <a:p>
            <a:pPr marL="457200" indent="-457200" algn="just">
              <a:buAutoNum type="arabicPeriod" startAt="5"/>
            </a:pPr>
            <a:r>
              <a:rPr lang="en-US" sz="2400" dirty="0">
                <a:solidFill>
                  <a:schemeClr val="tx1"/>
                </a:solidFill>
                <a:latin typeface="Goudy Old Style" panose="02020502050305020303" pitchFamily="18" charset="0"/>
              </a:rPr>
              <a:t>Do not ignore records requests… including verbal ones!</a:t>
            </a:r>
          </a:p>
          <a:p>
            <a:pPr marL="457200" indent="-457200" algn="just">
              <a:buAutoNum type="arabicPeriod" startAt="5"/>
            </a:pPr>
            <a:r>
              <a:rPr lang="en-US" sz="2400" dirty="0">
                <a:solidFill>
                  <a:schemeClr val="tx1"/>
                </a:solidFill>
                <a:latin typeface="Goudy Old Style" panose="02020502050305020303" pitchFamily="18" charset="0"/>
              </a:rPr>
              <a:t>If you have questions, ask your Clerk or attorney . </a:t>
            </a:r>
          </a:p>
          <a:p>
            <a:pPr marL="457200" indent="-457200" algn="just">
              <a:buAutoNum type="arabicPeriod" startAt="5"/>
            </a:pPr>
            <a:r>
              <a:rPr lang="en-US" sz="2400" dirty="0">
                <a:solidFill>
                  <a:schemeClr val="tx1"/>
                </a:solidFill>
                <a:latin typeface="Goudy Old Style" panose="02020502050305020303" pitchFamily="18" charset="0"/>
              </a:rPr>
              <a:t>Follow the advice of your local government attorney .</a:t>
            </a:r>
          </a:p>
          <a:p>
            <a:pPr marL="457200" indent="-457200" algn="just">
              <a:buFont typeface="Arial" charset="0"/>
              <a:buChar char="•"/>
            </a:pPr>
            <a:endParaRPr lang="en-US" sz="2400" dirty="0">
              <a:latin typeface="Goudy Old Style" panose="02020502050305020303" pitchFamily="18" charset="0"/>
            </a:endParaRPr>
          </a:p>
        </p:txBody>
      </p:sp>
      <p:sp>
        <p:nvSpPr>
          <p:cNvPr id="5" name="Snip Single Corner Rectangle 4">
            <a:extLst>
              <a:ext uri="{FF2B5EF4-FFF2-40B4-BE49-F238E27FC236}">
                <a16:creationId xmlns:a16="http://schemas.microsoft.com/office/drawing/2014/main" id="{B0ED7A66-8341-1ABD-DFE2-23E1234E9144}"/>
              </a:ext>
            </a:extLst>
          </p:cNvPr>
          <p:cNvSpPr/>
          <p:nvPr/>
        </p:nvSpPr>
        <p:spPr>
          <a:xfrm>
            <a:off x="0" y="990600"/>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a:extLst>
              <a:ext uri="{FF2B5EF4-FFF2-40B4-BE49-F238E27FC236}">
                <a16:creationId xmlns:a16="http://schemas.microsoft.com/office/drawing/2014/main" id="{3C6AF2FC-48FC-03D8-4EC4-9DD4F88ACFFB}"/>
              </a:ext>
            </a:extLst>
          </p:cNvPr>
          <p:cNvSpPr/>
          <p:nvPr/>
        </p:nvSpPr>
        <p:spPr>
          <a:xfrm>
            <a:off x="0" y="5981700"/>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3" descr="A picture containing schematic&#10;&#10;Description automatically generated">
            <a:extLst>
              <a:ext uri="{FF2B5EF4-FFF2-40B4-BE49-F238E27FC236}">
                <a16:creationId xmlns:a16="http://schemas.microsoft.com/office/drawing/2014/main" id="{959AD47D-3B01-BB3A-5BA1-AE7CBB22B4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138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1371600"/>
            <a:ext cx="7772400" cy="4419600"/>
          </a:xfrm>
          <a:ln>
            <a:solidFill>
              <a:srgbClr val="0070C0"/>
            </a:solidFill>
          </a:ln>
        </p:spPr>
        <p:txBody>
          <a:bodyPr>
            <a:normAutofit/>
          </a:bodyPr>
          <a:lstStyle/>
          <a:p>
            <a:r>
              <a:rPr lang="en-US" sz="4000" b="1" dirty="0">
                <a:latin typeface="Goudy Old Style" panose="02020502050305020303" pitchFamily="18" charset="0"/>
              </a:rPr>
              <a:t>QUESTIONS? </a:t>
            </a:r>
            <a:br>
              <a:rPr lang="en-US" sz="2400" dirty="0">
                <a:latin typeface="Goudy Old Style" panose="02020502050305020303" pitchFamily="18" charset="0"/>
              </a:rPr>
            </a:br>
            <a:br>
              <a:rPr lang="en-US" sz="2400" dirty="0">
                <a:latin typeface="Goudy Old Style" panose="02020502050305020303" pitchFamily="18" charset="0"/>
              </a:rPr>
            </a:br>
            <a:r>
              <a:rPr lang="en-US" sz="2400" b="1" dirty="0">
                <a:latin typeface="Goudy Old Style" panose="02020502050305020303" pitchFamily="18" charset="0"/>
              </a:rPr>
              <a:t>Maggie D. Mooney</a:t>
            </a:r>
            <a:br>
              <a:rPr lang="en-US" sz="2400" b="1" dirty="0">
                <a:latin typeface="Goudy Old Style" panose="02020502050305020303" pitchFamily="18" charset="0"/>
              </a:rPr>
            </a:br>
            <a:r>
              <a:rPr lang="en-US" sz="2400" b="1" dirty="0">
                <a:latin typeface="Goudy Old Style" panose="02020502050305020303" pitchFamily="18" charset="0"/>
              </a:rPr>
              <a:t>townattorney@longboatkey.org </a:t>
            </a:r>
            <a:br>
              <a:rPr lang="en-US" sz="2400" b="1" dirty="0">
                <a:latin typeface="Goudy Old Style" panose="02020502050305020303" pitchFamily="18" charset="0"/>
              </a:rPr>
            </a:br>
            <a:r>
              <a:rPr lang="en-US" sz="2400" b="1" dirty="0">
                <a:latin typeface="Goudy Old Style" panose="02020502050305020303" pitchFamily="18" charset="0"/>
                <a:hlinkClick r:id="rId3"/>
              </a:rPr>
              <a:t>mmooney@flgovlaw.com</a:t>
            </a:r>
            <a:r>
              <a:rPr lang="en-US" sz="2400" b="1" dirty="0">
                <a:latin typeface="Goudy Old Style" panose="02020502050305020303" pitchFamily="18" charset="0"/>
              </a:rPr>
              <a:t> </a:t>
            </a:r>
            <a:br>
              <a:rPr lang="en-US" sz="2400" b="1" dirty="0">
                <a:latin typeface="Goudy Old Style" panose="02020502050305020303" pitchFamily="18" charset="0"/>
              </a:rPr>
            </a:br>
            <a:r>
              <a:rPr lang="en-US" sz="2400" b="1" dirty="0">
                <a:latin typeface="Goudy Old Style" panose="02020502050305020303" pitchFamily="18" charset="0"/>
              </a:rPr>
              <a:t> (941)306-4730</a:t>
            </a:r>
            <a:br>
              <a:rPr lang="en-US" sz="2400" b="1" dirty="0">
                <a:latin typeface="Goudy Old Style" panose="02020502050305020303" pitchFamily="18" charset="0"/>
              </a:rPr>
            </a:br>
            <a:br>
              <a:rPr lang="en-US" sz="2400" b="1" dirty="0">
                <a:latin typeface="Goudy Old Style" panose="02020502050305020303" pitchFamily="18" charset="0"/>
              </a:rPr>
            </a:br>
            <a:r>
              <a:rPr lang="en-US" sz="2400" b="1" dirty="0">
                <a:latin typeface="Goudy Old Style" panose="02020502050305020303" pitchFamily="18" charset="0"/>
              </a:rPr>
              <a:t>Persson, Cohen, Mooney, Fernandez &amp; Jackson, P.A.</a:t>
            </a:r>
            <a:br>
              <a:rPr lang="en-US" sz="2400" b="1" dirty="0">
                <a:latin typeface="Goudy Old Style" panose="02020502050305020303" pitchFamily="18" charset="0"/>
              </a:rPr>
            </a:br>
            <a:r>
              <a:rPr lang="en-US" sz="2400" b="1" dirty="0">
                <a:latin typeface="Goudy Old Style" panose="02020502050305020303" pitchFamily="18" charset="0"/>
              </a:rPr>
              <a:t>Offices Located in:</a:t>
            </a:r>
            <a:br>
              <a:rPr lang="en-US" sz="2400" b="1" dirty="0">
                <a:latin typeface="Goudy Old Style" panose="02020502050305020303" pitchFamily="18" charset="0"/>
              </a:rPr>
            </a:br>
            <a:r>
              <a:rPr lang="en-US" sz="2400" b="1" dirty="0">
                <a:latin typeface="Goudy Old Style" panose="02020502050305020303" pitchFamily="18" charset="0"/>
              </a:rPr>
              <a:t>Lakewood Ranch &amp; Venice</a:t>
            </a:r>
            <a:br>
              <a:rPr lang="en-US" sz="2400" b="1" dirty="0">
                <a:latin typeface="Goudy Old Style" panose="02020502050305020303" pitchFamily="18" charset="0"/>
              </a:rPr>
            </a:br>
            <a:r>
              <a:rPr lang="en-US" sz="2400" b="1" u="sng" dirty="0">
                <a:latin typeface="Goudy Old Style" panose="02020502050305020303" pitchFamily="18" charset="0"/>
              </a:rPr>
              <a:t>www.flgovlaw.com</a:t>
            </a:r>
          </a:p>
        </p:txBody>
      </p:sp>
      <p:sp>
        <p:nvSpPr>
          <p:cNvPr id="5" name="Snip Single Corner Rectangle 4"/>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nip Single Corner Rectangle 6"/>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unshine Awards announce 2011 nominees – Repeating Island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524000"/>
            <a:ext cx="1455103" cy="1810385"/>
          </a:xfrm>
          <a:prstGeom prst="rect">
            <a:avLst/>
          </a:prstGeom>
          <a:noFill/>
          <a:ln>
            <a:noFill/>
          </a:ln>
        </p:spPr>
      </p:pic>
      <p:pic>
        <p:nvPicPr>
          <p:cNvPr id="3" name="Picture 3" descr="A picture containing schematic&#10;&#10;Description automatically generated">
            <a:extLst>
              <a:ext uri="{FF2B5EF4-FFF2-40B4-BE49-F238E27FC236}">
                <a16:creationId xmlns:a16="http://schemas.microsoft.com/office/drawing/2014/main" id="{2022321C-F80D-FE2D-B559-06862695DF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729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4467D-28EA-DE3E-A6A5-0E69F43944F5}"/>
            </a:ext>
          </a:extLst>
        </p:cNvPr>
        <p:cNvGrpSpPr/>
        <p:nvPr/>
      </p:nvGrpSpPr>
      <p:grpSpPr>
        <a:xfrm>
          <a:off x="0" y="0"/>
          <a:ext cx="0" cy="0"/>
          <a:chOff x="0" y="0"/>
          <a:chExt cx="0" cy="0"/>
        </a:xfrm>
      </p:grpSpPr>
      <p:sp>
        <p:nvSpPr>
          <p:cNvPr id="5" name="Snip Single Corner Rectangle 4">
            <a:extLst>
              <a:ext uri="{FF2B5EF4-FFF2-40B4-BE49-F238E27FC236}">
                <a16:creationId xmlns:a16="http://schemas.microsoft.com/office/drawing/2014/main" id="{0B352E83-FA3C-FDB6-3F73-DC20561F70CD}"/>
              </a:ext>
            </a:extLst>
          </p:cNvPr>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a:extLst>
              <a:ext uri="{FF2B5EF4-FFF2-40B4-BE49-F238E27FC236}">
                <a16:creationId xmlns:a16="http://schemas.microsoft.com/office/drawing/2014/main" id="{D7F5F8C2-8190-E225-5785-C34A8564DCBA}"/>
              </a:ext>
            </a:extLst>
          </p:cNvPr>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3" descr="A picture containing schematic&#10;&#10;Description automatically generated">
            <a:extLst>
              <a:ext uri="{FF2B5EF4-FFF2-40B4-BE49-F238E27FC236}">
                <a16:creationId xmlns:a16="http://schemas.microsoft.com/office/drawing/2014/main" id="{93F8407E-BAF5-0E33-25E5-92E30C6149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52400"/>
            <a:ext cx="4800600" cy="106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7">
            <a:extLst>
              <a:ext uri="{FF2B5EF4-FFF2-40B4-BE49-F238E27FC236}">
                <a16:creationId xmlns:a16="http://schemas.microsoft.com/office/drawing/2014/main" id="{17AECEB5-7568-3D95-2FC9-06E946999237}"/>
              </a:ext>
            </a:extLst>
          </p:cNvPr>
          <p:cNvSpPr>
            <a:spLocks noGrp="1"/>
          </p:cNvSpPr>
          <p:nvPr>
            <p:ph type="subTitle" idx="1"/>
          </p:nvPr>
        </p:nvSpPr>
        <p:spPr/>
        <p:txBody>
          <a:bodyPr/>
          <a:lstStyle/>
          <a:p>
            <a:endParaRPr lang="en-US"/>
          </a:p>
        </p:txBody>
      </p:sp>
      <p:pic>
        <p:nvPicPr>
          <p:cNvPr id="10" name="Picture 9">
            <a:extLst>
              <a:ext uri="{FF2B5EF4-FFF2-40B4-BE49-F238E27FC236}">
                <a16:creationId xmlns:a16="http://schemas.microsoft.com/office/drawing/2014/main" id="{FFBA431F-B051-10A7-BA89-1E10C1666BE0}"/>
              </a:ext>
            </a:extLst>
          </p:cNvPr>
          <p:cNvPicPr>
            <a:picLocks noChangeAspect="1"/>
          </p:cNvPicPr>
          <p:nvPr/>
        </p:nvPicPr>
        <p:blipFill>
          <a:blip r:embed="rId4"/>
          <a:stretch>
            <a:fillRect/>
          </a:stretch>
        </p:blipFill>
        <p:spPr>
          <a:xfrm>
            <a:off x="771212" y="1504227"/>
            <a:ext cx="7601575" cy="4197040"/>
          </a:xfrm>
          <a:prstGeom prst="rect">
            <a:avLst/>
          </a:prstGeom>
        </p:spPr>
      </p:pic>
    </p:spTree>
    <p:extLst>
      <p:ext uri="{BB962C8B-B14F-4D97-AF65-F5344CB8AC3E}">
        <p14:creationId xmlns:p14="http://schemas.microsoft.com/office/powerpoint/2010/main" val="3287787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BA6ED-3B32-03BF-E297-759B2E122969}"/>
            </a:ext>
          </a:extLst>
        </p:cNvPr>
        <p:cNvGrpSpPr/>
        <p:nvPr/>
      </p:nvGrpSpPr>
      <p:grpSpPr>
        <a:xfrm>
          <a:off x="0" y="0"/>
          <a:ext cx="0" cy="0"/>
          <a:chOff x="0" y="0"/>
          <a:chExt cx="0" cy="0"/>
        </a:xfrm>
      </p:grpSpPr>
      <p:sp>
        <p:nvSpPr>
          <p:cNvPr id="5" name="Snip Single Corner Rectangle 4">
            <a:extLst>
              <a:ext uri="{FF2B5EF4-FFF2-40B4-BE49-F238E27FC236}">
                <a16:creationId xmlns:a16="http://schemas.microsoft.com/office/drawing/2014/main" id="{11D842D6-12DE-CAAA-5A30-22FE203A6009}"/>
              </a:ext>
            </a:extLst>
          </p:cNvPr>
          <p:cNvSpPr/>
          <p:nvPr/>
        </p:nvSpPr>
        <p:spPr>
          <a:xfrm>
            <a:off x="0" y="10287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6" name="Snip Single Corner Rectangle 5">
            <a:extLst>
              <a:ext uri="{FF2B5EF4-FFF2-40B4-BE49-F238E27FC236}">
                <a16:creationId xmlns:a16="http://schemas.microsoft.com/office/drawing/2014/main" id="{7CF96ADE-7DBD-3C5F-136D-E393FA87C5B6}"/>
              </a:ext>
            </a:extLst>
          </p:cNvPr>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3" descr="A picture containing schematic&#10;&#10;Description automatically generated">
            <a:extLst>
              <a:ext uri="{FF2B5EF4-FFF2-40B4-BE49-F238E27FC236}">
                <a16:creationId xmlns:a16="http://schemas.microsoft.com/office/drawing/2014/main" id="{641C7868-801F-9EA2-C906-C0941ED587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8A1DA19-759C-1647-3754-67D2592082BC}"/>
              </a:ext>
            </a:extLst>
          </p:cNvPr>
          <p:cNvSpPr txBox="1"/>
          <p:nvPr/>
        </p:nvSpPr>
        <p:spPr>
          <a:xfrm>
            <a:off x="457200" y="2057400"/>
            <a:ext cx="5943600" cy="4062651"/>
          </a:xfrm>
          <a:prstGeom prst="rect">
            <a:avLst/>
          </a:prstGeom>
          <a:noFill/>
        </p:spPr>
        <p:txBody>
          <a:bodyPr wrap="square" numCol="1" rtlCol="0">
            <a:spAutoFit/>
          </a:bodyPr>
          <a:lstStyle/>
          <a:p>
            <a:pPr marL="914400" lvl="1" indent="-457200" algn="just">
              <a:buFont typeface="Wingdings" panose="05000000000000000000" pitchFamily="2" charset="2"/>
              <a:buChar char="ü"/>
            </a:pPr>
            <a:r>
              <a:rPr lang="en-US" sz="2400" dirty="0">
                <a:latin typeface="Goudy Old Style" panose="02020502050305020303" pitchFamily="18" charset="0"/>
              </a:rPr>
              <a:t>Letters </a:t>
            </a:r>
          </a:p>
          <a:p>
            <a:pPr marL="914400" lvl="1" indent="-457200" algn="just">
              <a:buFont typeface="Wingdings" panose="05000000000000000000" pitchFamily="2" charset="2"/>
              <a:buChar char="ü"/>
            </a:pPr>
            <a:r>
              <a:rPr lang="en-US" sz="2400" dirty="0">
                <a:latin typeface="Goudy Old Style" panose="02020502050305020303" pitchFamily="18" charset="0"/>
              </a:rPr>
              <a:t>Handwritten Notes (sometimes)</a:t>
            </a:r>
          </a:p>
          <a:p>
            <a:pPr marL="914400" lvl="1" indent="-457200" algn="just">
              <a:buFont typeface="Wingdings" panose="05000000000000000000" pitchFamily="2" charset="2"/>
              <a:buChar char="ü"/>
            </a:pPr>
            <a:r>
              <a:rPr lang="en-US" sz="2400" dirty="0">
                <a:latin typeface="Goudy Old Style" panose="02020502050305020303" pitchFamily="18" charset="0"/>
              </a:rPr>
              <a:t>Drafts (sometimes)</a:t>
            </a:r>
          </a:p>
          <a:p>
            <a:pPr marL="914400" lvl="1" indent="-457200" algn="just">
              <a:buFont typeface="Wingdings" panose="05000000000000000000" pitchFamily="2" charset="2"/>
              <a:buChar char="ü"/>
            </a:pPr>
            <a:r>
              <a:rPr lang="en-US" sz="2400" dirty="0">
                <a:latin typeface="Goudy Old Style" panose="02020502050305020303" pitchFamily="18" charset="0"/>
              </a:rPr>
              <a:t>Emails  (on any email account)</a:t>
            </a:r>
          </a:p>
          <a:p>
            <a:pPr marL="914400" lvl="1" indent="-457200" algn="just">
              <a:buFont typeface="Wingdings" panose="05000000000000000000" pitchFamily="2" charset="2"/>
              <a:buChar char="ü"/>
            </a:pPr>
            <a:r>
              <a:rPr lang="en-US" sz="2400" dirty="0">
                <a:latin typeface="Goudy Old Style" panose="02020502050305020303" pitchFamily="18" charset="0"/>
              </a:rPr>
              <a:t>Memorandums</a:t>
            </a:r>
          </a:p>
          <a:p>
            <a:pPr marL="914400" lvl="1" indent="-457200" algn="just">
              <a:buFont typeface="Wingdings" panose="05000000000000000000" pitchFamily="2" charset="2"/>
              <a:buChar char="ü"/>
            </a:pPr>
            <a:r>
              <a:rPr lang="en-US" sz="2400" dirty="0">
                <a:latin typeface="Goudy Old Style" panose="02020502050305020303" pitchFamily="18" charset="0"/>
              </a:rPr>
              <a:t>Text messages</a:t>
            </a:r>
          </a:p>
          <a:p>
            <a:pPr marL="914400" lvl="1" indent="-457200" algn="just">
              <a:buFont typeface="Wingdings" panose="05000000000000000000" pitchFamily="2" charset="2"/>
              <a:buChar char="ü"/>
            </a:pPr>
            <a:r>
              <a:rPr lang="en-US" sz="2400" dirty="0">
                <a:latin typeface="Goudy Old Style" panose="02020502050305020303" pitchFamily="18" charset="0"/>
              </a:rPr>
              <a:t>Other digital messaging  apps</a:t>
            </a:r>
          </a:p>
          <a:p>
            <a:pPr lvl="1" algn="just"/>
            <a:r>
              <a:rPr lang="en-US" sz="2400" dirty="0">
                <a:latin typeface="Goudy Old Style" panose="02020502050305020303" pitchFamily="18" charset="0"/>
              </a:rPr>
              <a:t>	(i.e., Snapchat, etc.)</a:t>
            </a:r>
          </a:p>
          <a:p>
            <a:pPr marL="914400" lvl="1" indent="-457200" algn="just">
              <a:buFont typeface="Wingdings" panose="05000000000000000000" pitchFamily="2" charset="2"/>
              <a:buChar char="ü"/>
            </a:pPr>
            <a:r>
              <a:rPr lang="en-US" sz="2400" dirty="0">
                <a:latin typeface="Goudy Old Style" panose="02020502050305020303" pitchFamily="18" charset="0"/>
              </a:rPr>
              <a:t>Cell phone statements</a:t>
            </a:r>
          </a:p>
          <a:p>
            <a:pPr marL="914400" lvl="1" indent="-457200" algn="just">
              <a:buFont typeface="Wingdings" panose="05000000000000000000" pitchFamily="2" charset="2"/>
              <a:buChar char="ü"/>
            </a:pPr>
            <a:r>
              <a:rPr lang="en-US" sz="2400" dirty="0">
                <a:latin typeface="Goudy Old Style" panose="02020502050305020303" pitchFamily="18" charset="0"/>
              </a:rPr>
              <a:t>Social media messages  </a:t>
            </a:r>
          </a:p>
          <a:p>
            <a:endParaRPr lang="en-US" dirty="0"/>
          </a:p>
        </p:txBody>
      </p:sp>
      <p:sp>
        <p:nvSpPr>
          <p:cNvPr id="13" name="TextBox 12">
            <a:extLst>
              <a:ext uri="{FF2B5EF4-FFF2-40B4-BE49-F238E27FC236}">
                <a16:creationId xmlns:a16="http://schemas.microsoft.com/office/drawing/2014/main" id="{AD2F126D-FE81-2A8E-258F-64F74D35D9FD}"/>
              </a:ext>
            </a:extLst>
          </p:cNvPr>
          <p:cNvSpPr txBox="1"/>
          <p:nvPr/>
        </p:nvSpPr>
        <p:spPr>
          <a:xfrm>
            <a:off x="2743200" y="1295400"/>
            <a:ext cx="5486400" cy="523220"/>
          </a:xfrm>
          <a:prstGeom prst="rect">
            <a:avLst/>
          </a:prstGeom>
          <a:noFill/>
        </p:spPr>
        <p:txBody>
          <a:bodyPr wrap="square">
            <a:spAutoFit/>
          </a:bodyPr>
          <a:lstStyle/>
          <a:p>
            <a:r>
              <a:rPr lang="en-US" sz="2800" b="1" u="sng" dirty="0">
                <a:latin typeface="Goudy Old Style" pitchFamily="18" charset="0"/>
              </a:rPr>
              <a:t>Potential Public Records </a:t>
            </a:r>
            <a:endParaRPr lang="en-US" sz="2800" dirty="0"/>
          </a:p>
        </p:txBody>
      </p:sp>
      <p:pic>
        <p:nvPicPr>
          <p:cNvPr id="15" name="Picture 14">
            <a:extLst>
              <a:ext uri="{FF2B5EF4-FFF2-40B4-BE49-F238E27FC236}">
                <a16:creationId xmlns:a16="http://schemas.microsoft.com/office/drawing/2014/main" id="{C6094009-89AB-22CF-A2D2-A159DD1C108C}"/>
              </a:ext>
            </a:extLst>
          </p:cNvPr>
          <p:cNvPicPr>
            <a:picLocks noChangeAspect="1"/>
          </p:cNvPicPr>
          <p:nvPr/>
        </p:nvPicPr>
        <p:blipFill>
          <a:blip r:embed="rId4"/>
          <a:stretch>
            <a:fillRect/>
          </a:stretch>
        </p:blipFill>
        <p:spPr>
          <a:xfrm>
            <a:off x="6106445" y="4130592"/>
            <a:ext cx="2638308" cy="1555100"/>
          </a:xfrm>
          <a:prstGeom prst="rect">
            <a:avLst/>
          </a:prstGeom>
        </p:spPr>
      </p:pic>
      <p:pic>
        <p:nvPicPr>
          <p:cNvPr id="17" name="Picture 16">
            <a:extLst>
              <a:ext uri="{FF2B5EF4-FFF2-40B4-BE49-F238E27FC236}">
                <a16:creationId xmlns:a16="http://schemas.microsoft.com/office/drawing/2014/main" id="{13B2F9CF-C5ED-8D88-7359-CFC5EA49BAFC}"/>
              </a:ext>
            </a:extLst>
          </p:cNvPr>
          <p:cNvPicPr>
            <a:picLocks noChangeAspect="1"/>
          </p:cNvPicPr>
          <p:nvPr/>
        </p:nvPicPr>
        <p:blipFill>
          <a:blip r:embed="rId5"/>
          <a:stretch>
            <a:fillRect/>
          </a:stretch>
        </p:blipFill>
        <p:spPr>
          <a:xfrm>
            <a:off x="6239795" y="2257766"/>
            <a:ext cx="2447005" cy="1552234"/>
          </a:xfrm>
          <a:prstGeom prst="rect">
            <a:avLst/>
          </a:prstGeom>
        </p:spPr>
      </p:pic>
    </p:spTree>
    <p:extLst>
      <p:ext uri="{BB962C8B-B14F-4D97-AF65-F5344CB8AC3E}">
        <p14:creationId xmlns:p14="http://schemas.microsoft.com/office/powerpoint/2010/main" val="1170238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88E04-5DBA-91B6-CB19-66B42916D3B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DB575FB-F1C4-853E-712E-5D462F3AC660}"/>
              </a:ext>
            </a:extLst>
          </p:cNvPr>
          <p:cNvSpPr>
            <a:spLocks noGrp="1"/>
          </p:cNvSpPr>
          <p:nvPr>
            <p:ph type="subTitle" idx="1"/>
          </p:nvPr>
        </p:nvSpPr>
        <p:spPr>
          <a:xfrm>
            <a:off x="381000" y="2057400"/>
            <a:ext cx="7086600" cy="3140075"/>
          </a:xfrm>
        </p:spPr>
        <p:txBody>
          <a:bodyPr>
            <a:noAutofit/>
          </a:bodyPr>
          <a:lstStyle/>
          <a:p>
            <a:pPr marL="457200" indent="-457200" algn="just">
              <a:buFont typeface="Arial" charset="0"/>
              <a:buChar char="•"/>
            </a:pPr>
            <a:r>
              <a:rPr lang="en-US" sz="2400" dirty="0">
                <a:solidFill>
                  <a:schemeClr val="tx1"/>
                </a:solidFill>
                <a:latin typeface="Goudy Old Style" panose="02020502050305020303" pitchFamily="18" charset="0"/>
              </a:rPr>
              <a:t>The means of record transmittal is immaterial.</a:t>
            </a:r>
          </a:p>
          <a:p>
            <a:pPr marL="457200" indent="-457200" algn="just">
              <a:buFont typeface="Arial" charset="0"/>
              <a:buChar char="•"/>
            </a:pPr>
            <a:r>
              <a:rPr lang="en-US" sz="2400" dirty="0">
                <a:solidFill>
                  <a:schemeClr val="tx1"/>
                </a:solidFill>
                <a:latin typeface="Goudy Old Style" panose="02020502050305020303" pitchFamily="18" charset="0"/>
              </a:rPr>
              <a:t>There is not an unfinished business exception.  </a:t>
            </a:r>
          </a:p>
          <a:p>
            <a:pPr marL="457200" indent="-457200" algn="just">
              <a:buFont typeface="Arial" charset="0"/>
              <a:buChar char="•"/>
            </a:pPr>
            <a:r>
              <a:rPr lang="en-US" sz="2400" dirty="0">
                <a:solidFill>
                  <a:schemeClr val="tx1"/>
                </a:solidFill>
                <a:latin typeface="Goudy Old Style" panose="02020502050305020303" pitchFamily="18" charset="0"/>
              </a:rPr>
              <a:t>Non-final records that are shared are a public record. </a:t>
            </a:r>
          </a:p>
          <a:p>
            <a:pPr marL="1257300" lvl="2" indent="-342900" algn="just">
              <a:buFontTx/>
              <a:buChar char="-"/>
            </a:pPr>
            <a:r>
              <a:rPr lang="en-US" dirty="0">
                <a:solidFill>
                  <a:schemeClr val="tx1"/>
                </a:solidFill>
                <a:latin typeface="Goudy Old Style" panose="02020502050305020303" pitchFamily="18" charset="0"/>
              </a:rPr>
              <a:t>Draft Meeting Minutes (even if not approved) </a:t>
            </a:r>
          </a:p>
          <a:p>
            <a:pPr marL="1257300" lvl="2" indent="-342900" algn="just">
              <a:buFontTx/>
              <a:buChar char="-"/>
            </a:pPr>
            <a:r>
              <a:rPr lang="en-US" dirty="0">
                <a:solidFill>
                  <a:schemeClr val="tx1"/>
                </a:solidFill>
                <a:latin typeface="Goudy Old Style" panose="02020502050305020303" pitchFamily="18" charset="0"/>
              </a:rPr>
              <a:t>Interoffice Memos</a:t>
            </a:r>
          </a:p>
          <a:p>
            <a:pPr marL="1257300" lvl="2" indent="-342900" algn="just">
              <a:buFontTx/>
              <a:buChar char="-"/>
            </a:pPr>
            <a:r>
              <a:rPr lang="en-US" dirty="0">
                <a:solidFill>
                  <a:schemeClr val="tx1"/>
                </a:solidFill>
                <a:latin typeface="Goudy Old Style" panose="02020502050305020303" pitchFamily="18" charset="0"/>
              </a:rPr>
              <a:t>Preliminary Studies/Analysis</a:t>
            </a:r>
          </a:p>
          <a:p>
            <a:pPr marL="1257300" lvl="2" indent="-342900" algn="just">
              <a:buFontTx/>
              <a:buChar char="-"/>
            </a:pPr>
            <a:r>
              <a:rPr lang="en-US" dirty="0">
                <a:solidFill>
                  <a:schemeClr val="tx1"/>
                </a:solidFill>
                <a:latin typeface="Goudy Old Style" panose="02020502050305020303" pitchFamily="18" charset="0"/>
              </a:rPr>
              <a:t>Draft Reports</a:t>
            </a:r>
          </a:p>
          <a:p>
            <a:pPr marL="1257300" lvl="2" indent="-342900" algn="just">
              <a:buFontTx/>
              <a:buChar char="-"/>
            </a:pPr>
            <a:r>
              <a:rPr lang="en-US" dirty="0">
                <a:solidFill>
                  <a:schemeClr val="tx1"/>
                </a:solidFill>
                <a:latin typeface="Goudy Old Style" panose="02020502050305020303" pitchFamily="18" charset="0"/>
              </a:rPr>
              <a:t>Legal Documents</a:t>
            </a:r>
          </a:p>
          <a:p>
            <a:pPr marL="1257300" lvl="2" indent="-342900" algn="just">
              <a:buFontTx/>
              <a:buChar char="-"/>
            </a:pPr>
            <a:endParaRPr lang="en-US" dirty="0">
              <a:solidFill>
                <a:schemeClr val="tx1"/>
              </a:solidFill>
              <a:latin typeface="Goudy Old Style" panose="02020502050305020303" pitchFamily="18" charset="0"/>
            </a:endParaRPr>
          </a:p>
          <a:p>
            <a:pPr lvl="2" algn="just"/>
            <a:endParaRPr lang="en-US" dirty="0">
              <a:solidFill>
                <a:schemeClr val="tx1"/>
              </a:solidFill>
              <a:latin typeface="Goudy Old Style" panose="02020502050305020303" pitchFamily="18" charset="0"/>
            </a:endParaRPr>
          </a:p>
          <a:p>
            <a:pPr algn="just"/>
            <a:endParaRPr lang="en-US" sz="2400" dirty="0">
              <a:solidFill>
                <a:schemeClr val="tx1"/>
              </a:solidFill>
              <a:latin typeface="Goudy Old Style" panose="02020502050305020303" pitchFamily="18" charset="0"/>
            </a:endParaRPr>
          </a:p>
        </p:txBody>
      </p:sp>
      <p:sp>
        <p:nvSpPr>
          <p:cNvPr id="5" name="Snip Single Corner Rectangle 4">
            <a:extLst>
              <a:ext uri="{FF2B5EF4-FFF2-40B4-BE49-F238E27FC236}">
                <a16:creationId xmlns:a16="http://schemas.microsoft.com/office/drawing/2014/main" id="{17D905FA-D01A-5A1A-3EA9-5E830CC31415}"/>
              </a:ext>
            </a:extLst>
          </p:cNvPr>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a:extLst>
              <a:ext uri="{FF2B5EF4-FFF2-40B4-BE49-F238E27FC236}">
                <a16:creationId xmlns:a16="http://schemas.microsoft.com/office/drawing/2014/main" id="{B629968E-E538-796C-1741-A884030562A3}"/>
              </a:ext>
            </a:extLst>
          </p:cNvPr>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4F1F68D0-AAA5-9EF0-81A1-96CB9B9E7B18}"/>
              </a:ext>
            </a:extLst>
          </p:cNvPr>
          <p:cNvSpPr>
            <a:spLocks noGrp="1"/>
          </p:cNvSpPr>
          <p:nvPr>
            <p:ph type="ctrTitle"/>
          </p:nvPr>
        </p:nvSpPr>
        <p:spPr>
          <a:xfrm>
            <a:off x="685800" y="1066800"/>
            <a:ext cx="7772400" cy="1104900"/>
          </a:xfrm>
        </p:spPr>
        <p:txBody>
          <a:bodyPr>
            <a:normAutofit/>
          </a:bodyPr>
          <a:lstStyle/>
          <a:p>
            <a:r>
              <a:rPr lang="en-US" sz="2800" b="1" u="sng" dirty="0">
                <a:latin typeface="Goudy Old Style" pitchFamily="18" charset="0"/>
              </a:rPr>
              <a:t>Public Records are Determined By Content</a:t>
            </a:r>
            <a:endParaRPr lang="en-US" sz="2800" b="1" dirty="0"/>
          </a:p>
        </p:txBody>
      </p:sp>
      <p:pic>
        <p:nvPicPr>
          <p:cNvPr id="9" name="Picture 3" descr="A picture containing schematic&#10;&#10;Description automatically generated">
            <a:extLst>
              <a:ext uri="{FF2B5EF4-FFF2-40B4-BE49-F238E27FC236}">
                <a16:creationId xmlns:a16="http://schemas.microsoft.com/office/drawing/2014/main" id="{F8FA6397-5157-2807-8647-0B2247DFF6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314CBB1-EEF3-C02E-9137-F5488070B714}"/>
              </a:ext>
            </a:extLst>
          </p:cNvPr>
          <p:cNvPicPr>
            <a:picLocks noChangeAspect="1"/>
          </p:cNvPicPr>
          <p:nvPr/>
        </p:nvPicPr>
        <p:blipFill>
          <a:blip r:embed="rId4"/>
          <a:stretch>
            <a:fillRect/>
          </a:stretch>
        </p:blipFill>
        <p:spPr>
          <a:xfrm>
            <a:off x="7225371" y="3981405"/>
            <a:ext cx="1513158" cy="1582494"/>
          </a:xfrm>
          <a:prstGeom prst="rect">
            <a:avLst/>
          </a:prstGeom>
        </p:spPr>
      </p:pic>
    </p:spTree>
    <p:extLst>
      <p:ext uri="{BB962C8B-B14F-4D97-AF65-F5344CB8AC3E}">
        <p14:creationId xmlns:p14="http://schemas.microsoft.com/office/powerpoint/2010/main" val="409603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AF3D6-D64B-13F3-65F5-F5DA77D0F08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35B8B04-926D-6A13-466C-88F7513D0DE9}"/>
              </a:ext>
            </a:extLst>
          </p:cNvPr>
          <p:cNvSpPr>
            <a:spLocks noGrp="1"/>
          </p:cNvSpPr>
          <p:nvPr>
            <p:ph type="subTitle" idx="1"/>
          </p:nvPr>
        </p:nvSpPr>
        <p:spPr>
          <a:xfrm>
            <a:off x="457200" y="1828800"/>
            <a:ext cx="5257800" cy="3124200"/>
          </a:xfrm>
        </p:spPr>
        <p:txBody>
          <a:bodyPr>
            <a:noAutofit/>
          </a:bodyPr>
          <a:lstStyle/>
          <a:p>
            <a:pPr marL="457200" indent="-457200" algn="just">
              <a:buFont typeface="Arial" charset="0"/>
              <a:buChar char="•"/>
            </a:pPr>
            <a:r>
              <a:rPr lang="en-US" sz="2400" dirty="0">
                <a:solidFill>
                  <a:schemeClr val="tx1"/>
                </a:solidFill>
                <a:latin typeface="Goudy Old Style" panose="02020502050305020303" pitchFamily="18" charset="0"/>
              </a:rPr>
              <a:t>Personal ownership of device or payment for services does not alter the analysis. </a:t>
            </a:r>
          </a:p>
          <a:p>
            <a:pPr marL="457200" indent="-457200" algn="just">
              <a:buFont typeface="Arial" charset="0"/>
              <a:buChar char="•"/>
            </a:pPr>
            <a:r>
              <a:rPr lang="en-US" sz="2400" dirty="0">
                <a:solidFill>
                  <a:schemeClr val="tx1"/>
                </a:solidFill>
                <a:latin typeface="Goudy Old Style" panose="02020502050305020303" pitchFamily="18" charset="0"/>
              </a:rPr>
              <a:t>Communications on private devices/accounts still creates public records when the record relates to public business.  </a:t>
            </a:r>
          </a:p>
          <a:p>
            <a:pPr marL="457200" indent="-457200" algn="just">
              <a:buFont typeface="Arial" charset="0"/>
              <a:buChar char="•"/>
            </a:pPr>
            <a:r>
              <a:rPr lang="en-US" sz="2400" dirty="0">
                <a:solidFill>
                  <a:schemeClr val="tx1"/>
                </a:solidFill>
                <a:latin typeface="Goudy Old Style" panose="02020502050305020303" pitchFamily="18" charset="0"/>
              </a:rPr>
              <a:t>If the device/account is inaccessible to the agency, then the individual is responsible for the </a:t>
            </a:r>
            <a:r>
              <a:rPr lang="en-US" sz="2400" kern="100" dirty="0">
                <a:solidFill>
                  <a:schemeClr val="tx1"/>
                </a:solidFill>
                <a:latin typeface="Goudy Old Style" panose="02020502050305020303" pitchFamily="18" charset="0"/>
                <a:ea typeface="Calibri" panose="020F0502020204030204" pitchFamily="34" charset="0"/>
                <a:cs typeface="Times New Roman" panose="02020603050405020304" pitchFamily="18" charset="0"/>
              </a:rPr>
              <a:t>records created.</a:t>
            </a:r>
          </a:p>
          <a:p>
            <a:pPr marL="457200" indent="-457200" algn="just">
              <a:buFont typeface="Arial" charset="0"/>
              <a:buChar char="•"/>
            </a:pPr>
            <a:endParaRPr lang="en-US" sz="2400" dirty="0">
              <a:solidFill>
                <a:schemeClr val="tx1"/>
              </a:solidFill>
              <a:latin typeface="Goudy Old Style" panose="02020502050305020303" pitchFamily="18" charset="0"/>
            </a:endParaRPr>
          </a:p>
          <a:p>
            <a:pPr algn="just"/>
            <a:endParaRPr lang="en-US" sz="2400" dirty="0">
              <a:solidFill>
                <a:schemeClr val="tx1"/>
              </a:solidFill>
              <a:latin typeface="Goudy Old Style" panose="02020502050305020303" pitchFamily="18" charset="0"/>
            </a:endParaRPr>
          </a:p>
          <a:p>
            <a:pPr marL="457200" indent="-457200" algn="just">
              <a:buFont typeface="Arial" charset="0"/>
              <a:buChar char="•"/>
            </a:pPr>
            <a:endParaRPr lang="en-US" sz="2400" dirty="0">
              <a:solidFill>
                <a:schemeClr val="tx1"/>
              </a:solidFill>
              <a:latin typeface="Goudy Old Style" panose="02020502050305020303" pitchFamily="18" charset="0"/>
            </a:endParaRPr>
          </a:p>
        </p:txBody>
      </p:sp>
      <p:sp>
        <p:nvSpPr>
          <p:cNvPr id="5" name="Snip Single Corner Rectangle 4">
            <a:extLst>
              <a:ext uri="{FF2B5EF4-FFF2-40B4-BE49-F238E27FC236}">
                <a16:creationId xmlns:a16="http://schemas.microsoft.com/office/drawing/2014/main" id="{760B24E6-7A64-B0D7-8CDD-8987407FE12B}"/>
              </a:ext>
            </a:extLst>
          </p:cNvPr>
          <p:cNvSpPr/>
          <p:nvPr/>
        </p:nvSpPr>
        <p:spPr>
          <a:xfrm>
            <a:off x="0" y="10287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6" name="Snip Single Corner Rectangle 5">
            <a:extLst>
              <a:ext uri="{FF2B5EF4-FFF2-40B4-BE49-F238E27FC236}">
                <a16:creationId xmlns:a16="http://schemas.microsoft.com/office/drawing/2014/main" id="{76982D90-8669-6C0A-6541-33929C75FCAD}"/>
              </a:ext>
            </a:extLst>
          </p:cNvPr>
          <p:cNvSpPr/>
          <p:nvPr/>
        </p:nvSpPr>
        <p:spPr>
          <a:xfrm>
            <a:off x="0" y="5930323"/>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19A5E8F2-E984-E812-FC59-868158C886E5}"/>
              </a:ext>
            </a:extLst>
          </p:cNvPr>
          <p:cNvSpPr>
            <a:spLocks noGrp="1"/>
          </p:cNvSpPr>
          <p:nvPr>
            <p:ph type="ctrTitle"/>
          </p:nvPr>
        </p:nvSpPr>
        <p:spPr>
          <a:xfrm>
            <a:off x="685800" y="952500"/>
            <a:ext cx="7772400" cy="1104900"/>
          </a:xfrm>
        </p:spPr>
        <p:txBody>
          <a:bodyPr>
            <a:normAutofit/>
          </a:bodyPr>
          <a:lstStyle/>
          <a:p>
            <a:r>
              <a:rPr lang="en-US" sz="2800" b="1" u="sng" dirty="0">
                <a:latin typeface="Goudy Old Style" pitchFamily="18" charset="0"/>
              </a:rPr>
              <a:t>Device and Account Ownership is Immaterial </a:t>
            </a:r>
            <a:endParaRPr lang="en-US" sz="2800" b="1" dirty="0"/>
          </a:p>
        </p:txBody>
      </p:sp>
      <p:pic>
        <p:nvPicPr>
          <p:cNvPr id="9" name="Picture 3" descr="A picture containing schematic&#10;&#10;Description automatically generated">
            <a:extLst>
              <a:ext uri="{FF2B5EF4-FFF2-40B4-BE49-F238E27FC236}">
                <a16:creationId xmlns:a16="http://schemas.microsoft.com/office/drawing/2014/main" id="{E000BBB2-3ABE-1846-41A6-6085413235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8AF4267-7A15-BC65-7287-4194622F61C3}"/>
              </a:ext>
            </a:extLst>
          </p:cNvPr>
          <p:cNvPicPr>
            <a:picLocks noChangeAspect="1"/>
          </p:cNvPicPr>
          <p:nvPr/>
        </p:nvPicPr>
        <p:blipFill>
          <a:blip r:embed="rId4"/>
          <a:stretch>
            <a:fillRect/>
          </a:stretch>
        </p:blipFill>
        <p:spPr>
          <a:xfrm>
            <a:off x="6228915" y="2743200"/>
            <a:ext cx="2515035" cy="1893251"/>
          </a:xfrm>
          <a:prstGeom prst="rect">
            <a:avLst/>
          </a:prstGeom>
        </p:spPr>
      </p:pic>
    </p:spTree>
    <p:extLst>
      <p:ext uri="{BB962C8B-B14F-4D97-AF65-F5344CB8AC3E}">
        <p14:creationId xmlns:p14="http://schemas.microsoft.com/office/powerpoint/2010/main" val="372718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0A6EC-3540-8963-AB72-541ADBDFAA7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5702737-4096-2894-D57F-30E6477B627D}"/>
              </a:ext>
            </a:extLst>
          </p:cNvPr>
          <p:cNvSpPr>
            <a:spLocks noGrp="1"/>
          </p:cNvSpPr>
          <p:nvPr>
            <p:ph type="ctrTitle"/>
          </p:nvPr>
        </p:nvSpPr>
        <p:spPr>
          <a:xfrm>
            <a:off x="685800" y="1066799"/>
            <a:ext cx="7772400" cy="838201"/>
          </a:xfrm>
        </p:spPr>
        <p:txBody>
          <a:bodyPr>
            <a:normAutofit/>
          </a:bodyPr>
          <a:lstStyle/>
          <a:p>
            <a:r>
              <a:rPr lang="en-US" sz="2800" b="1" u="sng" dirty="0">
                <a:latin typeface="Goudy Old Style" pitchFamily="18" charset="0"/>
              </a:rPr>
              <a:t>Public Records Laws Apply to Expanding Mediums</a:t>
            </a:r>
            <a:endParaRPr lang="en-US" sz="2800" b="1" dirty="0"/>
          </a:p>
        </p:txBody>
      </p:sp>
      <p:sp>
        <p:nvSpPr>
          <p:cNvPr id="3" name="Subtitle 2">
            <a:extLst>
              <a:ext uri="{FF2B5EF4-FFF2-40B4-BE49-F238E27FC236}">
                <a16:creationId xmlns:a16="http://schemas.microsoft.com/office/drawing/2014/main" id="{E3154EB4-0B58-AC19-3385-CD9050A256E4}"/>
              </a:ext>
            </a:extLst>
          </p:cNvPr>
          <p:cNvSpPr>
            <a:spLocks noGrp="1"/>
          </p:cNvSpPr>
          <p:nvPr>
            <p:ph type="subTitle" idx="1"/>
          </p:nvPr>
        </p:nvSpPr>
        <p:spPr>
          <a:xfrm>
            <a:off x="381000" y="1981200"/>
            <a:ext cx="8153400" cy="3733800"/>
          </a:xfrm>
        </p:spPr>
        <p:txBody>
          <a:bodyPr>
            <a:noAutofit/>
          </a:bodyPr>
          <a:lstStyle/>
          <a:p>
            <a:pPr marL="342900" indent="-342900" algn="just">
              <a:buFont typeface="Arial" panose="020B0604020202020204" pitchFamily="34" charset="0"/>
              <a:buChar char="•"/>
            </a:pPr>
            <a:r>
              <a:rPr lang="en-US" sz="2400" dirty="0">
                <a:solidFill>
                  <a:schemeClr val="tx1"/>
                </a:solidFill>
                <a:latin typeface="Goudy Old Style" panose="02020502050305020303" pitchFamily="18" charset="0"/>
              </a:rPr>
              <a:t>A Board member posting comments relating to public business on a private website “would be responsible for ensuring that the information is maintained in accordance with the Public Records Law.”   </a:t>
            </a:r>
            <a:r>
              <a:rPr lang="en-US" sz="2400" i="1" dirty="0">
                <a:solidFill>
                  <a:schemeClr val="tx1"/>
                </a:solidFill>
                <a:latin typeface="Goudy Old Style" panose="02020502050305020303" pitchFamily="18" charset="0"/>
              </a:rPr>
              <a:t>Op. </a:t>
            </a:r>
            <a:r>
              <a:rPr lang="en-US" sz="2400" i="1" dirty="0" err="1">
                <a:solidFill>
                  <a:schemeClr val="tx1"/>
                </a:solidFill>
                <a:latin typeface="Goudy Old Style" panose="02020502050305020303" pitchFamily="18" charset="0"/>
              </a:rPr>
              <a:t>Att’y</a:t>
            </a:r>
            <a:r>
              <a:rPr lang="en-US" sz="2400" i="1" dirty="0">
                <a:solidFill>
                  <a:schemeClr val="tx1"/>
                </a:solidFill>
                <a:latin typeface="Goudy Old Style" panose="02020502050305020303" pitchFamily="18" charset="0"/>
              </a:rPr>
              <a:t> Gen. Fla. 08-07 (2008)</a:t>
            </a:r>
          </a:p>
          <a:p>
            <a:pPr marL="342900" indent="-342900" algn="just">
              <a:buFont typeface="Arial" panose="020B0604020202020204" pitchFamily="34" charset="0"/>
              <a:buChar char="•"/>
            </a:pPr>
            <a:r>
              <a:rPr lang="en-US" sz="2400" dirty="0">
                <a:solidFill>
                  <a:schemeClr val="tx1"/>
                </a:solidFill>
                <a:latin typeface="Goudy Old Style" panose="02020502050305020303" pitchFamily="18" charset="0"/>
              </a:rPr>
              <a:t>A public employee’s private cell phone text use can create an electronic public record if the message is prepared, owned, used, or retained in the scope of agency employment. </a:t>
            </a:r>
            <a:r>
              <a:rPr lang="en-US" sz="2400" i="1" dirty="0">
                <a:solidFill>
                  <a:schemeClr val="tx1"/>
                </a:solidFill>
                <a:latin typeface="Goudy Old Style" panose="02020502050305020303" pitchFamily="18" charset="0"/>
              </a:rPr>
              <a:t>O’Boyle v. Town of Gulf Stream, 257 So.3d 1036, 1040-1041 (Fla. 4th DCA 2018)</a:t>
            </a:r>
          </a:p>
        </p:txBody>
      </p:sp>
      <p:sp>
        <p:nvSpPr>
          <p:cNvPr id="5" name="Snip Single Corner Rectangle 4">
            <a:extLst>
              <a:ext uri="{FF2B5EF4-FFF2-40B4-BE49-F238E27FC236}">
                <a16:creationId xmlns:a16="http://schemas.microsoft.com/office/drawing/2014/main" id="{03172EC2-176D-C024-0F7B-B05268248FA1}"/>
              </a:ext>
            </a:extLst>
          </p:cNvPr>
          <p:cNvSpPr/>
          <p:nvPr/>
        </p:nvSpPr>
        <p:spPr>
          <a:xfrm>
            <a:off x="0" y="990600"/>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a:extLst>
              <a:ext uri="{FF2B5EF4-FFF2-40B4-BE49-F238E27FC236}">
                <a16:creationId xmlns:a16="http://schemas.microsoft.com/office/drawing/2014/main" id="{4716EB5B-ECB1-FF58-4C64-543AE5CEC09A}"/>
              </a:ext>
            </a:extLst>
          </p:cNvPr>
          <p:cNvSpPr/>
          <p:nvPr/>
        </p:nvSpPr>
        <p:spPr>
          <a:xfrm>
            <a:off x="0" y="5930323"/>
            <a:ext cx="9144000" cy="190500"/>
          </a:xfrm>
          <a:prstGeom prst="snip1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3" descr="A picture containing schematic&#10;&#10;Description automatically generated">
            <a:extLst>
              <a:ext uri="{FF2B5EF4-FFF2-40B4-BE49-F238E27FC236}">
                <a16:creationId xmlns:a16="http://schemas.microsoft.com/office/drawing/2014/main" id="{2C252CD2-BC48-585A-AE5F-67A444ACF5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445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A50C2-4635-B552-8A74-B43550A9D47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0AEADBA-1C55-A22B-CC22-0256B6D4333D}"/>
              </a:ext>
            </a:extLst>
          </p:cNvPr>
          <p:cNvSpPr>
            <a:spLocks noGrp="1"/>
          </p:cNvSpPr>
          <p:nvPr>
            <p:ph type="subTitle" idx="1"/>
          </p:nvPr>
        </p:nvSpPr>
        <p:spPr>
          <a:xfrm>
            <a:off x="252907" y="1905000"/>
            <a:ext cx="6754607" cy="3140075"/>
          </a:xfrm>
        </p:spPr>
        <p:txBody>
          <a:bodyPr>
            <a:noAutofit/>
          </a:bodyPr>
          <a:lstStyle/>
          <a:p>
            <a:pPr marL="457200" indent="-457200" algn="just">
              <a:buFont typeface="Arial" charset="0"/>
              <a:buChar char="•"/>
            </a:pPr>
            <a:r>
              <a:rPr lang="en-US" sz="2400" i="1" dirty="0">
                <a:solidFill>
                  <a:schemeClr val="tx1"/>
                </a:solidFill>
                <a:latin typeface="Goudy Old Style" panose="02020502050305020303" pitchFamily="18" charset="0"/>
              </a:rPr>
              <a:t>National Collegiate Athletic Association v. Associated Press</a:t>
            </a:r>
            <a:r>
              <a:rPr lang="en-US" sz="2400" dirty="0">
                <a:solidFill>
                  <a:schemeClr val="tx1"/>
                </a:solidFill>
                <a:latin typeface="Goudy Old Style" panose="02020502050305020303" pitchFamily="18" charset="0"/>
              </a:rPr>
              <a:t>, 18 So. 3d 1201 (Fla. 1st DCA 2009)(NCAA was ordered to release records shared in an FSU academic cheating investigation that were viewed through a private, read-only system managed by the NCAA.)</a:t>
            </a:r>
          </a:p>
          <a:p>
            <a:pPr marL="457200" indent="-457200" algn="just">
              <a:buFont typeface="Arial" charset="0"/>
              <a:buChar char="•"/>
            </a:pPr>
            <a:r>
              <a:rPr lang="en-US" sz="2400" dirty="0">
                <a:solidFill>
                  <a:schemeClr val="tx1"/>
                </a:solidFill>
                <a:latin typeface="Goudy Old Style" panose="02020502050305020303" pitchFamily="18" charset="0"/>
              </a:rPr>
              <a:t>Virtual transmittals for preliminary review and  comment </a:t>
            </a:r>
            <a:r>
              <a:rPr lang="en-US" sz="2400" b="1" u="sng" dirty="0">
                <a:solidFill>
                  <a:schemeClr val="tx1"/>
                </a:solidFill>
                <a:latin typeface="Goudy Old Style" panose="02020502050305020303" pitchFamily="18" charset="0"/>
              </a:rPr>
              <a:t>is</a:t>
            </a:r>
            <a:r>
              <a:rPr lang="en-US" sz="2400" dirty="0">
                <a:solidFill>
                  <a:schemeClr val="tx1"/>
                </a:solidFill>
                <a:latin typeface="Goudy Old Style" panose="02020502050305020303" pitchFamily="18" charset="0"/>
              </a:rPr>
              <a:t> a public record. </a:t>
            </a:r>
          </a:p>
          <a:p>
            <a:pPr marL="457200" indent="-457200" algn="just">
              <a:buFont typeface="Arial" charset="0"/>
              <a:buChar char="•"/>
            </a:pPr>
            <a:r>
              <a:rPr lang="en-US" sz="2400" dirty="0">
                <a:solidFill>
                  <a:schemeClr val="tx1"/>
                </a:solidFill>
                <a:latin typeface="Goudy Old Style" panose="02020502050305020303" pitchFamily="18" charset="0"/>
              </a:rPr>
              <a:t>Implicates records shared via “Teams”, Zoom, or other virtual platforms.  platforms. </a:t>
            </a:r>
          </a:p>
          <a:p>
            <a:pPr algn="just"/>
            <a:endParaRPr lang="en-US" sz="2100" dirty="0">
              <a:solidFill>
                <a:schemeClr val="tx1"/>
              </a:solidFill>
              <a:latin typeface="Goudy Old Style" panose="02020502050305020303" pitchFamily="18" charset="0"/>
            </a:endParaRPr>
          </a:p>
        </p:txBody>
      </p:sp>
      <p:sp>
        <p:nvSpPr>
          <p:cNvPr id="5" name="Snip Single Corner Rectangle 4">
            <a:extLst>
              <a:ext uri="{FF2B5EF4-FFF2-40B4-BE49-F238E27FC236}">
                <a16:creationId xmlns:a16="http://schemas.microsoft.com/office/drawing/2014/main" id="{F531F4AB-5764-9B0A-FA67-3F166B714C28}"/>
              </a:ext>
            </a:extLst>
          </p:cNvPr>
          <p:cNvSpPr/>
          <p:nvPr/>
        </p:nvSpPr>
        <p:spPr>
          <a:xfrm>
            <a:off x="0" y="9906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a:extLst>
              <a:ext uri="{FF2B5EF4-FFF2-40B4-BE49-F238E27FC236}">
                <a16:creationId xmlns:a16="http://schemas.microsoft.com/office/drawing/2014/main" id="{BD8036D4-11C1-A1BF-E39C-9AB35315E710}"/>
              </a:ext>
            </a:extLst>
          </p:cNvPr>
          <p:cNvSpPr/>
          <p:nvPr/>
        </p:nvSpPr>
        <p:spPr>
          <a:xfrm>
            <a:off x="0" y="6210300"/>
            <a:ext cx="9144000" cy="1905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350918E6-3F6F-2EF7-7256-1251DB2C1A65}"/>
              </a:ext>
            </a:extLst>
          </p:cNvPr>
          <p:cNvSpPr>
            <a:spLocks noGrp="1"/>
          </p:cNvSpPr>
          <p:nvPr>
            <p:ph type="ctrTitle"/>
          </p:nvPr>
        </p:nvSpPr>
        <p:spPr>
          <a:xfrm>
            <a:off x="685800" y="914400"/>
            <a:ext cx="7772400" cy="1104900"/>
          </a:xfrm>
        </p:spPr>
        <p:txBody>
          <a:bodyPr>
            <a:normAutofit/>
          </a:bodyPr>
          <a:lstStyle/>
          <a:p>
            <a:r>
              <a:rPr lang="en-US" sz="2800" b="1" u="sng" dirty="0">
                <a:latin typeface="Goudy Old Style" pitchFamily="18" charset="0"/>
              </a:rPr>
              <a:t>Public Records Law Applies to Virtual Content! </a:t>
            </a:r>
            <a:endParaRPr lang="en-US" sz="2800" b="1" dirty="0"/>
          </a:p>
        </p:txBody>
      </p:sp>
      <p:pic>
        <p:nvPicPr>
          <p:cNvPr id="9" name="Picture 3" descr="A picture containing schematic&#10;&#10;Description automatically generated">
            <a:extLst>
              <a:ext uri="{FF2B5EF4-FFF2-40B4-BE49-F238E27FC236}">
                <a16:creationId xmlns:a16="http://schemas.microsoft.com/office/drawing/2014/main" id="{3D47F4A5-2CD4-82FC-03FD-9796C3BAF3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077"/>
            <a:ext cx="4267200" cy="9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6AC2DD7-9668-E635-EEA3-3315C9005498}"/>
              </a:ext>
            </a:extLst>
          </p:cNvPr>
          <p:cNvPicPr>
            <a:picLocks noChangeAspect="1"/>
          </p:cNvPicPr>
          <p:nvPr/>
        </p:nvPicPr>
        <p:blipFill>
          <a:blip r:embed="rId4"/>
          <a:stretch>
            <a:fillRect/>
          </a:stretch>
        </p:blipFill>
        <p:spPr>
          <a:xfrm>
            <a:off x="7491907" y="2976065"/>
            <a:ext cx="1652093" cy="2461619"/>
          </a:xfrm>
          <a:prstGeom prst="rect">
            <a:avLst/>
          </a:prstGeom>
        </p:spPr>
      </p:pic>
      <p:pic>
        <p:nvPicPr>
          <p:cNvPr id="14" name="Picture 13">
            <a:extLst>
              <a:ext uri="{FF2B5EF4-FFF2-40B4-BE49-F238E27FC236}">
                <a16:creationId xmlns:a16="http://schemas.microsoft.com/office/drawing/2014/main" id="{8F112FF7-CDE0-A3E2-4BD1-451B95436A9D}"/>
              </a:ext>
            </a:extLst>
          </p:cNvPr>
          <p:cNvPicPr>
            <a:picLocks noChangeAspect="1"/>
          </p:cNvPicPr>
          <p:nvPr/>
        </p:nvPicPr>
        <p:blipFill>
          <a:blip r:embed="rId5"/>
          <a:stretch>
            <a:fillRect/>
          </a:stretch>
        </p:blipFill>
        <p:spPr>
          <a:xfrm>
            <a:off x="7491907" y="2346325"/>
            <a:ext cx="1371600" cy="472765"/>
          </a:xfrm>
          <a:prstGeom prst="rect">
            <a:avLst/>
          </a:prstGeom>
        </p:spPr>
      </p:pic>
    </p:spTree>
    <p:extLst>
      <p:ext uri="{BB962C8B-B14F-4D97-AF65-F5344CB8AC3E}">
        <p14:creationId xmlns:p14="http://schemas.microsoft.com/office/powerpoint/2010/main" val="27017753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d850ad5-c428-4137-bc64-4d248b080b3d">
      <Terms xmlns="http://schemas.microsoft.com/office/infopath/2007/PartnerControls"/>
    </lcf76f155ced4ddcb4097134ff3c332f>
    <TaxCatchAll xmlns="b470c8ac-edca-4cf5-a967-95d53433d67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477A07854633489EE3A190543F6CE5" ma:contentTypeVersion="18" ma:contentTypeDescription="Create a new document." ma:contentTypeScope="" ma:versionID="080f9c3e044298588228a1f78a2e6485">
  <xsd:schema xmlns:xsd="http://www.w3.org/2001/XMLSchema" xmlns:xs="http://www.w3.org/2001/XMLSchema" xmlns:p="http://schemas.microsoft.com/office/2006/metadata/properties" xmlns:ns2="6d850ad5-c428-4137-bc64-4d248b080b3d" xmlns:ns3="b470c8ac-edca-4cf5-a967-95d53433d676" targetNamespace="http://schemas.microsoft.com/office/2006/metadata/properties" ma:root="true" ma:fieldsID="1e548a8c0ff73caf374debe8bdb096d9" ns2:_="" ns3:_="">
    <xsd:import namespace="6d850ad5-c428-4137-bc64-4d248b080b3d"/>
    <xsd:import namespace="b470c8ac-edca-4cf5-a967-95d53433d6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850ad5-c428-4137-bc64-4d248b080b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9946d39-3500-4ce9-8b72-6aeff2bdd88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70c8ac-edca-4cf5-a967-95d53433d67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754d4de-5e92-4f07-8cb1-416871fa5cb0}" ma:internalName="TaxCatchAll" ma:showField="CatchAllData" ma:web="b470c8ac-edca-4cf5-a967-95d53433d6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4FDCA2-95F5-4CC7-9F5A-4C3620FF7399}">
  <ds:schemaRefs>
    <ds:schemaRef ds:uri="http://schemas.microsoft.com/sharepoint/v3/contenttype/forms"/>
  </ds:schemaRefs>
</ds:datastoreItem>
</file>

<file path=customXml/itemProps2.xml><?xml version="1.0" encoding="utf-8"?>
<ds:datastoreItem xmlns:ds="http://schemas.openxmlformats.org/officeDocument/2006/customXml" ds:itemID="{3BE3F347-AC52-460B-BC5F-23F153706B18}">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purl.org/dc/dcmitype/"/>
    <ds:schemaRef ds:uri="b470c8ac-edca-4cf5-a967-95d53433d676"/>
    <ds:schemaRef ds:uri="6d850ad5-c428-4137-bc64-4d248b080b3d"/>
    <ds:schemaRef ds:uri="http://www.w3.org/XML/1998/namespace"/>
  </ds:schemaRefs>
</ds:datastoreItem>
</file>

<file path=customXml/itemProps3.xml><?xml version="1.0" encoding="utf-8"?>
<ds:datastoreItem xmlns:ds="http://schemas.openxmlformats.org/officeDocument/2006/customXml" ds:itemID="{770221B5-221A-4AAA-8621-E88CAE9F8D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850ad5-c428-4137-bc64-4d248b080b3d"/>
    <ds:schemaRef ds:uri="b470c8ac-edca-4cf5-a967-95d53433d6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13971</TotalTime>
  <Words>2011</Words>
  <Application>Microsoft Office PowerPoint</Application>
  <PresentationFormat>On-screen Show (4:3)</PresentationFormat>
  <Paragraphs>209</Paragraphs>
  <Slides>39</Slides>
  <Notes>39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Calibri</vt:lpstr>
      <vt:lpstr>Courier New</vt:lpstr>
      <vt:lpstr>Goudy Old Style</vt:lpstr>
      <vt:lpstr>Times New Roman</vt:lpstr>
      <vt:lpstr>Wingdings</vt:lpstr>
      <vt:lpstr>1_Office Theme</vt:lpstr>
      <vt:lpstr>2_Office Theme</vt:lpstr>
      <vt:lpstr>Florida’s Public Records Laws</vt:lpstr>
      <vt:lpstr>A Public Record is… </vt:lpstr>
      <vt:lpstr>A Public Record is… </vt:lpstr>
      <vt:lpstr>PowerPoint Presentation</vt:lpstr>
      <vt:lpstr>PowerPoint Presentation</vt:lpstr>
      <vt:lpstr>Public Records are Determined By Content</vt:lpstr>
      <vt:lpstr>Device and Account Ownership is Immaterial </vt:lpstr>
      <vt:lpstr>Public Records Laws Apply to Expanding Mediums</vt:lpstr>
      <vt:lpstr>Public Records Law Applies to Virtual Content! </vt:lpstr>
      <vt:lpstr>Public Records Laws Apply To Social Media </vt:lpstr>
      <vt:lpstr>What Is NOT A Public Record?</vt:lpstr>
      <vt:lpstr>Transitory Messages</vt:lpstr>
      <vt:lpstr>Who Can Request Public Records?</vt:lpstr>
      <vt:lpstr>Why Do People Make Public Records Requests? </vt:lpstr>
      <vt:lpstr>Factors That Cannot Be Considered: </vt:lpstr>
      <vt:lpstr>Public Records  Requests </vt:lpstr>
      <vt:lpstr>PowerPoint Presentation</vt:lpstr>
      <vt:lpstr>Information Requests ≠Public Records Request </vt:lpstr>
      <vt:lpstr>Electronic Records </vt:lpstr>
      <vt:lpstr>Records That Are Public</vt:lpstr>
      <vt:lpstr>Public Record Exemptions</vt:lpstr>
      <vt:lpstr>Public Record Exemptions</vt:lpstr>
      <vt:lpstr>Examples of Common Exemptions</vt:lpstr>
      <vt:lpstr>PowerPoint Presentation</vt:lpstr>
      <vt:lpstr>Communicating with the City’s Attorney </vt:lpstr>
      <vt:lpstr>Penalties for Violations of Public Records Law: </vt:lpstr>
      <vt:lpstr>Public Officials &amp; Indemnification </vt:lpstr>
      <vt:lpstr>Local Headlines</vt:lpstr>
      <vt:lpstr>PowerPoint Presentation</vt:lpstr>
      <vt:lpstr>PowerPoint Presentation</vt:lpstr>
      <vt:lpstr>City of Venice (2018)</vt:lpstr>
      <vt:lpstr>City of Sarasota (2018)</vt:lpstr>
      <vt:lpstr>Manatee County (2020-21)</vt:lpstr>
      <vt:lpstr>PowerPoint Presentation</vt:lpstr>
      <vt:lpstr>PowerPoint Presentation</vt:lpstr>
      <vt:lpstr>PowerPoint Presentation</vt:lpstr>
      <vt:lpstr>Public Records Law: Best Practices  </vt:lpstr>
      <vt:lpstr>Public Records Law: Best Practices  </vt:lpstr>
      <vt:lpstr>QUESTIONS?   Maggie D. Mooney townattorney@longboatkey.org  mmooney@flgovlaw.com   (941)306-4730  Persson, Cohen, Mooney, Fernandez &amp; Jackson, P.A. Offices Located in: Lakewood Ranch &amp; Venice www.flgovlaw.com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 of a Beach: My Airbnb was Shut Down by the City!</dc:title>
  <dc:creator>Regina Kardash - Persson, Cohen &amp; Mooney, P.A.</dc:creator>
  <cp:lastModifiedBy>Maggie Mooney</cp:lastModifiedBy>
  <cp:revision>137</cp:revision>
  <cp:lastPrinted>2026-04-30T16:27:21Z</cp:lastPrinted>
  <dcterms:created xsi:type="dcterms:W3CDTF">2019-01-29T15:10:13Z</dcterms:created>
  <dcterms:modified xsi:type="dcterms:W3CDTF">2026-04-30T22:46:32Z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0x0101005D477A07854633489EE3A190543F6CE5</vt:lpwstr>
  </property>
  <property fmtid="{D5CDD505-2E9C-101B-9397-08002B2CF9AE}" pid="3" name="MediaServiceImageTags">
    <vt:lpwstr/>
  </property>
</Properties>
</file>