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557" r:id="rId3"/>
    <p:sldId id="572" r:id="rId4"/>
    <p:sldId id="569" r:id="rId5"/>
    <p:sldId id="573" r:id="rId6"/>
    <p:sldId id="570" r:id="rId7"/>
    <p:sldId id="571" r:id="rId8"/>
    <p:sldId id="561" r:id="rId9"/>
    <p:sldId id="283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9933"/>
    <a:srgbClr val="00CC66"/>
    <a:srgbClr val="00FF00"/>
    <a:srgbClr val="00CCFF"/>
    <a:srgbClr val="FF66CC"/>
    <a:srgbClr val="CC3399"/>
    <a:srgbClr val="CC00FF"/>
    <a:srgbClr val="FFFF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1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B2221F-B8A5-4B96-BC95-2B7EC7E604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DAB482-E73C-43FA-86B9-EB1FB28E3C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r">
              <a:defRPr sz="1200"/>
            </a:lvl1pPr>
          </a:lstStyle>
          <a:p>
            <a:fld id="{D837EAEE-AD91-41D9-8FEE-3B37CC3E6FD2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2EDE1-C512-4F35-A034-452D77690A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4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A32E24-C652-47DC-A740-E4119AE5B1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4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r">
              <a:defRPr sz="1200"/>
            </a:lvl1pPr>
          </a:lstStyle>
          <a:p>
            <a:fld id="{4710472E-B61F-492F-B87B-31C360B04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560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DFCC0-9E29-4E40-8D9B-9A9602EE06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D6F953-86E4-4AF6-876A-802B34A34F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C4A01-4941-487E-A6A4-68AFECFF2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52D62-D72C-4943-A483-9BEB78990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282EE-25DF-4A4A-8001-9FB9EC8F5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61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B0546-1482-458E-B06D-586DE16F0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CA0618-96C7-4EA4-92E9-8C5B396FC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ABD85-A69F-4163-8308-8BD894EF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4D0FB-6287-4383-B401-3199BA78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32286-BC61-455B-AF6F-7ED9BEAC8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806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31F303-2792-4559-AF21-1E305051F7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4063EC-943D-4E36-B3FF-A54F601EC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B7EF4-53F3-4423-B519-E2A6FFF5B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A83CF-8F0B-48AD-9459-F4E3D5CD8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BF210-D5CB-4613-9D63-BEC135926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6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9FA0A-28B2-402C-8908-E6BC942DB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15894-A15A-40A2-8DB2-219823764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CEC7F-3BB3-470E-8B99-3405EB6D1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7CB22-0FA1-4D21-920D-F4C9A0147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BCE62-17F5-484E-947B-0B4CC10A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40BF4-193D-4C1E-B9EC-6FE47F53BF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2182" y="136525"/>
            <a:ext cx="7117871" cy="836064"/>
          </a:xfr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Slide Title goes here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ACB8C-46A9-49E8-BD3F-F6194772F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B12DB-FE40-4796-95BF-75BB1B958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8AC16-875D-4619-AA62-2C8BEC7A6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8D357-9329-49F2-859E-87D841178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158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8BE4F-946D-4A0A-A360-95999D746B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794" y="136525"/>
            <a:ext cx="7315199" cy="715529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66145-E558-4729-8177-BF3562AD8C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CE756-9EED-4A74-AF6A-066826DC2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94EB8-9BBB-4975-A790-301A6CAD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A1C75-D1E5-44AC-87BF-7A3A2096F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D10286-746F-43C6-88CB-9A72E9D1A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04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5E773-5968-4943-81C8-A32922DC2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38600" y="325937"/>
            <a:ext cx="7316788" cy="653777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title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D52AA-1225-407A-ABD7-787940508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49E715-C87E-4375-87AC-20FD60CAC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1C97F3-948D-4AA5-A7DF-B526C4057D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DF1CAD-68F9-44F9-AB2F-8913AC52CE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805C0B-CEB7-459F-8E3D-63D94A02F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10953A-579A-44ED-A3BD-504E36C17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666759-3596-4C1C-A5A3-3631BAEE8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437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036BD-824B-405C-AD29-CEBC77193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4DB20F-5908-4F3E-9725-B9D461D5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807829-3AFE-4CE3-A240-61F552247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25F360-F5B7-4690-9D5B-E7C64516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28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B1D31F-A123-43E6-9763-59DD44B67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06F949-F878-48C0-B88E-8DE124012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DAFB4-A7AD-44D9-A7FF-4D32278D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747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4B6B0-21E3-44DB-9624-0ADE6DB4A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8A90D-E5C0-427A-B847-9BC6FB55C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22E203-DD98-470C-824C-E45E72AFA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37DBD-1038-4292-BD0E-FD36C01A5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52066F-F8ED-4B08-B1FE-F120908B5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DA814-021F-4F0A-A5A1-EF442E76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693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EEDC1-D019-4ADB-82B2-C92DA43CA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222C61-0012-44E9-AAFB-FA6E913E5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214566-6349-4A79-9009-12D9E1034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E31D5A-05E0-4ECD-A59E-C77B01BA8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0762E2-BFD8-4C1B-A25A-23DFDECC7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ED20C-5D95-4044-A8A8-E3A74D358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0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EB138B-DFA8-4712-A283-9374061D1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" r="93" b="80876"/>
          <a:stretch/>
        </p:blipFill>
        <p:spPr>
          <a:xfrm>
            <a:off x="11268" y="0"/>
            <a:ext cx="12169464" cy="131149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EFF42E-64AF-4BB7-961A-FF22F3269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17F0D-DE41-4F0B-95E3-14F9D43D7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3BCEB-3FB8-41BD-A422-AED61BCAEC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088FF-5CE3-48F9-92FC-43FB5F5C67D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9E158-0C89-4D7F-AE98-805C0A2432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9415F-903B-434F-B023-3C941B904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26EDF-47C9-4D38-8F23-D55C707CF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05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88A56A3-061F-4CC8-B7FC-5AB57A1AA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147" y="2261856"/>
            <a:ext cx="11921706" cy="233428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Longboat Pass Bridge Discussion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811CD27-CFAD-428E-B45B-883DB4BB3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85735"/>
            <a:ext cx="9144000" cy="1293961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Town Commission Regular Workshop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March 23, 2026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5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1487F-4C03-41D7-7CB0-738FD7003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1093F-E957-32A2-9395-A73E08F1C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567" y="1420915"/>
            <a:ext cx="6359624" cy="50553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7200" b="1" dirty="0"/>
              <a:t>Background and PD&amp;E Alternatives Analysis Results</a:t>
            </a:r>
          </a:p>
          <a:p>
            <a:pPr>
              <a:lnSpc>
                <a:spcPct val="120000"/>
              </a:lnSpc>
            </a:pPr>
            <a:r>
              <a:rPr lang="en-US" sz="7200" dirty="0"/>
              <a:t>Existing bridge built in 1957, improved in 2005 and 2020. Typical 50-year service life for this bridge. </a:t>
            </a:r>
          </a:p>
          <a:p>
            <a:pPr>
              <a:lnSpc>
                <a:spcPct val="120000"/>
              </a:lnSpc>
            </a:pPr>
            <a:r>
              <a:rPr lang="en-US" sz="7200" dirty="0"/>
              <a:t>FDOT began PD&amp;E in early 2020 to analyze Bridge alternatives.  Completion expected early 2026 at a cost of $2.1 million.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7200" dirty="0"/>
              <a:t>PD&amp;E analyzed alternatives below (cost estimates are about a year old and need to be updated):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Low-Level Single Leaf Bascule: $176 million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Low-Level Double Leaf Bascule: $185 million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Mid-Level Single Leaf Bascule: $184 million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Mid-Level Double Leaf Bascule: $194 million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7200" b="1" dirty="0">
                <a:highlight>
                  <a:srgbClr val="FFFF00"/>
                </a:highlight>
              </a:rPr>
              <a:t>High-Span Fixed Bridge: $138 million</a:t>
            </a:r>
            <a:endParaRPr lang="en-US" sz="7200" dirty="0"/>
          </a:p>
          <a:p>
            <a:r>
              <a:rPr lang="en-US" sz="7200" dirty="0"/>
              <a:t>Based on notable cost differences, </a:t>
            </a:r>
            <a:r>
              <a:rPr lang="en-US" sz="7200" b="1" dirty="0"/>
              <a:t>FDOT is preferring the high-span fixed bridge alternative.</a:t>
            </a:r>
          </a:p>
          <a:p>
            <a:r>
              <a:rPr lang="en-US" sz="7200" dirty="0"/>
              <a:t>Bridge is planned for a </a:t>
            </a:r>
            <a:r>
              <a:rPr lang="en-US" sz="7200" b="1" dirty="0"/>
              <a:t>75-year service life</a:t>
            </a:r>
            <a:r>
              <a:rPr lang="en-US" sz="7200" dirty="0"/>
              <a:t>.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BFE6470-158E-2CCE-ACC9-1A1932D6C430}"/>
              </a:ext>
            </a:extLst>
          </p:cNvPr>
          <p:cNvSpPr txBox="1">
            <a:spLocks/>
          </p:cNvSpPr>
          <p:nvPr/>
        </p:nvSpPr>
        <p:spPr>
          <a:xfrm>
            <a:off x="4019652" y="98851"/>
            <a:ext cx="8191398" cy="83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Longboat Pass Bridge Replacement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99735B-BD70-DF52-8831-57A5F2F8BF50}"/>
              </a:ext>
            </a:extLst>
          </p:cNvPr>
          <p:cNvSpPr txBox="1"/>
          <p:nvPr/>
        </p:nvSpPr>
        <p:spPr>
          <a:xfrm>
            <a:off x="6638500" y="5404932"/>
            <a:ext cx="530054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600" b="1" u="sng" dirty="0"/>
              <a:t>Bridge Notes: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>
                <a:highlight>
                  <a:srgbClr val="FFFF00"/>
                </a:highlight>
              </a:rPr>
              <a:t>High Span:  No Bridge Openings for Navigation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Travel Lane Shoulders for flex and transit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Shared Use Path/ Multi-Use Trail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B2AA60-92C7-107F-9557-EEA0EA12F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191" y="1420914"/>
            <a:ext cx="5300547" cy="354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7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CB98B-5C5B-B195-7E0C-8639319B1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1464AA0-202A-180B-14D9-7945A50E0923}"/>
              </a:ext>
            </a:extLst>
          </p:cNvPr>
          <p:cNvSpPr txBox="1">
            <a:spLocks/>
          </p:cNvSpPr>
          <p:nvPr/>
        </p:nvSpPr>
        <p:spPr>
          <a:xfrm>
            <a:off x="4019652" y="98851"/>
            <a:ext cx="8191398" cy="83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Longboat Pass Bridge Replacement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946465F-C792-C6EA-E2F7-683766DCC67E}"/>
              </a:ext>
            </a:extLst>
          </p:cNvPr>
          <p:cNvSpPr/>
          <p:nvPr/>
        </p:nvSpPr>
        <p:spPr>
          <a:xfrm>
            <a:off x="10416619" y="3148553"/>
            <a:ext cx="395925" cy="358218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632ABC-2696-207F-70A6-9D4C6D4A5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03" y="1816114"/>
            <a:ext cx="11462994" cy="26648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317304-A3B7-37F9-353B-095AF5A60E70}"/>
              </a:ext>
            </a:extLst>
          </p:cNvPr>
          <p:cNvSpPr txBox="1"/>
          <p:nvPr/>
        </p:nvSpPr>
        <p:spPr>
          <a:xfrm>
            <a:off x="480767" y="1361373"/>
            <a:ext cx="5458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Total Project Cost Estimate (2025 dollars):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A3490C-5DFA-5703-501D-A05D4CD73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03" y="4996795"/>
            <a:ext cx="7840169" cy="1829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9162B9D-DEDF-6DB6-8D57-893BE4AA3E39}"/>
              </a:ext>
            </a:extLst>
          </p:cNvPr>
          <p:cNvSpPr txBox="1"/>
          <p:nvPr/>
        </p:nvSpPr>
        <p:spPr>
          <a:xfrm>
            <a:off x="480767" y="4623005"/>
            <a:ext cx="5458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Draft Schedule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00468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55745-DA92-5F84-2560-FBBED20C2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927F07-2EB4-8AA9-92A6-C25E30CC5F0B}"/>
              </a:ext>
            </a:extLst>
          </p:cNvPr>
          <p:cNvSpPr txBox="1">
            <a:spLocks/>
          </p:cNvSpPr>
          <p:nvPr/>
        </p:nvSpPr>
        <p:spPr>
          <a:xfrm>
            <a:off x="4019652" y="98851"/>
            <a:ext cx="8191398" cy="83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Longboat Pass Bridge Replacement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F32B11-C2CC-D049-4094-45FB25ECC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1625"/>
            <a:ext cx="121920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65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E1EF0-F434-FA71-19E1-1EE9FB1A3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D86FC5F-5CC4-2F8D-6FC4-1F34F5B19893}"/>
              </a:ext>
            </a:extLst>
          </p:cNvPr>
          <p:cNvSpPr txBox="1">
            <a:spLocks/>
          </p:cNvSpPr>
          <p:nvPr/>
        </p:nvSpPr>
        <p:spPr>
          <a:xfrm>
            <a:off x="4019652" y="98851"/>
            <a:ext cx="8191398" cy="83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Longboat Pass Bridge Replacement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EC4082-E00F-BD64-664F-1492931489D9}"/>
              </a:ext>
            </a:extLst>
          </p:cNvPr>
          <p:cNvSpPr txBox="1"/>
          <p:nvPr/>
        </p:nvSpPr>
        <p:spPr>
          <a:xfrm>
            <a:off x="4019652" y="936589"/>
            <a:ext cx="5341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Rendered images shared at previous workshops (Existing):</a:t>
            </a:r>
          </a:p>
        </p:txBody>
      </p:sp>
      <p:pic>
        <p:nvPicPr>
          <p:cNvPr id="11" name="Picture 10" descr="An aerial view of a body of water&#10;&#10;AI-generated content may be incorrect.">
            <a:extLst>
              <a:ext uri="{FF2B5EF4-FFF2-40B4-BE49-F238E27FC236}">
                <a16:creationId xmlns:a16="http://schemas.microsoft.com/office/drawing/2014/main" id="{43374D45-95F8-A6C4-882B-0F00BC657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721" y="1841605"/>
            <a:ext cx="2311645" cy="2972114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288A03C-C1CF-DA89-7B0D-CD2628AA4D00}"/>
              </a:ext>
            </a:extLst>
          </p:cNvPr>
          <p:cNvSpPr/>
          <p:nvPr/>
        </p:nvSpPr>
        <p:spPr>
          <a:xfrm>
            <a:off x="10356121" y="2617200"/>
            <a:ext cx="395925" cy="358218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0DB309-A21C-1893-C707-EDC944A62CBB}"/>
              </a:ext>
            </a:extLst>
          </p:cNvPr>
          <p:cNvSpPr txBox="1"/>
          <p:nvPr/>
        </p:nvSpPr>
        <p:spPr>
          <a:xfrm>
            <a:off x="9596224" y="1533828"/>
            <a:ext cx="2311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Manatee County - Coquina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C03E9C-7B01-FA63-382B-EDB487BB7399}"/>
              </a:ext>
            </a:extLst>
          </p:cNvPr>
          <p:cNvSpPr txBox="1"/>
          <p:nvPr/>
        </p:nvSpPr>
        <p:spPr>
          <a:xfrm>
            <a:off x="9575151" y="4789944"/>
            <a:ext cx="2474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Longboat Key – Greer Island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2620DB-B421-A982-1607-012DDDA1F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31" y="1275139"/>
            <a:ext cx="7393224" cy="26841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C1BB49-4E10-A1BD-97DB-8AA53C59D1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676" y="4064976"/>
            <a:ext cx="7721475" cy="279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314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412E5-3A7B-62E4-F7E4-89F267BAD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F772CA-67DA-98EA-25FF-62C353E81F0E}"/>
              </a:ext>
            </a:extLst>
          </p:cNvPr>
          <p:cNvSpPr txBox="1">
            <a:spLocks/>
          </p:cNvSpPr>
          <p:nvPr/>
        </p:nvSpPr>
        <p:spPr>
          <a:xfrm>
            <a:off x="4019652" y="98851"/>
            <a:ext cx="8191398" cy="83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Longboat Pass Bridge Replacement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936570-8A1D-75A6-7284-0847B8DD7AC9}"/>
              </a:ext>
            </a:extLst>
          </p:cNvPr>
          <p:cNvSpPr txBox="1"/>
          <p:nvPr/>
        </p:nvSpPr>
        <p:spPr>
          <a:xfrm>
            <a:off x="4019652" y="936589"/>
            <a:ext cx="5176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Rendered images shared at previous workshops (Proposed):</a:t>
            </a:r>
          </a:p>
        </p:txBody>
      </p:sp>
      <p:pic>
        <p:nvPicPr>
          <p:cNvPr id="11" name="Picture 10" descr="An aerial view of a body of water&#10;&#10;AI-generated content may be incorrect.">
            <a:extLst>
              <a:ext uri="{FF2B5EF4-FFF2-40B4-BE49-F238E27FC236}">
                <a16:creationId xmlns:a16="http://schemas.microsoft.com/office/drawing/2014/main" id="{8BAE0168-CFAC-719B-71AE-26C7B1E54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721" y="1841605"/>
            <a:ext cx="2311645" cy="2972114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0F5EB05-D395-BA76-40C3-9888F971E8D0}"/>
              </a:ext>
            </a:extLst>
          </p:cNvPr>
          <p:cNvSpPr/>
          <p:nvPr/>
        </p:nvSpPr>
        <p:spPr>
          <a:xfrm>
            <a:off x="10356121" y="2617200"/>
            <a:ext cx="395925" cy="358218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1EA1BA-8E18-1EB0-E879-EABCE135BAFC}"/>
              </a:ext>
            </a:extLst>
          </p:cNvPr>
          <p:cNvSpPr txBox="1"/>
          <p:nvPr/>
        </p:nvSpPr>
        <p:spPr>
          <a:xfrm>
            <a:off x="9596224" y="1533828"/>
            <a:ext cx="2311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Manatee County - Coquina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3EAFC2-2A61-3E91-9202-61A412764F0F}"/>
              </a:ext>
            </a:extLst>
          </p:cNvPr>
          <p:cNvSpPr txBox="1"/>
          <p:nvPr/>
        </p:nvSpPr>
        <p:spPr>
          <a:xfrm>
            <a:off x="9575151" y="4789944"/>
            <a:ext cx="2474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Longboat Key – Greer Island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F2DD78-164C-37DC-CE41-A0BBA5F99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89" y="1280417"/>
            <a:ext cx="7384460" cy="2673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F03F0C-D268-7E9D-41D8-2477577ED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230" y="4052835"/>
            <a:ext cx="7735455" cy="28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72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D00F-FF95-DBB0-3133-B927AC1CF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23F8A-654C-9E9F-DA43-56A0CA722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45" y="1446401"/>
            <a:ext cx="3742807" cy="477665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1900" b="1" dirty="0"/>
              <a:t>FDOT and Town, Next Steps</a:t>
            </a:r>
          </a:p>
          <a:p>
            <a:pPr lvl="0"/>
            <a:r>
              <a:rPr lang="en-US" sz="1900" dirty="0"/>
              <a:t>Final Public Meetings for the PD&amp;E and alternative analysis were conducted by FDOT on March 12</a:t>
            </a:r>
            <a:r>
              <a:rPr lang="en-US" sz="1900" baseline="30000" dirty="0"/>
              <a:t>th</a:t>
            </a:r>
            <a:r>
              <a:rPr lang="en-US" sz="1900" dirty="0"/>
              <a:t> (in-person) and March 17</a:t>
            </a:r>
            <a:r>
              <a:rPr lang="en-US" sz="1900" baseline="30000" dirty="0"/>
              <a:t>th </a:t>
            </a:r>
            <a:r>
              <a:rPr lang="en-US" sz="1900" dirty="0"/>
              <a:t>(virtual).</a:t>
            </a:r>
          </a:p>
          <a:p>
            <a:pPr lvl="0"/>
            <a:r>
              <a:rPr lang="en-US" sz="1900" dirty="0"/>
              <a:t>Once PD&amp;E is concluded, FDOT will plan the design effort.  Construction currently remains unfunded.</a:t>
            </a:r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DEE06D-37D0-6B89-DF14-C897E370F976}"/>
              </a:ext>
            </a:extLst>
          </p:cNvPr>
          <p:cNvSpPr txBox="1">
            <a:spLocks/>
          </p:cNvSpPr>
          <p:nvPr/>
        </p:nvSpPr>
        <p:spPr>
          <a:xfrm>
            <a:off x="4019652" y="98851"/>
            <a:ext cx="8191398" cy="83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Longboat Pass Bridge Replacement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D1B50F-7D21-001A-7C9E-840C14F3D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30" y="1446401"/>
            <a:ext cx="7669725" cy="508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91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B9A1D-0CAC-5196-269E-C4DC9864E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89C2425-F551-108E-ADDD-1970FEC11093}"/>
              </a:ext>
            </a:extLst>
          </p:cNvPr>
          <p:cNvSpPr txBox="1">
            <a:spLocks/>
          </p:cNvSpPr>
          <p:nvPr/>
        </p:nvSpPr>
        <p:spPr>
          <a:xfrm>
            <a:off x="4019652" y="98851"/>
            <a:ext cx="8191398" cy="83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Longboat Pass Bridge Replacement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68C4FB-E18A-620C-4A5E-E84740E60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96992"/>
            <a:ext cx="10515600" cy="4725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1" dirty="0"/>
              <a:t>Ideas borrowed from the Cortez Bridge project.  Things like: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7170E8-85CB-DF9D-98D3-739F3E310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629" y="1069867"/>
            <a:ext cx="3802771" cy="1957708"/>
          </a:xfrm>
          <a:prstGeom prst="rect">
            <a:avLst/>
          </a:prstGeom>
        </p:spPr>
      </p:pic>
      <p:pic>
        <p:nvPicPr>
          <p:cNvPr id="8" name="Picture 7" descr="People walking on a bridge&#10;&#10;AI-generated content may be incorrect.">
            <a:extLst>
              <a:ext uri="{FF2B5EF4-FFF2-40B4-BE49-F238E27FC236}">
                <a16:creationId xmlns:a16="http://schemas.microsoft.com/office/drawing/2014/main" id="{009212C3-A439-C82D-8D9E-A43915F0A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094" y="2210977"/>
            <a:ext cx="4247581" cy="2417937"/>
          </a:xfrm>
          <a:prstGeom prst="rect">
            <a:avLst/>
          </a:prstGeom>
        </p:spPr>
      </p:pic>
      <p:pic>
        <p:nvPicPr>
          <p:cNvPr id="9" name="Picture 8" descr="A picture containing outdoor, sky, day&#10;&#10;AI-generated content may be incorrect.">
            <a:extLst>
              <a:ext uri="{FF2B5EF4-FFF2-40B4-BE49-F238E27FC236}">
                <a16:creationId xmlns:a16="http://schemas.microsoft.com/office/drawing/2014/main" id="{357F9356-8DF0-399B-29F5-00CD22F09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1169" y="3328455"/>
            <a:ext cx="4729006" cy="32558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055EB5-64B2-0AE9-51ED-6EDAB6C2B747}"/>
              </a:ext>
            </a:extLst>
          </p:cNvPr>
          <p:cNvSpPr txBox="1"/>
          <p:nvPr/>
        </p:nvSpPr>
        <p:spPr>
          <a:xfrm>
            <a:off x="391094" y="4628914"/>
            <a:ext cx="357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Bridge overlooks, ex. sculpted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9B45C-9FEB-3807-3A68-9B50CE8C49D1}"/>
              </a:ext>
            </a:extLst>
          </p:cNvPr>
          <p:cNvSpPr txBox="1"/>
          <p:nvPr/>
        </p:nvSpPr>
        <p:spPr>
          <a:xfrm>
            <a:off x="8087637" y="2977861"/>
            <a:ext cx="2177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Decorative railing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B1A5EA-F2E9-AAB4-69D7-D889982B26B6}"/>
              </a:ext>
            </a:extLst>
          </p:cNvPr>
          <p:cNvSpPr txBox="1"/>
          <p:nvPr/>
        </p:nvSpPr>
        <p:spPr>
          <a:xfrm>
            <a:off x="4801169" y="6522975"/>
            <a:ext cx="568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Landscape and texture-softened retaining walls</a:t>
            </a:r>
          </a:p>
        </p:txBody>
      </p:sp>
    </p:spTree>
    <p:extLst>
      <p:ext uri="{BB962C8B-B14F-4D97-AF65-F5344CB8AC3E}">
        <p14:creationId xmlns:p14="http://schemas.microsoft.com/office/powerpoint/2010/main" val="1475730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8"/>
          <p:cNvSpPr txBox="1">
            <a:spLocks/>
          </p:cNvSpPr>
          <p:nvPr/>
        </p:nvSpPr>
        <p:spPr>
          <a:xfrm>
            <a:off x="628648" y="1660349"/>
            <a:ext cx="10891403" cy="45523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188A56A3-061F-4CC8-B7FC-5AB57A1AA486}"/>
              </a:ext>
            </a:extLst>
          </p:cNvPr>
          <p:cNvSpPr txBox="1">
            <a:spLocks/>
          </p:cNvSpPr>
          <p:nvPr/>
        </p:nvSpPr>
        <p:spPr>
          <a:xfrm>
            <a:off x="1524000" y="2728350"/>
            <a:ext cx="9144000" cy="241638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35511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11670</TotalTime>
  <Words>327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Custom Design</vt:lpstr>
      <vt:lpstr>Longboat Pass Bridge Discussion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Brown</dc:creator>
  <cp:lastModifiedBy>Isaac Brownman</cp:lastModifiedBy>
  <cp:revision>335</cp:revision>
  <cp:lastPrinted>2020-03-06T14:06:59Z</cp:lastPrinted>
  <dcterms:created xsi:type="dcterms:W3CDTF">2020-02-05T17:30:53Z</dcterms:created>
  <dcterms:modified xsi:type="dcterms:W3CDTF">2026-03-18T15:26:08Z</dcterms:modified>
</cp:coreProperties>
</file>