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481" r:id="rId23"/>
    <p:sldId id="277" r:id="rId24"/>
    <p:sldId id="278" r:id="rId25"/>
    <p:sldId id="279" r:id="rId26"/>
  </p:sldIdLst>
  <p:sldSz cx="18288000" cy="10287000"/>
  <p:notesSz cx="6858000" cy="9144000"/>
  <p:embeddedFontLst>
    <p:embeddedFont>
      <p:font typeface="Canva Sans Bold" panose="020B0604020202020204" charset="0"/>
      <p:regular r:id="rId27"/>
    </p:embeddedFont>
    <p:embeddedFont>
      <p:font typeface="Garet" panose="020B0604020202020204" charset="0"/>
      <p:regular r:id="rId28"/>
    </p:embeddedFont>
    <p:embeddedFont>
      <p:font typeface="Garet Bold" panose="020B0604020202020204" charset="0"/>
      <p:regular r:id="rId29"/>
    </p:embeddedFont>
    <p:embeddedFont>
      <p:font typeface="Garet Ultra-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E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-122702" y="8441690"/>
            <a:ext cx="5402176" cy="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6675451"/>
            <a:chOff x="0" y="0"/>
            <a:chExt cx="24384000" cy="890060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16980" b="16980"/>
            <a:stretch>
              <a:fillRect/>
            </a:stretch>
          </p:blipFill>
          <p:spPr>
            <a:xfrm>
              <a:off x="0" y="0"/>
              <a:ext cx="24384000" cy="890060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306893" y="8685228"/>
            <a:ext cx="1146144" cy="114614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318" r="-31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863352" y="8988108"/>
            <a:ext cx="9432029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60"/>
              </a:lnSpc>
            </a:pPr>
            <a:r>
              <a:rPr lang="en-US" sz="3200">
                <a:solidFill>
                  <a:srgbClr val="FFFFFF"/>
                </a:solidFill>
                <a:latin typeface="Garet"/>
                <a:ea typeface="Garet"/>
                <a:cs typeface="Garet"/>
                <a:sym typeface="Garet"/>
              </a:rPr>
              <a:t>Town Manager Howard Tipton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06893" y="7158997"/>
            <a:ext cx="17674214" cy="908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99"/>
              </a:lnSpc>
            </a:pPr>
            <a:r>
              <a:rPr lang="en-US" sz="6899" b="1">
                <a:solidFill>
                  <a:srgbClr val="FFFFFF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2025 Disaster Preparedness Seminar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"/>
            <a:ext cx="18288000" cy="10287001"/>
            <a:chOff x="0" y="-1"/>
            <a:chExt cx="24384000" cy="137160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40" b="240"/>
            <a:stretch>
              <a:fillRect/>
            </a:stretch>
          </p:blipFill>
          <p:spPr>
            <a:xfrm>
              <a:off x="0" y="-1"/>
              <a:ext cx="12355200" cy="6921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40" b="240"/>
            <a:stretch>
              <a:fillRect/>
            </a:stretch>
          </p:blipFill>
          <p:spPr>
            <a:xfrm>
              <a:off x="12028799" y="0"/>
              <a:ext cx="12355201" cy="6921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38019" b="12480"/>
            <a:stretch>
              <a:fillRect/>
            </a:stretch>
          </p:blipFill>
          <p:spPr>
            <a:xfrm>
              <a:off x="0" y="6921500"/>
              <a:ext cx="24384000" cy="6794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04784" y="0"/>
            <a:ext cx="9983216" cy="10287000"/>
            <a:chOff x="0" y="0"/>
            <a:chExt cx="1331095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5569" b="26338"/>
            <a:stretch>
              <a:fillRect/>
            </a:stretch>
          </p:blipFill>
          <p:spPr>
            <a:xfrm>
              <a:off x="0" y="0"/>
              <a:ext cx="13310955" cy="6921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9771" b="7825"/>
            <a:stretch>
              <a:fillRect/>
            </a:stretch>
          </p:blipFill>
          <p:spPr>
            <a:xfrm>
              <a:off x="0" y="6921500"/>
              <a:ext cx="13310955" cy="67945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0" y="5143500"/>
            <a:ext cx="8304784" cy="5143500"/>
            <a:chOff x="0" y="0"/>
            <a:chExt cx="11073045" cy="6858000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8710" b="8710"/>
            <a:stretch>
              <a:fillRect/>
            </a:stretch>
          </p:blipFill>
          <p:spPr>
            <a:xfrm>
              <a:off x="0" y="0"/>
              <a:ext cx="11073045" cy="6858000"/>
            </a:xfrm>
            <a:prstGeom prst="rect">
              <a:avLst/>
            </a:prstGeom>
          </p:spPr>
        </p:pic>
      </p:grpSp>
      <p:sp>
        <p:nvSpPr>
          <p:cNvPr id="7" name="AutoShape 7"/>
          <p:cNvSpPr/>
          <p:nvPr/>
        </p:nvSpPr>
        <p:spPr>
          <a:xfrm>
            <a:off x="0" y="3474043"/>
            <a:ext cx="4626637" cy="0"/>
          </a:xfrm>
          <a:prstGeom prst="line">
            <a:avLst/>
          </a:prstGeom>
          <a:ln w="47625" cap="flat">
            <a:solidFill>
              <a:srgbClr val="2D3E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38853" y="2519970"/>
            <a:ext cx="5498029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9"/>
              </a:lnSpc>
            </a:pPr>
            <a:r>
              <a:rPr lang="en-US" sz="4599" b="1">
                <a:solidFill>
                  <a:srgbClr val="2D3E96"/>
                </a:solidFill>
                <a:latin typeface="Garet Bold"/>
                <a:ea typeface="Garet Bold"/>
                <a:cs typeface="Garet Bold"/>
                <a:sym typeface="Garet Bold"/>
              </a:rPr>
              <a:t>Teamwork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258418" cy="12703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58418" cy="1270360"/>
            </a:xfrm>
            <a:custGeom>
              <a:avLst/>
              <a:gdLst/>
              <a:ahLst/>
              <a:cxnLst/>
              <a:rect l="l" t="t" r="r" b="b"/>
              <a:pathLst>
                <a:path w="2258418" h="1270360">
                  <a:moveTo>
                    <a:pt x="0" y="0"/>
                  </a:moveTo>
                  <a:lnTo>
                    <a:pt x="2258418" y="0"/>
                  </a:lnTo>
                  <a:lnTo>
                    <a:pt x="2258418" y="1270360"/>
                  </a:lnTo>
                  <a:lnTo>
                    <a:pt x="0" y="1270360"/>
                  </a:lnTo>
                  <a:close/>
                </a:path>
              </a:pathLst>
            </a:custGeom>
            <a:blipFill>
              <a:blip r:embed="rId2"/>
              <a:stretch>
                <a:fillRect t="-7916" b="-107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6231731" y="1649534"/>
            <a:ext cx="5824538" cy="0"/>
          </a:xfrm>
          <a:prstGeom prst="line">
            <a:avLst/>
          </a:prstGeom>
          <a:ln w="47625" cap="flat">
            <a:solidFill>
              <a:srgbClr val="2D3E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031359" y="2107756"/>
            <a:ext cx="3413136" cy="3413136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b="-562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532240" y="2107756"/>
            <a:ext cx="3413136" cy="3413136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568" b="-56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846164" y="2107756"/>
            <a:ext cx="3413136" cy="3413136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513" r="-251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04758" y="6286505"/>
            <a:ext cx="3302998" cy="330299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231731" y="6286505"/>
            <a:ext cx="5675595" cy="3377453"/>
            <a:chOff x="0" y="0"/>
            <a:chExt cx="682929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82929" cy="406400"/>
            </a:xfrm>
            <a:custGeom>
              <a:avLst/>
              <a:gdLst/>
              <a:ahLst/>
              <a:cxnLst/>
              <a:rect l="l" t="t" r="r" b="b"/>
              <a:pathLst>
                <a:path w="682929" h="406400">
                  <a:moveTo>
                    <a:pt x="479729" y="0"/>
                  </a:moveTo>
                  <a:cubicBezTo>
                    <a:pt x="591959" y="0"/>
                    <a:pt x="682929" y="90970"/>
                    <a:pt x="682929" y="203200"/>
                  </a:cubicBezTo>
                  <a:cubicBezTo>
                    <a:pt x="682929" y="315430"/>
                    <a:pt x="591959" y="406400"/>
                    <a:pt x="479729" y="406400"/>
                  </a:cubicBezTo>
                  <a:lnTo>
                    <a:pt x="203200" y="406400"/>
                  </a:lnTo>
                  <a:cubicBezTo>
                    <a:pt x="90970" y="406400"/>
                    <a:pt x="0" y="315430"/>
                    <a:pt x="0" y="203200"/>
                  </a:cubicBezTo>
                  <a:cubicBezTo>
                    <a:pt x="0" y="90970"/>
                    <a:pt x="90970" y="0"/>
                    <a:pt x="203200" y="0"/>
                  </a:cubicBezTo>
                  <a:lnTo>
                    <a:pt x="479729" y="0"/>
                  </a:lnTo>
                </a:path>
              </a:pathLst>
            </a:custGeom>
            <a:blipFill>
              <a:blip r:embed="rId6"/>
              <a:stretch>
                <a:fillRect l="-2624" r="-26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0" y="1627021"/>
            <a:ext cx="4374607" cy="437460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301087" y="681038"/>
            <a:ext cx="5685825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9"/>
              </a:lnSpc>
            </a:pPr>
            <a:r>
              <a:rPr lang="en-US" sz="4599" b="1">
                <a:solidFill>
                  <a:srgbClr val="2D3E96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Relationships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3226867" y="6286505"/>
            <a:ext cx="3486711" cy="348671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7665" b="22797"/>
            <a:stretch>
              <a:fillRect/>
            </a:stretch>
          </p:blipFill>
          <p:spPr>
            <a:xfrm>
              <a:off x="0" y="4656667"/>
              <a:ext cx="24384000" cy="9059333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0577" b="54654"/>
            <a:stretch>
              <a:fillRect/>
            </a:stretch>
          </p:blipFill>
          <p:spPr>
            <a:xfrm>
              <a:off x="0" y="0"/>
              <a:ext cx="24384000" cy="46566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80477" y="2523727"/>
            <a:ext cx="5045565" cy="6542062"/>
          </a:xfrm>
          <a:custGeom>
            <a:avLst/>
            <a:gdLst/>
            <a:ahLst/>
            <a:cxnLst/>
            <a:rect l="l" t="t" r="r" b="b"/>
            <a:pathLst>
              <a:path w="5045565" h="6542062">
                <a:moveTo>
                  <a:pt x="0" y="0"/>
                </a:moveTo>
                <a:lnTo>
                  <a:pt x="5045565" y="0"/>
                </a:lnTo>
                <a:lnTo>
                  <a:pt x="5045565" y="6542062"/>
                </a:lnTo>
                <a:lnTo>
                  <a:pt x="0" y="65420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91632" y="5961048"/>
            <a:ext cx="843583" cy="843583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5764" r="-576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1632" y="6997624"/>
            <a:ext cx="843583" cy="843583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t="-380" b="-38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91632" y="9065789"/>
            <a:ext cx="843583" cy="84358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91632" y="1735910"/>
            <a:ext cx="9445276" cy="4646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91" lvl="1" indent="-442595" algn="l">
              <a:lnSpc>
                <a:spcPts val="5330"/>
              </a:lnSpc>
              <a:buFont typeface="Arial"/>
              <a:buChar char="•"/>
            </a:pPr>
            <a:r>
              <a:rPr lang="en-US" sz="4100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Alert Longboat Key</a:t>
            </a:r>
          </a:p>
          <a:p>
            <a:pPr marL="885191" lvl="1" indent="-442595" algn="l">
              <a:lnSpc>
                <a:spcPts val="5330"/>
              </a:lnSpc>
              <a:buFont typeface="Arial"/>
              <a:buChar char="•"/>
            </a:pPr>
            <a:r>
              <a:rPr lang="en-US" sz="4100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Daily Briefings</a:t>
            </a:r>
          </a:p>
          <a:p>
            <a:pPr marL="885191" lvl="1" indent="-442595" algn="l">
              <a:lnSpc>
                <a:spcPts val="5330"/>
              </a:lnSpc>
              <a:buFont typeface="Arial"/>
              <a:buChar char="•"/>
            </a:pPr>
            <a:r>
              <a:rPr lang="en-US" sz="4100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Social Media</a:t>
            </a:r>
          </a:p>
          <a:p>
            <a:pPr marL="885191" lvl="1" indent="-442595" algn="l">
              <a:lnSpc>
                <a:spcPts val="5330"/>
              </a:lnSpc>
              <a:buFont typeface="Arial"/>
              <a:buChar char="•"/>
            </a:pPr>
            <a:r>
              <a:rPr lang="en-US" sz="4100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Website</a:t>
            </a:r>
          </a:p>
          <a:p>
            <a:pPr marL="885191" lvl="1" indent="-442595" algn="l">
              <a:lnSpc>
                <a:spcPts val="5330"/>
              </a:lnSpc>
              <a:buFont typeface="Arial"/>
              <a:buChar char="•"/>
            </a:pPr>
            <a:r>
              <a:rPr lang="en-US" sz="4100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E-Notifications</a:t>
            </a:r>
          </a:p>
          <a:p>
            <a:pPr marL="885191" lvl="1" indent="-442595" algn="l">
              <a:lnSpc>
                <a:spcPts val="5330"/>
              </a:lnSpc>
              <a:buFont typeface="Arial"/>
              <a:buChar char="•"/>
            </a:pPr>
            <a:r>
              <a:rPr lang="en-US" sz="4100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Media Relations</a:t>
            </a:r>
          </a:p>
          <a:p>
            <a:pPr algn="l">
              <a:lnSpc>
                <a:spcPts val="4680"/>
              </a:lnSpc>
            </a:pPr>
            <a:endParaRPr lang="en-US" sz="4100">
              <a:solidFill>
                <a:srgbClr val="101010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414270" y="614362"/>
            <a:ext cx="7459460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9"/>
              </a:lnSpc>
            </a:pPr>
            <a:r>
              <a:rPr lang="en-US" sz="5499" b="1">
                <a:solidFill>
                  <a:srgbClr val="2D3E96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Communications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91632" y="8031706"/>
            <a:ext cx="843583" cy="843583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39097" r="-3909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744052" y="6125804"/>
            <a:ext cx="2675547" cy="514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15"/>
              </a:lnSpc>
            </a:pPr>
            <a:r>
              <a:rPr lang="en-US" sz="3011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TownofLBK</a:t>
            </a:r>
            <a:endParaRPr lang="en-US" sz="3011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820251" y="8201710"/>
            <a:ext cx="2523147" cy="514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15"/>
              </a:lnSpc>
            </a:pPr>
            <a:r>
              <a:rPr lang="en-US" sz="3011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TownofLBK</a:t>
            </a:r>
            <a:endParaRPr lang="en-US" sz="3011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744052" y="7162380"/>
            <a:ext cx="2523147" cy="514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15"/>
              </a:lnSpc>
            </a:pPr>
            <a:r>
              <a:rPr lang="en-US" sz="3011" b="1" dirty="0" err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townoflbk</a:t>
            </a:r>
            <a:endParaRPr lang="en-US" sz="3011" b="1" dirty="0">
              <a:solidFill>
                <a:srgbClr val="000000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744052" y="9230545"/>
            <a:ext cx="4123347" cy="514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15"/>
              </a:lnSpc>
            </a:pPr>
            <a:r>
              <a:rPr lang="en-US" sz="3011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@longboatkey7189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996166" y="1735910"/>
            <a:ext cx="6214185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Sign up for E-Notifications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305800" y="0"/>
            <a:ext cx="9982200" cy="10287000"/>
            <a:chOff x="0" y="0"/>
            <a:chExt cx="13238778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1148" b="11148"/>
            <a:stretch>
              <a:fillRect/>
            </a:stretch>
          </p:blipFill>
          <p:spPr>
            <a:xfrm>
              <a:off x="0" y="0"/>
              <a:ext cx="13238778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385142" y="3071812"/>
            <a:ext cx="7459460" cy="4143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99"/>
              </a:lnSpc>
            </a:pPr>
            <a:r>
              <a:rPr lang="en-US" sz="5499" b="1">
                <a:solidFill>
                  <a:srgbClr val="2D3E96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Thank you </a:t>
            </a:r>
          </a:p>
          <a:p>
            <a:pPr algn="ctr">
              <a:lnSpc>
                <a:spcPts val="6599"/>
              </a:lnSpc>
            </a:pPr>
            <a:r>
              <a:rPr lang="en-US" sz="5499" b="1">
                <a:solidFill>
                  <a:srgbClr val="2D3E96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Town Clerk’s Office</a:t>
            </a:r>
          </a:p>
          <a:p>
            <a:pPr algn="ctr">
              <a:lnSpc>
                <a:spcPts val="6599"/>
              </a:lnSpc>
            </a:pPr>
            <a:endParaRPr lang="en-US" sz="5499" b="1">
              <a:solidFill>
                <a:srgbClr val="2D3E96"/>
              </a:solidFill>
              <a:latin typeface="Garet Ultra-Bold"/>
              <a:ea typeface="Garet Ultra-Bold"/>
              <a:cs typeface="Garet Ultra-Bold"/>
              <a:sym typeface="Garet Ultra-Bold"/>
            </a:endParaRPr>
          </a:p>
          <a:p>
            <a:pPr algn="ctr">
              <a:lnSpc>
                <a:spcPts val="6599"/>
              </a:lnSpc>
            </a:pPr>
            <a:endParaRPr lang="en-US" sz="5499" b="1">
              <a:solidFill>
                <a:srgbClr val="2D3E96"/>
              </a:solidFill>
              <a:latin typeface="Garet Ultra-Bold"/>
              <a:ea typeface="Garet Ultra-Bold"/>
              <a:cs typeface="Garet Ultra-Bold"/>
              <a:sym typeface="Garet Ultra-Bold"/>
            </a:endParaRPr>
          </a:p>
          <a:p>
            <a:pPr algn="ctr">
              <a:lnSpc>
                <a:spcPts val="6599"/>
              </a:lnSpc>
            </a:pPr>
            <a:r>
              <a:rPr lang="en-US" sz="5499" b="1">
                <a:solidFill>
                  <a:srgbClr val="2D3E96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Over 7,000 calls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9548" b="26838"/>
            <a:stretch>
              <a:fillRect/>
            </a:stretch>
          </p:blipFill>
          <p:spPr>
            <a:xfrm>
              <a:off x="8212667" y="0"/>
              <a:ext cx="16171333" cy="13716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9890" b="17052"/>
            <a:stretch>
              <a:fillRect/>
            </a:stretch>
          </p:blipFill>
          <p:spPr>
            <a:xfrm>
              <a:off x="0" y="0"/>
              <a:ext cx="8212667" cy="690122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4905" b="32037"/>
            <a:stretch>
              <a:fillRect/>
            </a:stretch>
          </p:blipFill>
          <p:spPr>
            <a:xfrm>
              <a:off x="0" y="6814780"/>
              <a:ext cx="8212667" cy="69012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16666" b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38200" y="1239083"/>
            <a:ext cx="7017192" cy="705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9"/>
              </a:lnSpc>
            </a:pPr>
            <a:r>
              <a:rPr lang="en-US" sz="4599" b="1" dirty="0">
                <a:solidFill>
                  <a:srgbClr val="2D3E96"/>
                </a:solidFill>
                <a:latin typeface="Garet Bold"/>
                <a:ea typeface="Garet Bold"/>
                <a:cs typeface="Garet Bold"/>
                <a:sym typeface="Garet Bold"/>
              </a:rPr>
              <a:t>Re-entry</a:t>
            </a:r>
          </a:p>
        </p:txBody>
      </p:sp>
      <p:sp>
        <p:nvSpPr>
          <p:cNvPr id="3" name="AutoShape 3"/>
          <p:cNvSpPr/>
          <p:nvPr/>
        </p:nvSpPr>
        <p:spPr>
          <a:xfrm flipV="1">
            <a:off x="-692150" y="2138601"/>
            <a:ext cx="7831293" cy="0"/>
          </a:xfrm>
          <a:prstGeom prst="line">
            <a:avLst/>
          </a:prstGeom>
          <a:ln w="47625" cap="flat">
            <a:solidFill>
              <a:srgbClr val="2D3E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8309348" y="0"/>
            <a:ext cx="9978652" cy="10287000"/>
            <a:chOff x="0" y="0"/>
            <a:chExt cx="13304869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15343" r="30158"/>
            <a:stretch>
              <a:fillRect/>
            </a:stretch>
          </p:blipFill>
          <p:spPr>
            <a:xfrm>
              <a:off x="0" y="0"/>
              <a:ext cx="13304869" cy="13716000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369932" y="2524363"/>
            <a:ext cx="6769211" cy="7413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49776" lvl="1" indent="-374888" algn="l">
              <a:lnSpc>
                <a:spcPts val="4514"/>
              </a:lnSpc>
              <a:buFont typeface="Arial"/>
              <a:buChar char="•"/>
            </a:pPr>
            <a:r>
              <a:rPr lang="en-US" sz="3472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Tier 1: Emergency Responders to ensure the island is safe to access</a:t>
            </a:r>
          </a:p>
          <a:p>
            <a:pPr algn="l">
              <a:lnSpc>
                <a:spcPts val="4514"/>
              </a:lnSpc>
            </a:pPr>
            <a:endParaRPr lang="en-US" sz="3472">
              <a:solidFill>
                <a:srgbClr val="101010"/>
              </a:solidFill>
              <a:latin typeface="Garet"/>
              <a:ea typeface="Garet"/>
              <a:cs typeface="Garet"/>
              <a:sym typeface="Garet"/>
            </a:endParaRPr>
          </a:p>
          <a:p>
            <a:pPr marL="749776" lvl="1" indent="-374888" algn="l">
              <a:lnSpc>
                <a:spcPts val="4514"/>
              </a:lnSpc>
              <a:buFont typeface="Arial"/>
              <a:buChar char="•"/>
            </a:pPr>
            <a:r>
              <a:rPr lang="en-US" sz="3472">
                <a:solidFill>
                  <a:srgbClr val="FF3131"/>
                </a:solidFill>
                <a:latin typeface="Garet"/>
                <a:ea typeface="Garet"/>
                <a:cs typeface="Garet"/>
                <a:sym typeface="Garet"/>
              </a:rPr>
              <a:t>Tier 2: Individuals from the public and private sectors who support the restoration of critical infrastructure to facilitate the re-entry of the public</a:t>
            </a:r>
          </a:p>
          <a:p>
            <a:pPr algn="l">
              <a:lnSpc>
                <a:spcPts val="4514"/>
              </a:lnSpc>
            </a:pPr>
            <a:endParaRPr lang="en-US" sz="3472">
              <a:solidFill>
                <a:srgbClr val="FF3131"/>
              </a:solidFill>
              <a:latin typeface="Garet"/>
              <a:ea typeface="Garet"/>
              <a:cs typeface="Garet"/>
              <a:sym typeface="Garet"/>
            </a:endParaRPr>
          </a:p>
          <a:p>
            <a:pPr marL="749776" lvl="1" indent="-374888" algn="l">
              <a:lnSpc>
                <a:spcPts val="4514"/>
              </a:lnSpc>
              <a:buFont typeface="Arial"/>
              <a:buChar char="•"/>
            </a:pPr>
            <a:r>
              <a:rPr lang="en-US" sz="3472">
                <a:solidFill>
                  <a:srgbClr val="156B41"/>
                </a:solidFill>
                <a:latin typeface="Garet"/>
                <a:ea typeface="Garet"/>
                <a:cs typeface="Garet"/>
                <a:sym typeface="Garet"/>
              </a:rPr>
              <a:t>Tier 3: Town Residents and Business Owners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287000"/>
            <a:chOff x="0" y="0"/>
            <a:chExt cx="12192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763" b="1763"/>
            <a:stretch>
              <a:fillRect/>
            </a:stretch>
          </p:blipFill>
          <p:spPr>
            <a:xfrm>
              <a:off x="0" y="0"/>
              <a:ext cx="121920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5587" b="6194"/>
            <a:stretch>
              <a:fillRect/>
            </a:stretch>
          </p:blipFill>
          <p:spPr>
            <a:xfrm>
              <a:off x="0" y="6921500"/>
              <a:ext cx="12192000" cy="6794500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>
            <a:off x="10718450" y="4124309"/>
            <a:ext cx="5278354" cy="0"/>
          </a:xfrm>
          <a:prstGeom prst="line">
            <a:avLst/>
          </a:prstGeom>
          <a:ln w="47625" cap="flat">
            <a:solidFill>
              <a:srgbClr val="2D3E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890680" y="4300379"/>
            <a:ext cx="5878440" cy="3867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68096" lvl="1" indent="-734048" algn="l">
              <a:lnSpc>
                <a:spcPts val="9179"/>
              </a:lnSpc>
              <a:buFont typeface="Arial"/>
              <a:buChar char="•"/>
            </a:pPr>
            <a:r>
              <a:rPr lang="en-US" sz="6799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Debby</a:t>
            </a:r>
          </a:p>
          <a:p>
            <a:pPr marL="1468096" lvl="1" indent="-734048" algn="l">
              <a:lnSpc>
                <a:spcPts val="9179"/>
              </a:lnSpc>
              <a:buFont typeface="Arial"/>
              <a:buChar char="•"/>
            </a:pPr>
            <a:r>
              <a:rPr lang="en-US" sz="6799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Helene</a:t>
            </a:r>
          </a:p>
          <a:p>
            <a:pPr marL="1468096" lvl="1" indent="-734048" algn="l">
              <a:lnSpc>
                <a:spcPts val="9179"/>
              </a:lnSpc>
              <a:buFont typeface="Arial"/>
              <a:buChar char="•"/>
            </a:pPr>
            <a:r>
              <a:rPr lang="en-US" sz="6799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Milton</a:t>
            </a:r>
          </a:p>
          <a:p>
            <a:pPr algn="l">
              <a:lnSpc>
                <a:spcPts val="2970"/>
              </a:lnSpc>
            </a:pPr>
            <a:endParaRPr lang="en-US" sz="6799">
              <a:solidFill>
                <a:srgbClr val="101010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718450" y="2805097"/>
            <a:ext cx="6222901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279"/>
              </a:lnSpc>
              <a:spcBef>
                <a:spcPct val="0"/>
              </a:spcBef>
            </a:pPr>
            <a:r>
              <a:rPr lang="en-US" sz="6899" b="1">
                <a:solidFill>
                  <a:srgbClr val="2D3E96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2024 Storms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20411" b="42436"/>
            <a:stretch>
              <a:fillRect/>
            </a:stretch>
          </p:blipFill>
          <p:spPr>
            <a:xfrm>
              <a:off x="0" y="0"/>
              <a:ext cx="243840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1423" b="31423"/>
            <a:stretch>
              <a:fillRect/>
            </a:stretch>
          </p:blipFill>
          <p:spPr>
            <a:xfrm>
              <a:off x="0" y="6794500"/>
              <a:ext cx="24384000" cy="6921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E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43442" y="5143500"/>
            <a:ext cx="9744558" cy="5246370"/>
            <a:chOff x="0" y="0"/>
            <a:chExt cx="1509687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09687" cy="812800"/>
            </a:xfrm>
            <a:custGeom>
              <a:avLst/>
              <a:gdLst/>
              <a:ahLst/>
              <a:cxnLst/>
              <a:rect l="l" t="t" r="r" b="b"/>
              <a:pathLst>
                <a:path w="1509687" h="812800">
                  <a:moveTo>
                    <a:pt x="0" y="0"/>
                  </a:moveTo>
                  <a:lnTo>
                    <a:pt x="1509687" y="0"/>
                  </a:lnTo>
                  <a:lnTo>
                    <a:pt x="1509687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19652" b="-196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8731239" cy="10287000"/>
            <a:chOff x="0" y="0"/>
            <a:chExt cx="11641652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22087"/>
            <a:stretch>
              <a:fillRect/>
            </a:stretch>
          </p:blipFill>
          <p:spPr>
            <a:xfrm>
              <a:off x="0" y="0"/>
              <a:ext cx="11641652" cy="692149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b="22181"/>
            <a:stretch>
              <a:fillRect/>
            </a:stretch>
          </p:blipFill>
          <p:spPr>
            <a:xfrm>
              <a:off x="0" y="6921500"/>
              <a:ext cx="11641652" cy="6794500"/>
            </a:xfrm>
            <a:prstGeom prst="rect">
              <a:avLst/>
            </a:prstGeom>
          </p:spPr>
        </p:pic>
      </p:grpSp>
      <p:sp>
        <p:nvSpPr>
          <p:cNvPr id="7" name="AutoShape 7"/>
          <p:cNvSpPr/>
          <p:nvPr/>
        </p:nvSpPr>
        <p:spPr>
          <a:xfrm>
            <a:off x="9601813" y="3006289"/>
            <a:ext cx="7627817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9601813" y="2043461"/>
            <a:ext cx="8223339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20"/>
              </a:lnSpc>
            </a:pPr>
            <a:r>
              <a:rPr lang="en-US" sz="4600" b="1" dirty="0">
                <a:solidFill>
                  <a:srgbClr val="FFFFFF"/>
                </a:solidFill>
                <a:latin typeface="Garet Bold"/>
                <a:ea typeface="Garet Bold"/>
                <a:cs typeface="Garet Bold"/>
                <a:sym typeface="Garet Bold"/>
              </a:rPr>
              <a:t>Permitting the Recovery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52ECA-F7D4-18CF-3D54-1DBD685D8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86FED0-4CFB-131C-37EE-F5716AABD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D3CB0-41EC-43AE-BAE1-82016E7D08E0}" type="slidenum">
              <a:rPr lang="en-US" smtClean="0"/>
              <a:t>22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70D598-A3B5-AED8-05D6-CA6C577D2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9463" y="453089"/>
            <a:ext cx="8872538" cy="62990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GIS Services</a:t>
            </a:r>
            <a:b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5EC4F3-BF8B-082A-F527-F79004BBA389}"/>
              </a:ext>
            </a:extLst>
          </p:cNvPr>
          <p:cNvSpPr txBox="1"/>
          <p:nvPr/>
        </p:nvSpPr>
        <p:spPr>
          <a:xfrm>
            <a:off x="2551823" y="2292300"/>
            <a:ext cx="7256951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/>
              <a:t>Online GIS Services</a:t>
            </a:r>
          </a:p>
          <a:p>
            <a:pPr marL="321470" indent="-321470">
              <a:buFont typeface="Arial" panose="020B0604020202020204" pitchFamily="34" charset="0"/>
              <a:buChar char="•"/>
            </a:pPr>
            <a:r>
              <a:rPr lang="en-US" sz="2700" dirty="0"/>
              <a:t>Search for addresses, Town Boundaries, Facilities, Condominiums, Evacuation Routes, etc.</a:t>
            </a:r>
          </a:p>
          <a:p>
            <a:pPr marL="321470" indent="-321470">
              <a:buFont typeface="Arial" panose="020B0604020202020204" pitchFamily="34" charset="0"/>
              <a:buChar char="•"/>
            </a:pPr>
            <a:r>
              <a:rPr lang="en-US" sz="2700" dirty="0"/>
              <a:t>Find information on all structures including condominiums</a:t>
            </a:r>
          </a:p>
          <a:p>
            <a:pPr marL="321470" indent="-321470">
              <a:buFont typeface="Arial" panose="020B0604020202020204" pitchFamily="34" charset="0"/>
              <a:buChar char="•"/>
            </a:pPr>
            <a:r>
              <a:rPr lang="en-US" sz="2700" dirty="0"/>
              <a:t>Find zoning information</a:t>
            </a:r>
          </a:p>
          <a:p>
            <a:pPr marL="321470" indent="-321470">
              <a:buFont typeface="Arial" panose="020B0604020202020204" pitchFamily="34" charset="0"/>
              <a:buChar char="•"/>
            </a:pPr>
            <a:r>
              <a:rPr lang="en-US" sz="2700" dirty="0"/>
              <a:t>Sea Level 3D Modeling.</a:t>
            </a:r>
          </a:p>
          <a:p>
            <a:pPr marL="321470" indent="-32147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3C9BF8-D9B7-D130-12E6-1EF38605A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695" y="2124590"/>
            <a:ext cx="2827233" cy="32342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E59ACF-0745-D01E-7A0E-A244EE878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1988" y="2124590"/>
            <a:ext cx="2743866" cy="3229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BE0CDF-80E8-1ECB-6099-639B197D7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2691" y="5473460"/>
            <a:ext cx="2964135" cy="34041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B5C2FE-7391-9542-FF20-A293E4678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74207" y="5469179"/>
            <a:ext cx="2691647" cy="31227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39DCCA-4C8A-6A12-A55F-3D899EDF18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0309" y="5971936"/>
            <a:ext cx="4759977" cy="32299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AD182C-6F58-CAED-A5D5-3AAF50FC3CD3}"/>
              </a:ext>
            </a:extLst>
          </p:cNvPr>
          <p:cNvSpPr txBox="1"/>
          <p:nvPr/>
        </p:nvSpPr>
        <p:spPr>
          <a:xfrm>
            <a:off x="4572000" y="768043"/>
            <a:ext cx="914400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4400" b="1" dirty="0">
                <a:latin typeface="Garet Bold"/>
                <a:ea typeface="Garet Bold"/>
                <a:cs typeface="Garet Bold"/>
                <a:sym typeface="Garet Bold"/>
              </a:rPr>
              <a:t>Online GIS Services Overview</a:t>
            </a:r>
          </a:p>
        </p:txBody>
      </p:sp>
    </p:spTree>
    <p:extLst>
      <p:ext uri="{BB962C8B-B14F-4D97-AF65-F5344CB8AC3E}">
        <p14:creationId xmlns:p14="http://schemas.microsoft.com/office/powerpoint/2010/main" val="279151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E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69363" y="2809648"/>
            <a:ext cx="9549274" cy="5246370"/>
            <a:chOff x="0" y="0"/>
            <a:chExt cx="1479432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79432" cy="812800"/>
            </a:xfrm>
            <a:custGeom>
              <a:avLst/>
              <a:gdLst/>
              <a:ahLst/>
              <a:cxnLst/>
              <a:rect l="l" t="t" r="r" b="b"/>
              <a:pathLst>
                <a:path w="1479432" h="812800">
                  <a:moveTo>
                    <a:pt x="18647" y="0"/>
                  </a:moveTo>
                  <a:lnTo>
                    <a:pt x="1460785" y="0"/>
                  </a:lnTo>
                  <a:cubicBezTo>
                    <a:pt x="1465731" y="0"/>
                    <a:pt x="1470474" y="1965"/>
                    <a:pt x="1473971" y="5462"/>
                  </a:cubicBezTo>
                  <a:cubicBezTo>
                    <a:pt x="1477468" y="8959"/>
                    <a:pt x="1479432" y="13701"/>
                    <a:pt x="1479432" y="18647"/>
                  </a:cubicBezTo>
                  <a:lnTo>
                    <a:pt x="1479432" y="794153"/>
                  </a:lnTo>
                  <a:cubicBezTo>
                    <a:pt x="1479432" y="804452"/>
                    <a:pt x="1471084" y="812800"/>
                    <a:pt x="1460785" y="812800"/>
                  </a:cubicBezTo>
                  <a:lnTo>
                    <a:pt x="18647" y="812800"/>
                  </a:lnTo>
                  <a:cubicBezTo>
                    <a:pt x="8348" y="812800"/>
                    <a:pt x="0" y="804452"/>
                    <a:pt x="0" y="794153"/>
                  </a:cubicBezTo>
                  <a:lnTo>
                    <a:pt x="0" y="18647"/>
                  </a:lnTo>
                  <a:cubicBezTo>
                    <a:pt x="0" y="8348"/>
                    <a:pt x="8348" y="0"/>
                    <a:pt x="18647" y="0"/>
                  </a:cubicBezTo>
                  <a:close/>
                </a:path>
              </a:pathLst>
            </a:custGeom>
            <a:blipFill>
              <a:blip r:embed="rId2"/>
              <a:stretch>
                <a:fillRect t="-10634" b="-1063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5419762" y="864797"/>
            <a:ext cx="7448476" cy="1566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Pastor Pals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74492" y="8535108"/>
            <a:ext cx="10939016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Thank you to our faith community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0" y="2305531"/>
            <a:ext cx="5824538" cy="0"/>
          </a:xfrm>
          <a:prstGeom prst="line">
            <a:avLst/>
          </a:prstGeom>
          <a:ln w="47625" cap="flat">
            <a:solidFill>
              <a:srgbClr val="2D3E9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328633" y="0"/>
            <a:ext cx="10959367" cy="10287000"/>
            <a:chOff x="0" y="0"/>
            <a:chExt cx="1461249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17046" r="3050"/>
            <a:stretch>
              <a:fillRect/>
            </a:stretch>
          </p:blipFill>
          <p:spPr>
            <a:xfrm>
              <a:off x="0" y="0"/>
              <a:ext cx="14612490" cy="1371600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673973" y="2710344"/>
            <a:ext cx="6836989" cy="588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3" lvl="1" indent="-388622" algn="l">
              <a:lnSpc>
                <a:spcPts val="4680"/>
              </a:lnSpc>
              <a:buFont typeface="Arial"/>
              <a:buChar char="•"/>
            </a:pPr>
            <a:r>
              <a:rPr lang="en-US" sz="3600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Teamwork</a:t>
            </a:r>
          </a:p>
          <a:p>
            <a:pPr marL="777243" lvl="1" indent="-388622" algn="l">
              <a:lnSpc>
                <a:spcPts val="4680"/>
              </a:lnSpc>
              <a:buFont typeface="Arial"/>
              <a:buChar char="•"/>
            </a:pPr>
            <a:r>
              <a:rPr lang="en-US" sz="3600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Review Insurance</a:t>
            </a:r>
          </a:p>
          <a:p>
            <a:pPr marL="777243" lvl="1" indent="-388622" algn="l">
              <a:lnSpc>
                <a:spcPts val="4680"/>
              </a:lnSpc>
              <a:buFont typeface="Arial"/>
              <a:buChar char="•"/>
            </a:pPr>
            <a:r>
              <a:rPr lang="en-US" sz="3600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County and City Relationships</a:t>
            </a:r>
          </a:p>
          <a:p>
            <a:pPr marL="777243" lvl="1" indent="-388622" algn="l">
              <a:lnSpc>
                <a:spcPts val="4680"/>
              </a:lnSpc>
              <a:buFont typeface="Arial"/>
              <a:buChar char="•"/>
            </a:pPr>
            <a:r>
              <a:rPr lang="en-US" sz="3600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Asking for Assistance Early</a:t>
            </a:r>
          </a:p>
          <a:p>
            <a:pPr marL="777243" lvl="1" indent="-388622" algn="l">
              <a:lnSpc>
                <a:spcPts val="4680"/>
              </a:lnSpc>
              <a:buFont typeface="Arial"/>
              <a:buChar char="•"/>
            </a:pPr>
            <a:r>
              <a:rPr lang="en-US" sz="3600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Reserves</a:t>
            </a:r>
          </a:p>
          <a:p>
            <a:pPr marL="777243" lvl="1" indent="-388622" algn="l">
              <a:lnSpc>
                <a:spcPts val="4680"/>
              </a:lnSpc>
              <a:buFont typeface="Arial"/>
              <a:buChar char="•"/>
            </a:pPr>
            <a:r>
              <a:rPr lang="en-US" sz="3600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Communications</a:t>
            </a:r>
          </a:p>
          <a:p>
            <a:pPr marL="777243" lvl="1" indent="-388622" algn="l">
              <a:lnSpc>
                <a:spcPts val="4680"/>
              </a:lnSpc>
              <a:buFont typeface="Arial"/>
              <a:buChar char="•"/>
            </a:pPr>
            <a:r>
              <a:rPr lang="en-US" sz="3600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Evacuation Orders</a:t>
            </a:r>
          </a:p>
          <a:p>
            <a:pPr algn="l">
              <a:lnSpc>
                <a:spcPts val="4680"/>
              </a:lnSpc>
            </a:pPr>
            <a:endParaRPr lang="en-US" sz="3600">
              <a:solidFill>
                <a:srgbClr val="101010"/>
              </a:solidFill>
              <a:latin typeface="Garet"/>
              <a:ea typeface="Garet"/>
              <a:cs typeface="Garet"/>
              <a:sym typeface="Gare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2711" y="1343749"/>
            <a:ext cx="5685825" cy="69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19"/>
              </a:lnSpc>
            </a:pPr>
            <a:r>
              <a:rPr lang="en-US" sz="4599" b="1">
                <a:solidFill>
                  <a:srgbClr val="2D3E96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Lessons Learned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E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91752" y="1648437"/>
            <a:ext cx="12904497" cy="5258224"/>
            <a:chOff x="0" y="0"/>
            <a:chExt cx="17205996" cy="701096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43694" b="25745"/>
            <a:stretch>
              <a:fillRect/>
            </a:stretch>
          </p:blipFill>
          <p:spPr>
            <a:xfrm>
              <a:off x="0" y="0"/>
              <a:ext cx="17205996" cy="7010965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3729073" y="7881853"/>
            <a:ext cx="10829854" cy="100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9"/>
              </a:lnSpc>
            </a:pPr>
            <a:r>
              <a:rPr lang="en-US" sz="6599" b="1">
                <a:solidFill>
                  <a:srgbClr val="FFFFFF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THANK YOU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E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6840" r="16840"/>
            <a:stretch>
              <a:fillRect/>
            </a:stretch>
          </p:blipFill>
          <p:spPr>
            <a:xfrm>
              <a:off x="0" y="0"/>
              <a:ext cx="12255500" cy="13716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27740" r="22488"/>
            <a:stretch>
              <a:fillRect/>
            </a:stretch>
          </p:blipFill>
          <p:spPr>
            <a:xfrm>
              <a:off x="12255500" y="0"/>
              <a:ext cx="12128500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6825" b="33668"/>
            <a:stretch>
              <a:fillRect/>
            </a:stretch>
          </p:blipFill>
          <p:spPr>
            <a:xfrm>
              <a:off x="0" y="0"/>
              <a:ext cx="243840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31423" b="31423"/>
            <a:stretch>
              <a:fillRect/>
            </a:stretch>
          </p:blipFill>
          <p:spPr>
            <a:xfrm>
              <a:off x="0" y="6794500"/>
              <a:ext cx="24384000" cy="6921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1"/>
            <a:chOff x="0" y="0"/>
            <a:chExt cx="24384000" cy="137160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8158" b="7147"/>
            <a:stretch>
              <a:fillRect/>
            </a:stretch>
          </p:blipFill>
          <p:spPr>
            <a:xfrm>
              <a:off x="0" y="0"/>
              <a:ext cx="12241851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2652" b="12652"/>
            <a:stretch>
              <a:fillRect/>
            </a:stretch>
          </p:blipFill>
          <p:spPr>
            <a:xfrm>
              <a:off x="12255500" y="0"/>
              <a:ext cx="12128500" cy="692149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4700" b="20604"/>
            <a:stretch>
              <a:fillRect/>
            </a:stretch>
          </p:blipFill>
          <p:spPr>
            <a:xfrm>
              <a:off x="0" y="6858001"/>
              <a:ext cx="12255500" cy="68580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12652" b="12652"/>
            <a:stretch>
              <a:fillRect/>
            </a:stretch>
          </p:blipFill>
          <p:spPr>
            <a:xfrm>
              <a:off x="12241851" y="6921500"/>
              <a:ext cx="12142149" cy="6794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0905" r="10905"/>
            <a:stretch>
              <a:fillRect/>
            </a:stretch>
          </p:blipFill>
          <p:spPr>
            <a:xfrm>
              <a:off x="0" y="0"/>
              <a:ext cx="8170333" cy="13716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0905" r="10905"/>
            <a:stretch>
              <a:fillRect/>
            </a:stretch>
          </p:blipFill>
          <p:spPr>
            <a:xfrm>
              <a:off x="8170333" y="0"/>
              <a:ext cx="8043333" cy="13716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10905" r="10905"/>
            <a:stretch>
              <a:fillRect/>
            </a:stretch>
          </p:blipFill>
          <p:spPr>
            <a:xfrm>
              <a:off x="16213667" y="0"/>
              <a:ext cx="8170333" cy="13716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2652" b="12652"/>
            <a:stretch>
              <a:fillRect/>
            </a:stretch>
          </p:blipFill>
          <p:spPr>
            <a:xfrm>
              <a:off x="0" y="0"/>
              <a:ext cx="12128500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12652" b="12652"/>
            <a:stretch>
              <a:fillRect/>
            </a:stretch>
          </p:blipFill>
          <p:spPr>
            <a:xfrm>
              <a:off x="12028799" y="0"/>
              <a:ext cx="12355201" cy="6921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b="469"/>
            <a:stretch>
              <a:fillRect/>
            </a:stretch>
          </p:blipFill>
          <p:spPr>
            <a:xfrm>
              <a:off x="0" y="6794500"/>
              <a:ext cx="12355201" cy="69215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12652" b="12652"/>
            <a:stretch>
              <a:fillRect/>
            </a:stretch>
          </p:blipFill>
          <p:spPr>
            <a:xfrm>
              <a:off x="12028799" y="6794500"/>
              <a:ext cx="12355201" cy="6921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621552" cy="10287000"/>
            <a:chOff x="0" y="0"/>
            <a:chExt cx="1282873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3216" r="23216"/>
            <a:stretch>
              <a:fillRect/>
            </a:stretch>
          </p:blipFill>
          <p:spPr>
            <a:xfrm>
              <a:off x="0" y="0"/>
              <a:ext cx="12828735" cy="13716000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0672872" y="2386324"/>
            <a:ext cx="6718769" cy="7725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9"/>
              </a:lnSpc>
            </a:pPr>
            <a:r>
              <a:rPr lang="en-US" sz="3236" b="1">
                <a:solidFill>
                  <a:srgbClr val="101010"/>
                </a:solidFill>
                <a:latin typeface="Garet Bold"/>
                <a:ea typeface="Garet Bold"/>
                <a:cs typeface="Garet Bold"/>
                <a:sym typeface="Garet Bold"/>
              </a:rPr>
              <a:t>1,600 damaged </a:t>
            </a:r>
          </a:p>
          <a:p>
            <a:pPr marL="698740" lvl="1" indent="-349370" algn="l">
              <a:lnSpc>
                <a:spcPts val="4369"/>
              </a:lnSpc>
              <a:buFont typeface="Arial"/>
              <a:buChar char="•"/>
            </a:pPr>
            <a:r>
              <a:rPr lang="en-US" sz="3236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Just under 800 homes received 30-40% damage</a:t>
            </a:r>
          </a:p>
          <a:p>
            <a:pPr marL="1397481" lvl="2" indent="-465827" algn="l">
              <a:lnSpc>
                <a:spcPts val="4369"/>
              </a:lnSpc>
              <a:buFont typeface="Arial"/>
              <a:buChar char="⚬"/>
            </a:pPr>
            <a:r>
              <a:rPr lang="en-US" sz="3236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170 homes had at least 40-50% damage</a:t>
            </a:r>
          </a:p>
          <a:p>
            <a:pPr marL="1397481" lvl="2" indent="-465827" algn="l">
              <a:lnSpc>
                <a:spcPts val="4369"/>
              </a:lnSpc>
              <a:buFont typeface="Arial"/>
              <a:buChar char="⚬"/>
            </a:pPr>
            <a:r>
              <a:rPr lang="en-US" sz="3236">
                <a:solidFill>
                  <a:srgbClr val="101010"/>
                </a:solidFill>
                <a:latin typeface="Garet"/>
                <a:ea typeface="Garet"/>
                <a:cs typeface="Garet"/>
                <a:sym typeface="Garet"/>
              </a:rPr>
              <a:t>More than 80 properties submitted to be demolished</a:t>
            </a:r>
          </a:p>
          <a:p>
            <a:pPr algn="ctr">
              <a:lnSpc>
                <a:spcPts val="4369"/>
              </a:lnSpc>
            </a:pPr>
            <a:endParaRPr lang="en-US" sz="3236">
              <a:solidFill>
                <a:srgbClr val="101010"/>
              </a:solidFill>
              <a:latin typeface="Garet"/>
              <a:ea typeface="Garet"/>
              <a:cs typeface="Garet"/>
              <a:sym typeface="Garet"/>
            </a:endParaRPr>
          </a:p>
          <a:p>
            <a:pPr algn="ctr">
              <a:lnSpc>
                <a:spcPts val="3928"/>
              </a:lnSpc>
            </a:pPr>
            <a:r>
              <a:rPr lang="en-US" sz="2910" b="1">
                <a:solidFill>
                  <a:srgbClr val="101010"/>
                </a:solidFill>
                <a:latin typeface="Garet Bold"/>
                <a:ea typeface="Garet Bold"/>
                <a:cs typeface="Garet Bold"/>
                <a:sym typeface="Garet Bold"/>
              </a:rPr>
              <a:t>Structural damages to properties exceeded $200 million</a:t>
            </a:r>
          </a:p>
          <a:p>
            <a:pPr algn="l">
              <a:lnSpc>
                <a:spcPts val="4369"/>
              </a:lnSpc>
            </a:pPr>
            <a:endParaRPr lang="en-US" sz="2910" b="1">
              <a:solidFill>
                <a:srgbClr val="101010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l">
              <a:lnSpc>
                <a:spcPts val="7246"/>
              </a:lnSpc>
            </a:pPr>
            <a:endParaRPr lang="en-US" sz="2910" b="1">
              <a:solidFill>
                <a:srgbClr val="101010"/>
              </a:solidFill>
              <a:latin typeface="Garet Bold"/>
              <a:ea typeface="Garet Bold"/>
              <a:cs typeface="Garet Bold"/>
              <a:sym typeface="Garet Bold"/>
            </a:endParaRPr>
          </a:p>
          <a:p>
            <a:pPr algn="l">
              <a:lnSpc>
                <a:spcPts val="2344"/>
              </a:lnSpc>
            </a:pPr>
            <a:endParaRPr lang="en-US" sz="2910" b="1">
              <a:solidFill>
                <a:srgbClr val="101010"/>
              </a:solidFill>
              <a:latin typeface="Garet Bold"/>
              <a:ea typeface="Garet Bold"/>
              <a:cs typeface="Garet Bold"/>
              <a:sym typeface="Garet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978870" y="1346692"/>
            <a:ext cx="8106774" cy="46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20"/>
              </a:lnSpc>
              <a:spcBef>
                <a:spcPct val="0"/>
              </a:spcBef>
            </a:pPr>
            <a:r>
              <a:rPr lang="en-US" sz="3100" b="1">
                <a:solidFill>
                  <a:srgbClr val="201E1C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3,000 Residential Structures Assessed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564" b="21741"/>
            <a:stretch>
              <a:fillRect/>
            </a:stretch>
          </p:blipFill>
          <p:spPr>
            <a:xfrm>
              <a:off x="0" y="0"/>
              <a:ext cx="12241851" cy="68580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26152" b="31832"/>
            <a:stretch>
              <a:fillRect/>
            </a:stretch>
          </p:blipFill>
          <p:spPr>
            <a:xfrm>
              <a:off x="12028799" y="0"/>
              <a:ext cx="12355201" cy="6921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b="25305"/>
            <a:stretch>
              <a:fillRect/>
            </a:stretch>
          </p:blipFill>
          <p:spPr>
            <a:xfrm>
              <a:off x="0" y="6794500"/>
              <a:ext cx="12355201" cy="69215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13325" b="11979"/>
            <a:stretch>
              <a:fillRect/>
            </a:stretch>
          </p:blipFill>
          <p:spPr>
            <a:xfrm>
              <a:off x="12028799" y="6794500"/>
              <a:ext cx="12355201" cy="6921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202</Words>
  <Application>Microsoft Office PowerPoint</Application>
  <PresentationFormat>Custom</PresentationFormat>
  <Paragraphs>59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Calibri</vt:lpstr>
      <vt:lpstr>Garet Bold</vt:lpstr>
      <vt:lpstr>Garet Ultra-Bold</vt:lpstr>
      <vt:lpstr>Garet</vt:lpstr>
      <vt:lpstr>Arial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Online GIS Services Overview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Thunderstorms, Hurricanes, and Tornados Science Presentation in Navy Grey Photographic Style</dc:title>
  <dc:creator>Savannah Cobb</dc:creator>
  <cp:lastModifiedBy>Savannah Cobb</cp:lastModifiedBy>
  <cp:revision>8</cp:revision>
  <dcterms:created xsi:type="dcterms:W3CDTF">2006-08-16T00:00:00Z</dcterms:created>
  <dcterms:modified xsi:type="dcterms:W3CDTF">2025-03-25T19:43:17Z</dcterms:modified>
  <dc:identifier>DAGiYrrlX6g</dc:identifier>
</cp:coreProperties>
</file>