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sldIdLst>
    <p:sldId id="256" r:id="rId3"/>
    <p:sldId id="324" r:id="rId4"/>
    <p:sldId id="326" r:id="rId5"/>
    <p:sldId id="325" r:id="rId6"/>
    <p:sldId id="327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DB9F98-668F-4992-9CBC-316558723179}" type="datetimeFigureOut">
              <a:rPr lang="en-US" smtClean="0"/>
              <a:pPr/>
              <a:t>4/11/2014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DA64E3-9E63-4ED6-8E57-732BB489814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A64E3-9E63-4ED6-8E57-732BB489814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A64E3-9E63-4ED6-8E57-732BB489814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371601"/>
            <a:ext cx="7772400" cy="838200"/>
          </a:xfrm>
        </p:spPr>
        <p:txBody>
          <a:bodyPr>
            <a:normAutofit/>
          </a:bodyPr>
          <a:lstStyle>
            <a:lvl1pPr>
              <a:defRPr lang="en-US" sz="3200" b="1" kern="1200" dirty="0">
                <a:solidFill>
                  <a:srgbClr val="0000CC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48000"/>
            <a:ext cx="6400800" cy="1752600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lang="en-US" sz="2400" b="1" kern="1200" dirty="0">
                <a:solidFill>
                  <a:srgbClr val="0000CC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indent="0" algn="ctr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lang="en-US" sz="1200" b="1" kern="1200" smtClean="0">
                <a:solidFill>
                  <a:srgbClr val="0000CC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A02A5588-F22E-43F3-98A0-A47E23173233}" type="datetime1">
              <a:rPr lang="en-US" smtClean="0"/>
              <a:pPr/>
              <a:t>4/11/2014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indent="0" algn="ctr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lang="en-US" sz="1200" b="1" kern="1200" dirty="0" smtClean="0">
                <a:solidFill>
                  <a:srgbClr val="0000CC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indent="0" algn="ctr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lang="en-US" sz="1200" b="1" kern="1200" smtClean="0">
                <a:solidFill>
                  <a:srgbClr val="0000CC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6206BFA0-ED84-4F9A-BB60-435A447CFC3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52400" y="228600"/>
            <a:ext cx="8382000" cy="1161230"/>
            <a:chOff x="152400" y="228600"/>
            <a:chExt cx="8382000" cy="1161230"/>
          </a:xfrm>
        </p:grpSpPr>
        <p:sp>
          <p:nvSpPr>
            <p:cNvPr id="8" name="Rounded Rectangle 7"/>
            <p:cNvSpPr/>
            <p:nvPr/>
          </p:nvSpPr>
          <p:spPr>
            <a:xfrm>
              <a:off x="152400" y="685800"/>
              <a:ext cx="1524000" cy="3048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9" name="Flowchart: Alternate Process 8"/>
            <p:cNvSpPr/>
            <p:nvPr/>
          </p:nvSpPr>
          <p:spPr>
            <a:xfrm>
              <a:off x="2971800" y="685800"/>
              <a:ext cx="5562600" cy="3048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362200" y="228600"/>
              <a:ext cx="60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TOWN OF LONGBOAT KEY</a:t>
              </a:r>
              <a:endParaRPr lang="en-US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" name="Picture 10" descr="LBK Production 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28800" y="228600"/>
              <a:ext cx="897435" cy="1161230"/>
            </a:xfrm>
            <a:prstGeom prst="rect">
              <a:avLst/>
            </a:prstGeom>
          </p:spPr>
        </p:pic>
        <p:sp>
          <p:nvSpPr>
            <p:cNvPr id="12" name="Rounded Rectangle 11"/>
            <p:cNvSpPr/>
            <p:nvPr/>
          </p:nvSpPr>
          <p:spPr>
            <a:xfrm>
              <a:off x="2743200" y="914400"/>
              <a:ext cx="5638800" cy="2286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3" name="Flowchart: Alternate Process 12"/>
            <p:cNvSpPr/>
            <p:nvPr/>
          </p:nvSpPr>
          <p:spPr>
            <a:xfrm>
              <a:off x="304800" y="914400"/>
              <a:ext cx="1524000" cy="2286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aseline="0">
                <a:solidFill>
                  <a:srgbClr val="0000CC"/>
                </a:solidFill>
              </a:defRPr>
            </a:lvl1pPr>
            <a:lvl2pPr>
              <a:defRPr baseline="0">
                <a:solidFill>
                  <a:srgbClr val="0000CC"/>
                </a:solidFill>
              </a:defRPr>
            </a:lvl2pPr>
            <a:lvl3pPr>
              <a:defRPr baseline="0">
                <a:solidFill>
                  <a:srgbClr val="0000CC"/>
                </a:solidFill>
              </a:defRPr>
            </a:lvl3pPr>
            <a:lvl4pPr>
              <a:defRPr baseline="0">
                <a:solidFill>
                  <a:srgbClr val="0000CC"/>
                </a:solidFill>
              </a:defRPr>
            </a:lvl4pPr>
            <a:lvl5pPr>
              <a:defRPr baseline="0">
                <a:solidFill>
                  <a:srgbClr val="0000C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15901-F54B-4760-A074-532C577FFBD1}" type="datetime1">
              <a:rPr lang="en-US" smtClean="0"/>
              <a:pPr/>
              <a:t>4/11/2014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6206BFA0-ED84-4F9A-BB60-435A447CFC3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228600" y="228600"/>
            <a:ext cx="8382000" cy="1161230"/>
            <a:chOff x="152400" y="228600"/>
            <a:chExt cx="8382000" cy="1161230"/>
          </a:xfrm>
        </p:grpSpPr>
        <p:sp>
          <p:nvSpPr>
            <p:cNvPr id="15" name="Rounded Rectangle 14"/>
            <p:cNvSpPr/>
            <p:nvPr/>
          </p:nvSpPr>
          <p:spPr>
            <a:xfrm>
              <a:off x="152400" y="685800"/>
              <a:ext cx="1524000" cy="3048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6" name="Flowchart: Alternate Process 15"/>
            <p:cNvSpPr/>
            <p:nvPr/>
          </p:nvSpPr>
          <p:spPr>
            <a:xfrm>
              <a:off x="2971800" y="685800"/>
              <a:ext cx="5562600" cy="3048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362200" y="228600"/>
              <a:ext cx="60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TOWN OF LONGBOAT KEY</a:t>
              </a:r>
              <a:endParaRPr lang="en-US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8" name="Picture 17" descr="LBK Production 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28800" y="228600"/>
              <a:ext cx="897435" cy="1161230"/>
            </a:xfrm>
            <a:prstGeom prst="rect">
              <a:avLst/>
            </a:prstGeom>
          </p:spPr>
        </p:pic>
        <p:sp>
          <p:nvSpPr>
            <p:cNvPr id="19" name="Rounded Rectangle 18"/>
            <p:cNvSpPr/>
            <p:nvPr/>
          </p:nvSpPr>
          <p:spPr>
            <a:xfrm>
              <a:off x="2743200" y="914400"/>
              <a:ext cx="5638800" cy="2286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0" name="Flowchart: Alternate Process 19"/>
            <p:cNvSpPr/>
            <p:nvPr/>
          </p:nvSpPr>
          <p:spPr>
            <a:xfrm>
              <a:off x="304800" y="914400"/>
              <a:ext cx="1524000" cy="2286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 baseline="0">
                <a:solidFill>
                  <a:srgbClr val="0000CC"/>
                </a:solidFill>
              </a:defRPr>
            </a:lvl1pPr>
            <a:lvl2pPr>
              <a:defRPr baseline="0">
                <a:solidFill>
                  <a:srgbClr val="0000CC"/>
                </a:solidFill>
              </a:defRPr>
            </a:lvl2pPr>
            <a:lvl3pPr>
              <a:defRPr baseline="0">
                <a:solidFill>
                  <a:srgbClr val="0000CC"/>
                </a:solidFill>
              </a:defRPr>
            </a:lvl3pPr>
            <a:lvl4pPr>
              <a:defRPr baseline="0">
                <a:solidFill>
                  <a:srgbClr val="0000CC"/>
                </a:solidFill>
              </a:defRPr>
            </a:lvl4pPr>
            <a:lvl5pPr>
              <a:defRPr baseline="0">
                <a:solidFill>
                  <a:srgbClr val="0000C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3BFA2-D542-4CF3-9DF2-DD42F2421E1B}" type="datetime1">
              <a:rPr lang="en-US" smtClean="0"/>
              <a:pPr/>
              <a:t>4/11/2014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BFA0-ED84-4F9A-BB60-435A447CFC3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 rot="5400000">
            <a:off x="5190715" y="2734085"/>
            <a:ext cx="6172200" cy="1161230"/>
            <a:chOff x="152400" y="228600"/>
            <a:chExt cx="6172200" cy="1161230"/>
          </a:xfrm>
        </p:grpSpPr>
        <p:sp>
          <p:nvSpPr>
            <p:cNvPr id="15" name="Rounded Rectangle 14"/>
            <p:cNvSpPr/>
            <p:nvPr/>
          </p:nvSpPr>
          <p:spPr>
            <a:xfrm>
              <a:off x="152400" y="685800"/>
              <a:ext cx="1524000" cy="3048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6" name="Flowchart: Alternate Process 15"/>
            <p:cNvSpPr/>
            <p:nvPr/>
          </p:nvSpPr>
          <p:spPr>
            <a:xfrm>
              <a:off x="2971800" y="685800"/>
              <a:ext cx="3352800" cy="3048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71800" y="258498"/>
              <a:ext cx="3276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TOWN OF LONGBOAT KEY</a:t>
              </a:r>
              <a:endParaRPr lang="en-US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8" name="Picture 17" descr="LBK Production 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28800" y="228600"/>
              <a:ext cx="897435" cy="1161230"/>
            </a:xfrm>
            <a:prstGeom prst="rect">
              <a:avLst/>
            </a:prstGeom>
          </p:spPr>
        </p:pic>
        <p:sp>
          <p:nvSpPr>
            <p:cNvPr id="19" name="Rounded Rectangle 18"/>
            <p:cNvSpPr/>
            <p:nvPr/>
          </p:nvSpPr>
          <p:spPr>
            <a:xfrm>
              <a:off x="2743200" y="914400"/>
              <a:ext cx="3429000" cy="2286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0" name="Flowchart: Alternate Process 19"/>
            <p:cNvSpPr/>
            <p:nvPr/>
          </p:nvSpPr>
          <p:spPr>
            <a:xfrm>
              <a:off x="304800" y="914400"/>
              <a:ext cx="1524000" cy="2286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C3A8E-52EE-47E5-AE33-CC472FCC007E}" type="datetime1">
              <a:rPr lang="en-US" smtClean="0"/>
              <a:pPr/>
              <a:t>4/11/2014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A60BD-D528-42C7-BE93-6A03B61F49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D6779-E603-4A4F-8EF1-E77ED0B48FB6}" type="datetime1">
              <a:rPr lang="en-US" smtClean="0"/>
              <a:pPr/>
              <a:t>4/11/2014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A60BD-D528-42C7-BE93-6A03B61F49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93EF-4D26-446B-A9E8-572D64D07BE2}" type="datetime1">
              <a:rPr lang="en-US" smtClean="0"/>
              <a:pPr/>
              <a:t>4/11/2014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A60BD-D528-42C7-BE93-6A03B61F49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77195-1BA8-41B8-B3F9-EFD8CE5FA07D}" type="datetime1">
              <a:rPr lang="en-US" smtClean="0"/>
              <a:pPr/>
              <a:t>4/11/2014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A60BD-D528-42C7-BE93-6A03B61F49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7C50-3146-42D5-AB1F-65EBEE44C7AD}" type="datetime1">
              <a:rPr lang="en-US" smtClean="0"/>
              <a:pPr/>
              <a:t>4/11/2014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A60BD-D528-42C7-BE93-6A03B61F49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3BF66-149F-4497-BB00-858B12E6DD19}" type="datetime1">
              <a:rPr lang="en-US" smtClean="0"/>
              <a:pPr/>
              <a:t>4/11/2014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A60BD-D528-42C7-BE93-6A03B61F49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BA4B9-51CF-4F18-AA8D-245FC8C26C4A}" type="datetime1">
              <a:rPr lang="en-US" smtClean="0"/>
              <a:pPr/>
              <a:t>4/11/2014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A60BD-D528-42C7-BE93-6A03B61F49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EAAA9-45E2-451D-9DB4-DC99E96B6289}" type="datetime1">
              <a:rPr lang="en-US" smtClean="0"/>
              <a:pPr/>
              <a:t>4/11/2014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A60BD-D528-42C7-BE93-6A03B61F49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685800"/>
          </a:xfrm>
        </p:spPr>
        <p:txBody>
          <a:bodyPr>
            <a:normAutofit/>
          </a:bodyPr>
          <a:lstStyle>
            <a:lvl1pPr>
              <a:defRPr sz="3200" b="1" i="0" baseline="0">
                <a:solidFill>
                  <a:srgbClr val="0000C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/>
          <a:lstStyle>
            <a:lvl1pPr>
              <a:defRPr baseline="0">
                <a:solidFill>
                  <a:srgbClr val="0000CC"/>
                </a:solidFill>
              </a:defRPr>
            </a:lvl1pPr>
            <a:lvl2pPr>
              <a:defRPr baseline="0">
                <a:solidFill>
                  <a:srgbClr val="0000CC"/>
                </a:solidFill>
              </a:defRPr>
            </a:lvl2pPr>
            <a:lvl3pPr>
              <a:defRPr baseline="0">
                <a:solidFill>
                  <a:srgbClr val="0000CC"/>
                </a:solidFill>
              </a:defRPr>
            </a:lvl3pPr>
            <a:lvl4pPr>
              <a:defRPr baseline="0">
                <a:solidFill>
                  <a:srgbClr val="0000CC"/>
                </a:solidFill>
              </a:defRPr>
            </a:lvl4pPr>
            <a:lvl5pPr>
              <a:defRPr baseline="0">
                <a:solidFill>
                  <a:srgbClr val="0000C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  Second level</a:t>
            </a:r>
          </a:p>
          <a:p>
            <a:pPr lvl="2"/>
            <a:r>
              <a:rPr lang="en-US" dirty="0" smtClean="0"/>
              <a:t>  Third level</a:t>
            </a:r>
          </a:p>
          <a:p>
            <a:pPr lvl="3"/>
            <a:r>
              <a:rPr lang="en-US" dirty="0" smtClean="0"/>
              <a:t>  Fourth level</a:t>
            </a:r>
          </a:p>
          <a:p>
            <a:pPr lvl="4"/>
            <a:r>
              <a:rPr lang="en-US" dirty="0" smtClean="0"/>
              <a:t>  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A721-3315-451E-8B1B-59F8D899BE82}" type="datetime1">
              <a:rPr lang="en-US" smtClean="0"/>
              <a:pPr/>
              <a:t>4/11/2014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6206BFA0-ED84-4F9A-BB60-435A447CFC3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228600" y="228600"/>
            <a:ext cx="8382000" cy="1161230"/>
            <a:chOff x="152400" y="228600"/>
            <a:chExt cx="8382000" cy="1161230"/>
          </a:xfrm>
        </p:grpSpPr>
        <p:sp>
          <p:nvSpPr>
            <p:cNvPr id="15" name="Rounded Rectangle 14"/>
            <p:cNvSpPr/>
            <p:nvPr/>
          </p:nvSpPr>
          <p:spPr>
            <a:xfrm>
              <a:off x="152400" y="685800"/>
              <a:ext cx="1524000" cy="3048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6" name="Flowchart: Alternate Process 15"/>
            <p:cNvSpPr/>
            <p:nvPr/>
          </p:nvSpPr>
          <p:spPr>
            <a:xfrm>
              <a:off x="2971800" y="685800"/>
              <a:ext cx="5562600" cy="3048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362200" y="228600"/>
              <a:ext cx="60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TOWN OF LONGBOAT KEY</a:t>
              </a:r>
              <a:endParaRPr lang="en-US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8" name="Picture 17" descr="LBK Production 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28800" y="228600"/>
              <a:ext cx="897435" cy="1161230"/>
            </a:xfrm>
            <a:prstGeom prst="rect">
              <a:avLst/>
            </a:prstGeom>
          </p:spPr>
        </p:pic>
        <p:sp>
          <p:nvSpPr>
            <p:cNvPr id="19" name="Rounded Rectangle 18"/>
            <p:cNvSpPr/>
            <p:nvPr/>
          </p:nvSpPr>
          <p:spPr>
            <a:xfrm>
              <a:off x="2743200" y="914400"/>
              <a:ext cx="5638800" cy="2286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0" name="Flowchart: Alternate Process 19"/>
            <p:cNvSpPr/>
            <p:nvPr/>
          </p:nvSpPr>
          <p:spPr>
            <a:xfrm>
              <a:off x="304800" y="914400"/>
              <a:ext cx="1524000" cy="2286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61680-5DD6-46D3-ADA4-B1FB6EE7F10B}" type="datetime1">
              <a:rPr lang="en-US" smtClean="0"/>
              <a:pPr/>
              <a:t>4/11/2014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A60BD-D528-42C7-BE93-6A03B61F49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6E051-199E-4019-9A84-B6B98E1B546F}" type="datetime1">
              <a:rPr lang="en-US" smtClean="0"/>
              <a:pPr/>
              <a:t>4/11/2014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A60BD-D528-42C7-BE93-6A03B61F49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B833E-5EF7-46B5-A142-E3FDABF52A96}" type="datetime1">
              <a:rPr lang="en-US" smtClean="0"/>
              <a:pPr/>
              <a:t>4/11/2014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A60BD-D528-42C7-BE93-6A03B61F49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 baseline="0">
                <a:solidFill>
                  <a:srgbClr val="0000C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200" kern="2200" baseline="0">
                <a:solidFill>
                  <a:srgbClr val="0000CC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3027C-FE8C-4F89-964D-66B4DBE03B55}" type="datetime1">
              <a:rPr lang="en-US" smtClean="0"/>
              <a:pPr/>
              <a:t>4/11/2014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6206BFA0-ED84-4F9A-BB60-435A447CFC3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228600" y="228600"/>
            <a:ext cx="8382000" cy="1161230"/>
            <a:chOff x="152400" y="228600"/>
            <a:chExt cx="8382000" cy="1161230"/>
          </a:xfrm>
        </p:grpSpPr>
        <p:sp>
          <p:nvSpPr>
            <p:cNvPr id="15" name="Rounded Rectangle 14"/>
            <p:cNvSpPr/>
            <p:nvPr/>
          </p:nvSpPr>
          <p:spPr>
            <a:xfrm>
              <a:off x="152400" y="685800"/>
              <a:ext cx="1524000" cy="3048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6" name="Flowchart: Alternate Process 15"/>
            <p:cNvSpPr/>
            <p:nvPr/>
          </p:nvSpPr>
          <p:spPr>
            <a:xfrm>
              <a:off x="2971800" y="685800"/>
              <a:ext cx="5562600" cy="3048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362200" y="228600"/>
              <a:ext cx="60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TOWN OF LONGBOAT KEY</a:t>
              </a:r>
              <a:endParaRPr lang="en-US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8" name="Picture 17" descr="LBK Production 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28800" y="228600"/>
              <a:ext cx="897435" cy="1161230"/>
            </a:xfrm>
            <a:prstGeom prst="rect">
              <a:avLst/>
            </a:prstGeom>
          </p:spPr>
        </p:pic>
        <p:sp>
          <p:nvSpPr>
            <p:cNvPr id="19" name="Rounded Rectangle 18"/>
            <p:cNvSpPr/>
            <p:nvPr/>
          </p:nvSpPr>
          <p:spPr>
            <a:xfrm>
              <a:off x="2743200" y="914400"/>
              <a:ext cx="5638800" cy="2286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0" name="Flowchart: Alternate Process 19"/>
            <p:cNvSpPr/>
            <p:nvPr/>
          </p:nvSpPr>
          <p:spPr>
            <a:xfrm>
              <a:off x="304800" y="914400"/>
              <a:ext cx="1524000" cy="2286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 baseline="0">
                <a:solidFill>
                  <a:srgbClr val="0000CC"/>
                </a:solidFill>
              </a:defRPr>
            </a:lvl1pPr>
            <a:lvl2pPr>
              <a:defRPr sz="2400" baseline="0">
                <a:solidFill>
                  <a:srgbClr val="0000CC"/>
                </a:solidFill>
              </a:defRPr>
            </a:lvl2pPr>
            <a:lvl3pPr>
              <a:defRPr sz="2000" baseline="0">
                <a:solidFill>
                  <a:srgbClr val="0000CC"/>
                </a:solidFill>
              </a:defRPr>
            </a:lvl3pPr>
            <a:lvl4pPr>
              <a:defRPr sz="1800" baseline="0">
                <a:solidFill>
                  <a:srgbClr val="0000CC"/>
                </a:solidFill>
              </a:defRPr>
            </a:lvl4pPr>
            <a:lvl5pPr>
              <a:defRPr sz="1800" baseline="0">
                <a:solidFill>
                  <a:srgbClr val="0000CC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  Second level</a:t>
            </a:r>
          </a:p>
          <a:p>
            <a:pPr lvl="2"/>
            <a:r>
              <a:rPr lang="en-US" dirty="0" smtClean="0"/>
              <a:t>  Third level</a:t>
            </a:r>
          </a:p>
          <a:p>
            <a:pPr lvl="3"/>
            <a:r>
              <a:rPr lang="en-US" dirty="0" smtClean="0"/>
              <a:t>  Fourth level</a:t>
            </a:r>
          </a:p>
          <a:p>
            <a:pPr lvl="4"/>
            <a:r>
              <a:rPr lang="en-US" dirty="0" smtClean="0"/>
              <a:t>  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 baseline="0">
                <a:solidFill>
                  <a:srgbClr val="0000CC"/>
                </a:solidFill>
              </a:defRPr>
            </a:lvl1pPr>
            <a:lvl2pPr>
              <a:defRPr sz="2400" baseline="0">
                <a:solidFill>
                  <a:srgbClr val="0000CC"/>
                </a:solidFill>
              </a:defRPr>
            </a:lvl2pPr>
            <a:lvl3pPr>
              <a:defRPr sz="2000" baseline="0">
                <a:solidFill>
                  <a:srgbClr val="0000CC"/>
                </a:solidFill>
              </a:defRPr>
            </a:lvl3pPr>
            <a:lvl4pPr>
              <a:defRPr sz="1800" baseline="0">
                <a:solidFill>
                  <a:srgbClr val="0000CC"/>
                </a:solidFill>
              </a:defRPr>
            </a:lvl4pPr>
            <a:lvl5pPr>
              <a:defRPr sz="1800" baseline="0">
                <a:solidFill>
                  <a:srgbClr val="0000CC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  Second level</a:t>
            </a:r>
          </a:p>
          <a:p>
            <a:pPr lvl="2"/>
            <a:r>
              <a:rPr lang="en-US" dirty="0" smtClean="0"/>
              <a:t>  Third level</a:t>
            </a:r>
          </a:p>
          <a:p>
            <a:pPr lvl="3"/>
            <a:r>
              <a:rPr lang="en-US" dirty="0" smtClean="0"/>
              <a:t>  Fourth level</a:t>
            </a:r>
          </a:p>
          <a:p>
            <a:pPr lvl="4"/>
            <a:r>
              <a:rPr lang="en-US" dirty="0" smtClean="0"/>
              <a:t>  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6F20E-FBCA-4063-9CA4-99FB93769985}" type="datetime1">
              <a:rPr lang="en-US" smtClean="0"/>
              <a:pPr/>
              <a:t>4/11/2014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6206BFA0-ED84-4F9A-BB60-435A447CFC3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228600" y="228600"/>
            <a:ext cx="8382000" cy="1161230"/>
            <a:chOff x="152400" y="228600"/>
            <a:chExt cx="8382000" cy="1161230"/>
          </a:xfrm>
        </p:grpSpPr>
        <p:sp>
          <p:nvSpPr>
            <p:cNvPr id="16" name="Rounded Rectangle 15"/>
            <p:cNvSpPr/>
            <p:nvPr/>
          </p:nvSpPr>
          <p:spPr>
            <a:xfrm>
              <a:off x="152400" y="685800"/>
              <a:ext cx="1524000" cy="3048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7" name="Flowchart: Alternate Process 16"/>
            <p:cNvSpPr/>
            <p:nvPr/>
          </p:nvSpPr>
          <p:spPr>
            <a:xfrm>
              <a:off x="2971800" y="685800"/>
              <a:ext cx="5562600" cy="3048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362200" y="228600"/>
              <a:ext cx="60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TOWN OF LONGBOAT KEY</a:t>
              </a:r>
              <a:endParaRPr lang="en-US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9" name="Picture 18" descr="LBK Production 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28800" y="228600"/>
              <a:ext cx="897435" cy="1161230"/>
            </a:xfrm>
            <a:prstGeom prst="rect">
              <a:avLst/>
            </a:prstGeom>
          </p:spPr>
        </p:pic>
        <p:sp>
          <p:nvSpPr>
            <p:cNvPr id="20" name="Rounded Rectangle 19"/>
            <p:cNvSpPr/>
            <p:nvPr/>
          </p:nvSpPr>
          <p:spPr>
            <a:xfrm>
              <a:off x="2743200" y="914400"/>
              <a:ext cx="5638800" cy="2286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1" name="Flowchart: Alternate Process 20"/>
            <p:cNvSpPr/>
            <p:nvPr/>
          </p:nvSpPr>
          <p:spPr>
            <a:xfrm>
              <a:off x="304800" y="914400"/>
              <a:ext cx="1524000" cy="2286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rgbClr val="0000C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 baseline="0">
                <a:solidFill>
                  <a:srgbClr val="0000CC"/>
                </a:solidFill>
              </a:defRPr>
            </a:lvl1pPr>
            <a:lvl2pPr>
              <a:defRPr sz="2000" baseline="0">
                <a:solidFill>
                  <a:srgbClr val="0000CC"/>
                </a:solidFill>
              </a:defRPr>
            </a:lvl2pPr>
            <a:lvl3pPr>
              <a:defRPr sz="1800" baseline="0">
                <a:solidFill>
                  <a:srgbClr val="0000CC"/>
                </a:solidFill>
              </a:defRPr>
            </a:lvl3pPr>
            <a:lvl4pPr>
              <a:defRPr sz="1600" baseline="0">
                <a:solidFill>
                  <a:srgbClr val="0000CC"/>
                </a:solidFill>
              </a:defRPr>
            </a:lvl4pPr>
            <a:lvl5pPr>
              <a:defRPr sz="1600" baseline="0">
                <a:solidFill>
                  <a:srgbClr val="0000CC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400" b="1" kern="1200" baseline="0" dirty="0" smtClean="0"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 baseline="0">
                <a:solidFill>
                  <a:srgbClr val="0000CC"/>
                </a:solidFill>
              </a:defRPr>
            </a:lvl1pPr>
            <a:lvl2pPr>
              <a:defRPr sz="2000" baseline="0">
                <a:solidFill>
                  <a:srgbClr val="0000CC"/>
                </a:solidFill>
              </a:defRPr>
            </a:lvl2pPr>
            <a:lvl3pPr>
              <a:defRPr sz="1800" baseline="0">
                <a:solidFill>
                  <a:srgbClr val="0000CC"/>
                </a:solidFill>
              </a:defRPr>
            </a:lvl3pPr>
            <a:lvl4pPr>
              <a:defRPr sz="1600" baseline="0">
                <a:solidFill>
                  <a:srgbClr val="0000CC"/>
                </a:solidFill>
              </a:defRPr>
            </a:lvl4pPr>
            <a:lvl5pPr>
              <a:defRPr sz="1600" baseline="0">
                <a:solidFill>
                  <a:srgbClr val="0000CC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D1120-6138-42FD-BD41-03D12EB2DB75}" type="datetime1">
              <a:rPr lang="en-US" smtClean="0"/>
              <a:pPr/>
              <a:t>4/11/2014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6206BFA0-ED84-4F9A-BB60-435A447CFC3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28600" y="228600"/>
            <a:ext cx="8382000" cy="1161230"/>
            <a:chOff x="152400" y="228600"/>
            <a:chExt cx="8382000" cy="1161230"/>
          </a:xfrm>
        </p:grpSpPr>
        <p:sp>
          <p:nvSpPr>
            <p:cNvPr id="18" name="Rounded Rectangle 17"/>
            <p:cNvSpPr/>
            <p:nvPr/>
          </p:nvSpPr>
          <p:spPr>
            <a:xfrm>
              <a:off x="152400" y="685800"/>
              <a:ext cx="1524000" cy="3048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9" name="Flowchart: Alternate Process 18"/>
            <p:cNvSpPr/>
            <p:nvPr/>
          </p:nvSpPr>
          <p:spPr>
            <a:xfrm>
              <a:off x="2971800" y="685800"/>
              <a:ext cx="5562600" cy="3048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362200" y="228600"/>
              <a:ext cx="60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TOWN OF LONGBOAT KEY</a:t>
              </a:r>
              <a:endParaRPr lang="en-US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1" name="Picture 20" descr="LBK Production 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28800" y="228600"/>
              <a:ext cx="897435" cy="1161230"/>
            </a:xfrm>
            <a:prstGeom prst="rect">
              <a:avLst/>
            </a:prstGeom>
          </p:spPr>
        </p:pic>
        <p:sp>
          <p:nvSpPr>
            <p:cNvPr id="22" name="Rounded Rectangle 21"/>
            <p:cNvSpPr/>
            <p:nvPr/>
          </p:nvSpPr>
          <p:spPr>
            <a:xfrm>
              <a:off x="2743200" y="914400"/>
              <a:ext cx="5638800" cy="2286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3" name="Flowchart: Alternate Process 22"/>
            <p:cNvSpPr/>
            <p:nvPr/>
          </p:nvSpPr>
          <p:spPr>
            <a:xfrm>
              <a:off x="304800" y="914400"/>
              <a:ext cx="1524000" cy="2286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D8471-2C30-4D49-B8C6-64FE716CFD93}" type="datetime1">
              <a:rPr lang="en-US" smtClean="0"/>
              <a:pPr/>
              <a:t>4/11/2014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6206BFA0-ED84-4F9A-BB60-435A447CFC3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228600" y="228600"/>
            <a:ext cx="8382000" cy="1161230"/>
            <a:chOff x="152400" y="228600"/>
            <a:chExt cx="8382000" cy="1161230"/>
          </a:xfrm>
        </p:grpSpPr>
        <p:sp>
          <p:nvSpPr>
            <p:cNvPr id="14" name="Rounded Rectangle 13"/>
            <p:cNvSpPr/>
            <p:nvPr/>
          </p:nvSpPr>
          <p:spPr>
            <a:xfrm>
              <a:off x="152400" y="685800"/>
              <a:ext cx="1524000" cy="3048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5" name="Flowchart: Alternate Process 14"/>
            <p:cNvSpPr/>
            <p:nvPr/>
          </p:nvSpPr>
          <p:spPr>
            <a:xfrm>
              <a:off x="2971800" y="685800"/>
              <a:ext cx="5562600" cy="3048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362200" y="228600"/>
              <a:ext cx="60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TOWN OF LONGBOAT KEY</a:t>
              </a:r>
              <a:endParaRPr lang="en-US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7" name="Picture 16" descr="LBK Production 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28800" y="228600"/>
              <a:ext cx="897435" cy="1161230"/>
            </a:xfrm>
            <a:prstGeom prst="rect">
              <a:avLst/>
            </a:prstGeom>
          </p:spPr>
        </p:pic>
        <p:sp>
          <p:nvSpPr>
            <p:cNvPr id="18" name="Rounded Rectangle 17"/>
            <p:cNvSpPr/>
            <p:nvPr/>
          </p:nvSpPr>
          <p:spPr>
            <a:xfrm>
              <a:off x="2743200" y="914400"/>
              <a:ext cx="5638800" cy="2286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9" name="Flowchart: Alternate Process 18"/>
            <p:cNvSpPr/>
            <p:nvPr/>
          </p:nvSpPr>
          <p:spPr>
            <a:xfrm>
              <a:off x="304800" y="914400"/>
              <a:ext cx="1524000" cy="2286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FE540-634E-4E66-91EC-3514CA2AFF97}" type="datetime1">
              <a:rPr lang="en-US" smtClean="0"/>
              <a:pPr/>
              <a:t>4/11/2014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6206BFA0-ED84-4F9A-BB60-435A447CFC3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 baseline="0">
                <a:solidFill>
                  <a:srgbClr val="0000C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 baseline="0">
                <a:solidFill>
                  <a:srgbClr val="0000CC"/>
                </a:solidFill>
              </a:defRPr>
            </a:lvl1pPr>
            <a:lvl2pPr>
              <a:defRPr sz="2800" baseline="0">
                <a:solidFill>
                  <a:srgbClr val="0000CC"/>
                </a:solidFill>
              </a:defRPr>
            </a:lvl2pPr>
            <a:lvl3pPr>
              <a:defRPr sz="2400" baseline="0">
                <a:solidFill>
                  <a:srgbClr val="0000CC"/>
                </a:solidFill>
              </a:defRPr>
            </a:lvl3pPr>
            <a:lvl4pPr>
              <a:defRPr sz="2000" baseline="0">
                <a:solidFill>
                  <a:srgbClr val="0000CC"/>
                </a:solidFill>
              </a:defRPr>
            </a:lvl4pPr>
            <a:lvl5pPr>
              <a:defRPr sz="2000" baseline="0">
                <a:solidFill>
                  <a:srgbClr val="0000CC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 baseline="0">
                <a:solidFill>
                  <a:srgbClr val="0000CC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6E5EA-C8D5-4300-A8F0-95B035FD0213}" type="datetime1">
              <a:rPr lang="en-US" smtClean="0"/>
              <a:pPr/>
              <a:t>4/11/2014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6206BFA0-ED84-4F9A-BB60-435A447CFC3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 baseline="0">
                <a:solidFill>
                  <a:srgbClr val="0000C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 baseline="0">
                <a:solidFill>
                  <a:srgbClr val="0000CC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64BC-15AB-49CE-BD78-46AF9FF97861}" type="datetime1">
              <a:rPr lang="en-US" smtClean="0"/>
              <a:pPr/>
              <a:t>4/11/2014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6206BFA0-ED84-4F9A-BB60-435A447CFC3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D20F4-FC1C-4670-9BEB-137D97CC1A3C}" type="datetime1">
              <a:rPr lang="en-US" smtClean="0"/>
              <a:pPr/>
              <a:t>4/11/2014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6BFA0-ED84-4F9A-BB60-435A447CFC3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512F5-1689-4B76-BA2C-4968ACFC8C6C}" type="datetime1">
              <a:rPr lang="en-US" smtClean="0"/>
              <a:pPr/>
              <a:t>4/11/2014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A60BD-D528-42C7-BE93-6A03B61F49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600200"/>
            <a:ext cx="7772400" cy="685800"/>
          </a:xfrm>
        </p:spPr>
        <p:txBody>
          <a:bodyPr>
            <a:normAutofit fontScale="90000"/>
          </a:bodyPr>
          <a:lstStyle/>
          <a:p>
            <a:r>
              <a:rPr dirty="0" smtClean="0"/>
              <a:t>Longbeach </a:t>
            </a:r>
            <a:r>
              <a:rPr dirty="0" smtClean="0"/>
              <a:t>Village</a:t>
            </a:r>
            <a:br>
              <a:rPr dirty="0" smtClean="0"/>
            </a:br>
            <a:r>
              <a:rPr dirty="0" smtClean="0"/>
              <a:t> </a:t>
            </a:r>
            <a:r>
              <a:rPr dirty="0" smtClean="0"/>
              <a:t>Longboat </a:t>
            </a:r>
            <a:r>
              <a:rPr dirty="0" smtClean="0"/>
              <a:t>Key </a:t>
            </a:r>
            <a:r>
              <a:rPr dirty="0" smtClean="0"/>
              <a:t>Parking Concerns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1752600"/>
          </a:xfrm>
        </p:spPr>
        <p:txBody>
          <a:bodyPr>
            <a:normAutofit/>
          </a:bodyPr>
          <a:lstStyle/>
          <a:p>
            <a:r>
              <a:rPr sz="2800" dirty="0" smtClean="0"/>
              <a:t>Commission Regular Workshop </a:t>
            </a:r>
          </a:p>
          <a:p>
            <a:endParaRPr sz="2800" dirty="0" smtClean="0"/>
          </a:p>
          <a:p>
            <a:r>
              <a:rPr sz="2800" dirty="0" smtClean="0"/>
              <a:t>April 21, 2014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BFA0-ED84-4F9A-BB60-435A447CFC35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143000"/>
            <a:ext cx="8229600" cy="609600"/>
          </a:xfrm>
        </p:spPr>
        <p:txBody>
          <a:bodyPr>
            <a:normAutofit fontScale="90000"/>
          </a:bodyPr>
          <a:lstStyle/>
          <a:p>
            <a:pPr algn="l"/>
            <a:r>
              <a:rPr dirty="0" smtClean="0"/>
              <a:t>Longbeach Village Current Parking Schedule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BFA0-ED84-4F9A-BB60-435A447CFC3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8305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838200" y="6019800"/>
            <a:ext cx="7467600" cy="381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Red: No </a:t>
            </a:r>
            <a:r>
              <a:rPr lang="en-US" b="1" dirty="0" smtClean="0"/>
              <a:t>parking, </a:t>
            </a:r>
            <a:r>
              <a:rPr lang="en-US" b="1" dirty="0" smtClean="0"/>
              <a:t>Yellow: No Parking </a:t>
            </a:r>
            <a:r>
              <a:rPr lang="en-US" b="1" dirty="0" smtClean="0"/>
              <a:t>11pm-5am, </a:t>
            </a:r>
            <a:r>
              <a:rPr lang="en-US" b="1" dirty="0" smtClean="0"/>
              <a:t>Green: Parking Anytime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838200"/>
          </a:xfrm>
        </p:spPr>
        <p:txBody>
          <a:bodyPr/>
          <a:lstStyle/>
          <a:p>
            <a:r>
              <a:rPr dirty="0" smtClean="0"/>
              <a:t>Longbeach Village Parking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86000"/>
            <a:ext cx="8458200" cy="3886200"/>
          </a:xfrm>
        </p:spPr>
        <p:txBody>
          <a:bodyPr>
            <a:normAutofit fontScale="70000" lnSpcReduction="20000"/>
          </a:bodyPr>
          <a:lstStyle/>
          <a:p>
            <a:pPr algn="l"/>
            <a:endParaRPr dirty="0" smtClean="0"/>
          </a:p>
          <a:p>
            <a:r>
              <a:rPr sz="4000" dirty="0" smtClean="0"/>
              <a:t>Recent History</a:t>
            </a:r>
          </a:p>
          <a:p>
            <a:pPr algn="l"/>
            <a:endParaRPr sz="4000" dirty="0" smtClean="0"/>
          </a:p>
          <a:p>
            <a:pPr algn="l">
              <a:buFont typeface="Arial" pitchFamily="34" charset="0"/>
              <a:buChar char="•"/>
            </a:pPr>
            <a:r>
              <a:rPr sz="4000" dirty="0" smtClean="0"/>
              <a:t> </a:t>
            </a:r>
            <a:r>
              <a:rPr sz="4100" dirty="0" smtClean="0"/>
              <a:t>Nov. 2012 </a:t>
            </a:r>
            <a:r>
              <a:rPr lang="en-US" sz="4100" dirty="0" smtClean="0"/>
              <a:t>–</a:t>
            </a:r>
            <a:r>
              <a:rPr sz="4100" dirty="0" smtClean="0"/>
              <a:t> Street Parking Concerns</a:t>
            </a:r>
          </a:p>
          <a:p>
            <a:pPr algn="l"/>
            <a:endParaRPr sz="4100" dirty="0" smtClean="0"/>
          </a:p>
          <a:p>
            <a:pPr algn="l">
              <a:buFont typeface="Arial" pitchFamily="34" charset="0"/>
              <a:buChar char="•"/>
            </a:pPr>
            <a:r>
              <a:rPr lang="en-US" sz="4100" dirty="0" smtClean="0"/>
              <a:t> Nov. 2012 – Restaurant Parking Request</a:t>
            </a:r>
          </a:p>
          <a:p>
            <a:pPr algn="l"/>
            <a:r>
              <a:rPr sz="4100" dirty="0" smtClean="0"/>
              <a:t>  </a:t>
            </a:r>
          </a:p>
          <a:p>
            <a:pPr algn="l">
              <a:buFont typeface="Arial" pitchFamily="34" charset="0"/>
              <a:buChar char="•"/>
            </a:pPr>
            <a:r>
              <a:rPr lang="en-US" sz="4100" dirty="0" smtClean="0"/>
              <a:t> Dec. 2012 – </a:t>
            </a:r>
            <a:r>
              <a:rPr lang="en-US" sz="4100" dirty="0" smtClean="0"/>
              <a:t>TCRM </a:t>
            </a:r>
            <a:r>
              <a:rPr lang="en-US" sz="4100" dirty="0" smtClean="0"/>
              <a:t>Discussion</a:t>
            </a:r>
          </a:p>
          <a:p>
            <a:pPr algn="l"/>
            <a:endParaRPr lang="en-US" sz="4100" dirty="0" smtClean="0"/>
          </a:p>
          <a:p>
            <a:pPr algn="l">
              <a:buFont typeface="Arial" pitchFamily="34" charset="0"/>
              <a:buChar char="•"/>
            </a:pPr>
            <a:r>
              <a:rPr lang="en-US" sz="4100" dirty="0" smtClean="0"/>
              <a:t> Dec. 2012 – Trial Basis o</a:t>
            </a:r>
            <a:r>
              <a:rPr lang="en-US" sz="4000" dirty="0" smtClean="0"/>
              <a:t>f New Parking Hours</a:t>
            </a:r>
          </a:p>
          <a:p>
            <a:pPr algn="l">
              <a:buFont typeface="Arial" pitchFamily="34" charset="0"/>
              <a:buChar char="•"/>
            </a:pPr>
            <a:endParaRPr sz="4000" dirty="0" smtClean="0"/>
          </a:p>
          <a:p>
            <a:pPr algn="l"/>
            <a:endParaRPr sz="4000" dirty="0" smtClean="0"/>
          </a:p>
          <a:p>
            <a:pPr algn="l">
              <a:buFont typeface="Arial" pitchFamily="34" charset="0"/>
              <a:buChar char="•"/>
            </a:pPr>
            <a:endParaRPr sz="4000" dirty="0" smtClean="0"/>
          </a:p>
          <a:p>
            <a:pPr algn="l"/>
            <a:endParaRPr sz="4000" dirty="0" smtClean="0"/>
          </a:p>
          <a:p>
            <a:pPr algn="l"/>
            <a:endParaRPr dirty="0" smtClean="0"/>
          </a:p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BFA0-ED84-4F9A-BB60-435A447CFC35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838200"/>
          </a:xfrm>
        </p:spPr>
        <p:txBody>
          <a:bodyPr/>
          <a:lstStyle/>
          <a:p>
            <a:r>
              <a:rPr dirty="0" smtClean="0"/>
              <a:t>Longbeach Village Parking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86000"/>
            <a:ext cx="8610600" cy="3886200"/>
          </a:xfrm>
        </p:spPr>
        <p:txBody>
          <a:bodyPr>
            <a:normAutofit fontScale="70000" lnSpcReduction="20000"/>
          </a:bodyPr>
          <a:lstStyle/>
          <a:p>
            <a:pPr algn="l"/>
            <a:endParaRPr dirty="0" smtClean="0"/>
          </a:p>
          <a:p>
            <a:r>
              <a:rPr sz="4000" dirty="0" smtClean="0"/>
              <a:t>Recent History</a:t>
            </a:r>
          </a:p>
          <a:p>
            <a:pPr algn="l"/>
            <a:endParaRPr sz="4000" dirty="0" smtClean="0"/>
          </a:p>
          <a:p>
            <a:pPr algn="l">
              <a:buFont typeface="Arial" pitchFamily="34" charset="0"/>
              <a:buChar char="•"/>
            </a:pPr>
            <a:r>
              <a:rPr lang="en-US" sz="4000" dirty="0" smtClean="0"/>
              <a:t> Feb. 2013 – </a:t>
            </a:r>
            <a:r>
              <a:rPr lang="en-US" sz="4000" dirty="0" smtClean="0"/>
              <a:t>TCWS </a:t>
            </a:r>
            <a:r>
              <a:rPr lang="en-US" sz="4000" dirty="0" smtClean="0"/>
              <a:t>Proposed Ordinance 2013-08</a:t>
            </a:r>
          </a:p>
          <a:p>
            <a:pPr algn="l"/>
            <a:endParaRPr lang="en-US" sz="4000" dirty="0" smtClean="0"/>
          </a:p>
          <a:p>
            <a:pPr algn="l">
              <a:buFont typeface="Arial" pitchFamily="34" charset="0"/>
              <a:buChar char="•"/>
            </a:pPr>
            <a:r>
              <a:rPr lang="en-US" sz="4000" dirty="0" smtClean="0"/>
              <a:t> Mar. 2013 – </a:t>
            </a:r>
            <a:r>
              <a:rPr lang="en-US" sz="4000" dirty="0" smtClean="0"/>
              <a:t>TCRM  </a:t>
            </a:r>
            <a:r>
              <a:rPr lang="en-US" sz="4000" dirty="0" smtClean="0"/>
              <a:t>First Reading</a:t>
            </a:r>
          </a:p>
          <a:p>
            <a:pPr algn="l"/>
            <a:endParaRPr lang="en-US" sz="4000" dirty="0" smtClean="0"/>
          </a:p>
          <a:p>
            <a:pPr algn="l">
              <a:buFont typeface="Arial" pitchFamily="34" charset="0"/>
              <a:buChar char="•"/>
            </a:pPr>
            <a:r>
              <a:rPr lang="en-US" sz="4000" dirty="0" smtClean="0"/>
              <a:t> Apr. 2013 – </a:t>
            </a:r>
            <a:r>
              <a:rPr lang="en-US" sz="4000" dirty="0" smtClean="0"/>
              <a:t>TCRM </a:t>
            </a:r>
            <a:r>
              <a:rPr lang="en-US" sz="4000" dirty="0" smtClean="0"/>
              <a:t>Second Reading</a:t>
            </a:r>
          </a:p>
          <a:p>
            <a:pPr algn="l"/>
            <a:endParaRPr lang="en-US" sz="4000" dirty="0" smtClean="0"/>
          </a:p>
          <a:p>
            <a:pPr algn="l">
              <a:buFont typeface="Arial" pitchFamily="34" charset="0"/>
              <a:buChar char="•"/>
            </a:pPr>
            <a:r>
              <a:rPr lang="en-US" sz="4000" dirty="0" smtClean="0"/>
              <a:t> Apr. 2013 – Adopted Ordinance 2013-08</a:t>
            </a:r>
          </a:p>
          <a:p>
            <a:pPr algn="l">
              <a:buFont typeface="Arial" pitchFamily="34" charset="0"/>
              <a:buChar char="•"/>
            </a:pPr>
            <a:endParaRPr sz="4000" dirty="0" smtClean="0"/>
          </a:p>
          <a:p>
            <a:pPr algn="l"/>
            <a:endParaRPr sz="4000" dirty="0" smtClean="0"/>
          </a:p>
          <a:p>
            <a:pPr algn="l">
              <a:buFont typeface="Arial" pitchFamily="34" charset="0"/>
              <a:buChar char="•"/>
            </a:pPr>
            <a:endParaRPr sz="4000" dirty="0" smtClean="0"/>
          </a:p>
          <a:p>
            <a:pPr algn="l"/>
            <a:endParaRPr sz="4000" dirty="0" smtClean="0"/>
          </a:p>
          <a:p>
            <a:pPr algn="l"/>
            <a:endParaRPr dirty="0" smtClean="0"/>
          </a:p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BFA0-ED84-4F9A-BB60-435A447CFC35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838200"/>
          </a:xfrm>
        </p:spPr>
        <p:txBody>
          <a:bodyPr/>
          <a:lstStyle/>
          <a:p>
            <a:r>
              <a:rPr dirty="0" smtClean="0"/>
              <a:t>Longbeach Village Parking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286000"/>
            <a:ext cx="8305800" cy="3886200"/>
          </a:xfrm>
        </p:spPr>
        <p:txBody>
          <a:bodyPr>
            <a:normAutofit fontScale="77500" lnSpcReduction="20000"/>
          </a:bodyPr>
          <a:lstStyle/>
          <a:p>
            <a:pPr algn="l"/>
            <a:endParaRPr dirty="0" smtClean="0"/>
          </a:p>
          <a:p>
            <a:r>
              <a:rPr sz="4000" dirty="0" smtClean="0"/>
              <a:t>Recent History</a:t>
            </a:r>
          </a:p>
          <a:p>
            <a:pPr algn="l"/>
            <a:endParaRPr sz="4000" dirty="0" smtClean="0"/>
          </a:p>
          <a:p>
            <a:pPr algn="l">
              <a:buFont typeface="Arial" pitchFamily="34" charset="0"/>
              <a:buChar char="•"/>
            </a:pPr>
            <a:r>
              <a:rPr lang="en-US" sz="4000" dirty="0" smtClean="0"/>
              <a:t> Mar. 2014 – Letter of Concern from Village</a:t>
            </a:r>
          </a:p>
          <a:p>
            <a:pPr algn="l"/>
            <a:endParaRPr lang="en-US" sz="4000" dirty="0" smtClean="0"/>
          </a:p>
          <a:p>
            <a:pPr algn="l">
              <a:buFont typeface="Arial" pitchFamily="34" charset="0"/>
              <a:buChar char="•"/>
            </a:pPr>
            <a:r>
              <a:rPr lang="en-US" sz="4000" dirty="0" smtClean="0"/>
              <a:t> Apr. 2014 – Workshop Item Requested </a:t>
            </a:r>
          </a:p>
          <a:p>
            <a:pPr algn="l"/>
            <a:endParaRPr lang="en-US" sz="4000" dirty="0" smtClean="0"/>
          </a:p>
          <a:p>
            <a:pPr algn="l"/>
            <a:endParaRPr lang="en-US" sz="4000" dirty="0" smtClean="0"/>
          </a:p>
          <a:p>
            <a:pPr algn="l"/>
            <a:endParaRPr lang="en-US" sz="4000" dirty="0" smtClean="0"/>
          </a:p>
          <a:p>
            <a:pPr algn="l"/>
            <a:r>
              <a:rPr lang="en-US" sz="4000" dirty="0" smtClean="0"/>
              <a:t>                       </a:t>
            </a:r>
            <a:endParaRPr sz="4000" dirty="0" smtClean="0"/>
          </a:p>
          <a:p>
            <a:pPr algn="l"/>
            <a:endParaRPr sz="4000" dirty="0" smtClean="0"/>
          </a:p>
          <a:p>
            <a:pPr algn="l"/>
            <a:endParaRPr sz="4000" dirty="0" smtClean="0"/>
          </a:p>
          <a:p>
            <a:pPr algn="l"/>
            <a:endParaRPr sz="4000" dirty="0" smtClean="0"/>
          </a:p>
          <a:p>
            <a:pPr algn="l"/>
            <a:endParaRPr dirty="0" smtClean="0"/>
          </a:p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BFA0-ED84-4F9A-BB60-435A447CFC35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</TotalTime>
  <Words>138</Words>
  <Application>Microsoft Office PowerPoint</Application>
  <PresentationFormat>On-screen Show (4:3)</PresentationFormat>
  <Paragraphs>57</Paragraphs>
  <Slides>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Office Theme</vt:lpstr>
      <vt:lpstr>Custom Design</vt:lpstr>
      <vt:lpstr>Longbeach Village  Longboat Key Parking Concerns </vt:lpstr>
      <vt:lpstr>Longbeach Village Current Parking Schedule</vt:lpstr>
      <vt:lpstr>Longbeach Village Parking </vt:lpstr>
      <vt:lpstr>Longbeach Village Parking </vt:lpstr>
      <vt:lpstr>Longbeach Village Parking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dspencer</dc:creator>
  <cp:lastModifiedBy>mrichard</cp:lastModifiedBy>
  <cp:revision>118</cp:revision>
  <dcterms:created xsi:type="dcterms:W3CDTF">2012-10-10T14:32:05Z</dcterms:created>
  <dcterms:modified xsi:type="dcterms:W3CDTF">2014-04-11T15:32:41Z</dcterms:modified>
</cp:coreProperties>
</file>