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1"/>
  </p:notesMasterIdLst>
  <p:handoutMasterIdLst>
    <p:handoutMasterId r:id="rId12"/>
  </p:handoutMasterIdLst>
  <p:sldIdLst>
    <p:sldId id="269" r:id="rId2"/>
    <p:sldId id="270" r:id="rId3"/>
    <p:sldId id="271" r:id="rId4"/>
    <p:sldId id="272" r:id="rId5"/>
    <p:sldId id="273" r:id="rId6"/>
    <p:sldId id="278" r:id="rId7"/>
    <p:sldId id="275" r:id="rId8"/>
    <p:sldId id="276" r:id="rId9"/>
    <p:sldId id="277" r:id="rId1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33CC"/>
    <a:srgbClr val="F9CB00"/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08" autoAdjust="0"/>
  </p:normalViewPr>
  <p:slideViewPr>
    <p:cSldViewPr>
      <p:cViewPr>
        <p:scale>
          <a:sx n="100" d="100"/>
          <a:sy n="100" d="100"/>
        </p:scale>
        <p:origin x="1194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234A1A66-8169-43A6-A36B-77C757C71ADD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062D71C-F1E6-4D28-ABD3-A3238F575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4AC49FA-594B-47E8-8E97-6C679F13F07E}" type="datetimeFigureOut">
              <a:rPr lang="en-US"/>
              <a:pPr>
                <a:defRPr/>
              </a:pPr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C82E4B-7F6A-4604-877C-41BD1AF83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8A64-EF15-45C4-879A-4413A5B05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0550" y="1219200"/>
            <a:ext cx="7924800" cy="4953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l">
              <a:lnSpc>
                <a:spcPct val="170000"/>
              </a:lnSpc>
              <a:spcBef>
                <a:spcPts val="0"/>
              </a:spcBef>
              <a:buSzPct val="97000"/>
              <a:buBlip>
                <a:blip r:embed="rId2"/>
              </a:buBlip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Enter Text Here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3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474266545"/>
              </p:ext>
            </p:extLst>
          </p:nvPr>
        </p:nvGraphicFramePr>
        <p:xfrm>
          <a:off x="0" y="0"/>
          <a:ext cx="91440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r:id="rId4" imgW="18234921" imgH="2349206" progId="">
                  <p:embed/>
                </p:oleObj>
              </mc:Choice>
              <mc:Fallback>
                <p:oleObj r:id="rId4" imgW="18234921" imgH="2349206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95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2"/>
          <p:cNvSpPr txBox="1">
            <a:spLocks noChangeArrowheads="1"/>
          </p:cNvSpPr>
          <p:nvPr userDrawn="1"/>
        </p:nvSpPr>
        <p:spPr bwMode="auto">
          <a:xfrm>
            <a:off x="2895600" y="42949"/>
            <a:ext cx="6096000" cy="338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>
                <a:solidFill>
                  <a:srgbClr val="F9CB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 OF LONGBOAT KEY</a:t>
            </a:r>
          </a:p>
        </p:txBody>
      </p:sp>
      <p:pic>
        <p:nvPicPr>
          <p:cNvPr id="1029" name="Picture 1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363"/>
            <a:ext cx="6858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95A15C-AB8B-4907-B924-6B3048B58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algn="ctr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553450" cy="4953000"/>
          </a:xfrm>
        </p:spPr>
        <p:txBody>
          <a:bodyPr/>
          <a:lstStyle/>
          <a:p>
            <a:r>
              <a:rPr lang="en-US" b="1" cap="all" dirty="0" smtClean="0">
                <a:solidFill>
                  <a:srgbClr val="0000CC"/>
                </a:solidFill>
              </a:rPr>
              <a:t>Broadway parking</a:t>
            </a:r>
            <a:endParaRPr lang="en-US" sz="2000" dirty="0" smtClean="0">
              <a:solidFill>
                <a:srgbClr val="0000CC"/>
              </a:solidFill>
            </a:endParaRPr>
          </a:p>
          <a:p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10" y="1394158"/>
            <a:ext cx="3505200" cy="26289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80" y="1410709"/>
            <a:ext cx="3461062" cy="25957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29141"/>
            <a:ext cx="3437972" cy="25784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304800" y="4606675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Posted Speed:  25 mph</a:t>
            </a:r>
            <a:endParaRPr lang="en-US" sz="1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32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553450" cy="4953000"/>
          </a:xfrm>
        </p:spPr>
        <p:txBody>
          <a:bodyPr/>
          <a:lstStyle/>
          <a:p>
            <a:r>
              <a:rPr lang="en-US" b="1" cap="all" dirty="0" smtClean="0">
                <a:solidFill>
                  <a:srgbClr val="0000CC"/>
                </a:solidFill>
              </a:rPr>
              <a:t>Broadway parking</a:t>
            </a:r>
            <a:endParaRPr lang="en-US" sz="2000" dirty="0" smtClean="0">
              <a:solidFill>
                <a:srgbClr val="0000CC"/>
              </a:solidFill>
            </a:endParaRPr>
          </a:p>
          <a:p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71600"/>
            <a:ext cx="3429000" cy="25717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57312"/>
            <a:ext cx="3448050" cy="25860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120573"/>
            <a:ext cx="3529253" cy="264694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7501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553450" cy="4953000"/>
          </a:xfrm>
        </p:spPr>
        <p:txBody>
          <a:bodyPr/>
          <a:lstStyle/>
          <a:p>
            <a:r>
              <a:rPr lang="en-US" b="1" cap="all" dirty="0" smtClean="0">
                <a:solidFill>
                  <a:srgbClr val="0000CC"/>
                </a:solidFill>
              </a:rPr>
              <a:t>Broadway parking</a:t>
            </a:r>
            <a:endParaRPr lang="en-US" sz="2000" dirty="0" smtClean="0">
              <a:solidFill>
                <a:srgbClr val="0000CC"/>
              </a:solidFill>
            </a:endParaRPr>
          </a:p>
          <a:p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192" y="1584324"/>
            <a:ext cx="6362700" cy="47720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3138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553450" cy="4953000"/>
          </a:xfrm>
        </p:spPr>
        <p:txBody>
          <a:bodyPr/>
          <a:lstStyle/>
          <a:p>
            <a:r>
              <a:rPr lang="en-US" b="1" cap="all" dirty="0" smtClean="0">
                <a:solidFill>
                  <a:srgbClr val="0000CC"/>
                </a:solidFill>
              </a:rPr>
              <a:t>Broadway parking</a:t>
            </a:r>
            <a:endParaRPr lang="en-US" sz="2000" dirty="0" smtClean="0">
              <a:solidFill>
                <a:srgbClr val="0000CC"/>
              </a:solidFill>
            </a:endParaRPr>
          </a:p>
          <a:p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1600200"/>
            <a:ext cx="4064000" cy="3048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416" y="3090141"/>
            <a:ext cx="4354945" cy="326620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25106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553450" cy="4953000"/>
          </a:xfrm>
        </p:spPr>
        <p:txBody>
          <a:bodyPr/>
          <a:lstStyle/>
          <a:p>
            <a:r>
              <a:rPr lang="en-US" b="1" cap="all" dirty="0" smtClean="0">
                <a:solidFill>
                  <a:srgbClr val="0000CC"/>
                </a:solidFill>
              </a:rPr>
              <a:t>Broadway parking</a:t>
            </a:r>
            <a:endParaRPr lang="en-US" sz="2000" dirty="0" smtClean="0">
              <a:solidFill>
                <a:srgbClr val="0000CC"/>
              </a:solidFill>
            </a:endParaRPr>
          </a:p>
          <a:p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41" y="1820718"/>
            <a:ext cx="6019800" cy="45148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46736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553450" cy="4953000"/>
          </a:xfrm>
        </p:spPr>
        <p:txBody>
          <a:bodyPr/>
          <a:lstStyle/>
          <a:p>
            <a:r>
              <a:rPr lang="en-US" b="1" cap="all" dirty="0" smtClean="0">
                <a:solidFill>
                  <a:srgbClr val="0000CC"/>
                </a:solidFill>
              </a:rPr>
              <a:t>Broadway @ gulf of </a:t>
            </a:r>
            <a:r>
              <a:rPr lang="en-US" b="1" cap="all" dirty="0" err="1" smtClean="0">
                <a:solidFill>
                  <a:srgbClr val="0000CC"/>
                </a:solidFill>
              </a:rPr>
              <a:t>mexico</a:t>
            </a:r>
            <a:r>
              <a:rPr lang="en-US" b="1" cap="all" dirty="0" smtClean="0">
                <a:solidFill>
                  <a:srgbClr val="0000CC"/>
                </a:solidFill>
              </a:rPr>
              <a:t> drive</a:t>
            </a:r>
          </a:p>
          <a:p>
            <a:r>
              <a:rPr lang="en-US" sz="2000" b="1" cap="all" dirty="0" smtClean="0">
                <a:solidFill>
                  <a:srgbClr val="0000CC"/>
                </a:solidFill>
              </a:rPr>
              <a:t>SR 789:  35 mph (45 mph)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193131"/>
            <a:ext cx="7772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316.1945 Stopping, standing, or parking prohibited in specified places</a:t>
            </a:r>
            <a:r>
              <a:rPr lang="en-US" b="1" dirty="0" smtClean="0"/>
              <a:t>.—</a:t>
            </a:r>
          </a:p>
          <a:p>
            <a:r>
              <a:rPr lang="en-US" dirty="0" smtClean="0"/>
              <a:t>(</a:t>
            </a:r>
            <a:r>
              <a:rPr lang="en-US" dirty="0"/>
              <a:t>1) </a:t>
            </a:r>
            <a:r>
              <a:rPr lang="en-US" dirty="0">
                <a:solidFill>
                  <a:srgbClr val="0000CC"/>
                </a:solidFill>
              </a:rPr>
              <a:t>Except when necessary to avoid conflict with other traffic, or in compliance with law or the directions of a police officer or official traffic control device, no person shall</a:t>
            </a:r>
            <a:r>
              <a:rPr lang="en-US" dirty="0" smtClean="0">
                <a:solidFill>
                  <a:srgbClr val="0000CC"/>
                </a:solidFill>
              </a:rPr>
              <a:t>:</a:t>
            </a:r>
          </a:p>
          <a:p>
            <a:r>
              <a:rPr lang="en-US" dirty="0" smtClean="0"/>
              <a:t>(</a:t>
            </a:r>
            <a:r>
              <a:rPr lang="en-US" dirty="0"/>
              <a:t>a) Stop, stand, or park a vehicle</a:t>
            </a:r>
            <a:r>
              <a:rPr lang="en-US" dirty="0" smtClean="0"/>
              <a:t>:</a:t>
            </a:r>
          </a:p>
          <a:p>
            <a:r>
              <a:rPr lang="en-US" dirty="0" smtClean="0"/>
              <a:t>1</a:t>
            </a:r>
            <a:r>
              <a:rPr lang="en-US" dirty="0"/>
              <a:t>. On the roadway side of any vehicle stopped or parked at the edge or curb of a street.</a:t>
            </a:r>
          </a:p>
          <a:p>
            <a:r>
              <a:rPr lang="en-US" dirty="0"/>
              <a:t>2. On a sidewalk.</a:t>
            </a:r>
          </a:p>
          <a:p>
            <a:r>
              <a:rPr lang="en-US" dirty="0"/>
              <a:t>3. Within an intersection.</a:t>
            </a:r>
          </a:p>
          <a:p>
            <a:r>
              <a:rPr lang="en-US" dirty="0"/>
              <a:t>4. On a crosswalk.</a:t>
            </a:r>
          </a:p>
          <a:p>
            <a:r>
              <a:rPr lang="en-US" dirty="0"/>
              <a:t>5. Between a safety zone and the adjacent curb or within 30 feet of points on the curb immediately opposite the ends of a safety zone, unless the Department of Transportation indicates a different length by signs or markings.</a:t>
            </a:r>
          </a:p>
        </p:txBody>
      </p:sp>
    </p:spTree>
    <p:extLst>
      <p:ext uri="{BB962C8B-B14F-4D97-AF65-F5344CB8AC3E}">
        <p14:creationId xmlns:p14="http://schemas.microsoft.com/office/powerpoint/2010/main" val="1530372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553450" cy="4953000"/>
          </a:xfrm>
        </p:spPr>
        <p:txBody>
          <a:bodyPr/>
          <a:lstStyle/>
          <a:p>
            <a:r>
              <a:rPr lang="en-US" b="1" cap="all" dirty="0" smtClean="0">
                <a:solidFill>
                  <a:srgbClr val="0000CC"/>
                </a:solidFill>
              </a:rPr>
              <a:t>Broadway @ gulf of </a:t>
            </a:r>
            <a:r>
              <a:rPr lang="en-US" b="1" cap="all" dirty="0" err="1" smtClean="0">
                <a:solidFill>
                  <a:srgbClr val="0000CC"/>
                </a:solidFill>
              </a:rPr>
              <a:t>mexico</a:t>
            </a:r>
            <a:r>
              <a:rPr lang="en-US" b="1" cap="all" dirty="0" smtClean="0">
                <a:solidFill>
                  <a:srgbClr val="0000CC"/>
                </a:solidFill>
              </a:rPr>
              <a:t> drive</a:t>
            </a:r>
          </a:p>
          <a:p>
            <a:r>
              <a:rPr lang="en-US" sz="2000" b="1" cap="all" dirty="0">
                <a:solidFill>
                  <a:srgbClr val="0000CC"/>
                </a:solidFill>
              </a:rPr>
              <a:t>SR 789:  35 mph (45 mph)</a:t>
            </a:r>
            <a:endParaRPr lang="en-US" sz="2000" dirty="0">
              <a:solidFill>
                <a:srgbClr val="0000CC"/>
              </a:solidFill>
            </a:endParaRPr>
          </a:p>
          <a:p>
            <a:endParaRPr lang="en-US" sz="2000" dirty="0">
              <a:solidFill>
                <a:srgbClr val="0000C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4" y="1704181"/>
            <a:ext cx="4497917" cy="33734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31" y="2564857"/>
            <a:ext cx="4523511" cy="339263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533400" y="5257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At stop sign / stop bar</a:t>
            </a:r>
            <a:endParaRPr lang="en-US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822947" y="5943093"/>
            <a:ext cx="4224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Past stop bar, not in crosswalk:  </a:t>
            </a:r>
            <a:br>
              <a:rPr lang="en-US" b="1" i="1" dirty="0" smtClean="0"/>
            </a:br>
            <a:r>
              <a:rPr lang="en-US" b="1" i="1" dirty="0" smtClean="0"/>
              <a:t>roughly 430-feet (computer measure)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949398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553450" cy="4953000"/>
          </a:xfrm>
        </p:spPr>
        <p:txBody>
          <a:bodyPr/>
          <a:lstStyle/>
          <a:p>
            <a:r>
              <a:rPr lang="en-US" b="1" cap="all" dirty="0" smtClean="0">
                <a:solidFill>
                  <a:srgbClr val="0000CC"/>
                </a:solidFill>
              </a:rPr>
              <a:t>Broadway @ gulf of </a:t>
            </a:r>
            <a:r>
              <a:rPr lang="en-US" b="1" cap="all" dirty="0" err="1" smtClean="0">
                <a:solidFill>
                  <a:srgbClr val="0000CC"/>
                </a:solidFill>
              </a:rPr>
              <a:t>mexico</a:t>
            </a:r>
            <a:r>
              <a:rPr lang="en-US" b="1" cap="all" dirty="0" smtClean="0">
                <a:solidFill>
                  <a:srgbClr val="0000CC"/>
                </a:solidFill>
              </a:rPr>
              <a:t> drive</a:t>
            </a:r>
          </a:p>
          <a:p>
            <a:r>
              <a:rPr lang="en-US" sz="2000" b="1" cap="all" dirty="0" smtClean="0">
                <a:solidFill>
                  <a:srgbClr val="0000CC"/>
                </a:solidFill>
              </a:rPr>
              <a:t>SR 789:  35 mph (45 mph)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5559" y="5650211"/>
            <a:ext cx="6430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Within crosswalk (no </a:t>
            </a:r>
            <a:r>
              <a:rPr lang="en-US" b="1" i="1" dirty="0" err="1" smtClean="0"/>
              <a:t>peds</a:t>
            </a:r>
            <a:r>
              <a:rPr lang="en-US" b="1" i="1" dirty="0" smtClean="0"/>
              <a:t>), not in bike lane:	</a:t>
            </a:r>
          </a:p>
          <a:p>
            <a:r>
              <a:rPr lang="en-US" b="1" i="1" dirty="0"/>
              <a:t>	</a:t>
            </a:r>
            <a:r>
              <a:rPr lang="en-US" b="1" i="1" dirty="0" smtClean="0"/>
              <a:t>Good visibility 600+ feet (computer measure)</a:t>
            </a:r>
          </a:p>
          <a:p>
            <a:endParaRPr lang="en-US" b="1" i="1" dirty="0"/>
          </a:p>
          <a:p>
            <a:r>
              <a:rPr lang="en-US" b="1" i="1" dirty="0" smtClean="0"/>
              <a:t> </a:t>
            </a:r>
            <a:endParaRPr lang="en-US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29375"/>
            <a:ext cx="5181600" cy="3886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358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1B8A64-EF15-45C4-879A-4413A5B050C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1123" y="3810000"/>
            <a:ext cx="609600" cy="0"/>
          </a:xfrm>
          <a:prstGeom prst="straightConnector1">
            <a:avLst/>
          </a:prstGeom>
          <a:ln w="254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3" y="1511688"/>
            <a:ext cx="7801603" cy="534631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8553450" cy="4953000"/>
          </a:xfrm>
        </p:spPr>
        <p:txBody>
          <a:bodyPr/>
          <a:lstStyle/>
          <a:p>
            <a:r>
              <a:rPr lang="en-US" b="1" cap="all" dirty="0" smtClean="0">
                <a:solidFill>
                  <a:srgbClr val="0000CC"/>
                </a:solidFill>
              </a:rPr>
              <a:t>Broadway @ gulf of </a:t>
            </a:r>
            <a:r>
              <a:rPr lang="en-US" b="1" cap="all" dirty="0" err="1" smtClean="0">
                <a:solidFill>
                  <a:srgbClr val="0000CC"/>
                </a:solidFill>
              </a:rPr>
              <a:t>mexico</a:t>
            </a:r>
            <a:r>
              <a:rPr lang="en-US" b="1" cap="all" dirty="0" smtClean="0">
                <a:solidFill>
                  <a:srgbClr val="0000CC"/>
                </a:solidFill>
              </a:rPr>
              <a:t> drive</a:t>
            </a:r>
          </a:p>
          <a:p>
            <a:r>
              <a:rPr lang="en-US" sz="2000" b="1" cap="all" dirty="0" smtClean="0">
                <a:solidFill>
                  <a:srgbClr val="0000CC"/>
                </a:solidFill>
              </a:rPr>
              <a:t>SR 789:  35 mph (45 mph)</a:t>
            </a:r>
            <a:endParaRPr lang="en-US" sz="2000" dirty="0">
              <a:solidFill>
                <a:srgbClr val="0000C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4800600"/>
            <a:ext cx="603250" cy="2413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56727" y="4800600"/>
            <a:ext cx="603250" cy="2413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694926" y="4800600"/>
            <a:ext cx="603250" cy="2413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657600" y="3810000"/>
            <a:ext cx="2590800" cy="228600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5029200" y="4191000"/>
            <a:ext cx="152400" cy="76200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2188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10717</TotalTime>
  <Words>110</Words>
  <Application>Microsoft Office PowerPoint</Application>
  <PresentationFormat>On-screen Show (4:3)</PresentationFormat>
  <Paragraphs>37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Town of Longboat Key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PC045</dc:creator>
  <cp:lastModifiedBy>Isaac Brownman</cp:lastModifiedBy>
  <cp:revision>93</cp:revision>
  <dcterms:created xsi:type="dcterms:W3CDTF">2013-06-13T16:23:49Z</dcterms:created>
  <dcterms:modified xsi:type="dcterms:W3CDTF">2019-03-05T17:01:26Z</dcterms:modified>
</cp:coreProperties>
</file>