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58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371601"/>
            <a:ext cx="7772400" cy="838200"/>
          </a:xfrm>
        </p:spPr>
        <p:txBody>
          <a:bodyPr>
            <a:normAutofit/>
          </a:bodyPr>
          <a:lstStyle>
            <a:lvl1pPr>
              <a:defRPr lang="en-US" sz="3200" b="1" kern="1200" dirty="0">
                <a:solidFill>
                  <a:srgbClr val="0000C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lang="en-US" sz="2400" b="1" kern="1200" dirty="0">
                <a:solidFill>
                  <a:srgbClr val="0000C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indent="0" algn="ctr" defTabSz="914400" rtl="0" eaLnBrk="1" latinLnBrk="0" hangingPunct="1">
              <a:spcBef>
                <a:spcPct val="0"/>
              </a:spcBef>
              <a:buFont typeface="Arial" pitchFamily="34" charset="0"/>
              <a:buNone/>
              <a:defRPr lang="en-US" sz="1200" b="1" kern="1200" smtClean="0">
                <a:solidFill>
                  <a:srgbClr val="0000C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596C823C-AB8D-4ED3-B48C-EAB4BF6A8766}" type="datetimeFigureOut">
              <a:rPr lang="en-US" smtClean="0"/>
              <a:pPr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indent="0" algn="ctr" defTabSz="914400" rtl="0" eaLnBrk="1" latinLnBrk="0" hangingPunct="1">
              <a:spcBef>
                <a:spcPct val="0"/>
              </a:spcBef>
              <a:buFont typeface="Arial" pitchFamily="34" charset="0"/>
              <a:buNone/>
              <a:defRPr lang="en-US" sz="1200" b="1" kern="1200" dirty="0" smtClean="0">
                <a:solidFill>
                  <a:srgbClr val="0000C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indent="0" algn="ctr" defTabSz="914400" rtl="0" eaLnBrk="1" latinLnBrk="0" hangingPunct="1">
              <a:spcBef>
                <a:spcPct val="0"/>
              </a:spcBef>
              <a:buFont typeface="Arial" pitchFamily="34" charset="0"/>
              <a:buNone/>
              <a:defRPr lang="en-US" sz="1200" b="1" kern="1200" smtClean="0">
                <a:solidFill>
                  <a:srgbClr val="0000C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0" y="228600"/>
            <a:ext cx="8382000" cy="1161230"/>
            <a:chOff x="152400" y="228600"/>
            <a:chExt cx="8382000" cy="1161230"/>
          </a:xfrm>
        </p:grpSpPr>
        <p:sp>
          <p:nvSpPr>
            <p:cNvPr id="8" name="Rounded Rectangle 7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9" name="Flowchart: Alternate Process 8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1" name="Picture 10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2" name="Rounded Rectangle 11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3" name="Flowchart: Alternate Process 12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aseline="0">
                <a:solidFill>
                  <a:srgbClr val="0000CC"/>
                </a:solidFill>
              </a:defRPr>
            </a:lvl1pPr>
            <a:lvl2pPr>
              <a:defRPr baseline="0">
                <a:solidFill>
                  <a:srgbClr val="0000CC"/>
                </a:solidFill>
              </a:defRPr>
            </a:lvl2pPr>
            <a:lvl3pPr>
              <a:defRPr baseline="0">
                <a:solidFill>
                  <a:srgbClr val="0000CC"/>
                </a:solidFill>
              </a:defRPr>
            </a:lvl3pPr>
            <a:lvl4pPr>
              <a:defRPr baseline="0">
                <a:solidFill>
                  <a:srgbClr val="0000CC"/>
                </a:solidFill>
              </a:defRPr>
            </a:lvl4pPr>
            <a:lvl5pPr>
              <a:defRPr baseline="0">
                <a:solidFill>
                  <a:srgbClr val="0000C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5" name="Rounded Rectangle 14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" name="Flowchart: Alternate Process 15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8" name="Picture 17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9" name="Rounded Rectangle 18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0" name="Flowchart: Alternate Process 19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 baseline="0">
                <a:solidFill>
                  <a:srgbClr val="0000CC"/>
                </a:solidFill>
              </a:defRPr>
            </a:lvl1pPr>
            <a:lvl2pPr>
              <a:defRPr baseline="0">
                <a:solidFill>
                  <a:srgbClr val="0000CC"/>
                </a:solidFill>
              </a:defRPr>
            </a:lvl2pPr>
            <a:lvl3pPr>
              <a:defRPr baseline="0">
                <a:solidFill>
                  <a:srgbClr val="0000CC"/>
                </a:solidFill>
              </a:defRPr>
            </a:lvl3pPr>
            <a:lvl4pPr>
              <a:defRPr baseline="0">
                <a:solidFill>
                  <a:srgbClr val="0000CC"/>
                </a:solidFill>
              </a:defRPr>
            </a:lvl4pPr>
            <a:lvl5pPr>
              <a:defRPr baseline="0">
                <a:solidFill>
                  <a:srgbClr val="0000C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BFA0-ED84-4F9A-BB60-435A447CFC3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 rot="5400000">
            <a:off x="5190715" y="2734085"/>
            <a:ext cx="6172200" cy="1161230"/>
            <a:chOff x="152400" y="228600"/>
            <a:chExt cx="6172200" cy="1161230"/>
          </a:xfrm>
        </p:grpSpPr>
        <p:sp>
          <p:nvSpPr>
            <p:cNvPr id="15" name="Rounded Rectangle 14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" name="Flowchart: Alternate Process 15"/>
            <p:cNvSpPr/>
            <p:nvPr/>
          </p:nvSpPr>
          <p:spPr>
            <a:xfrm>
              <a:off x="2971800" y="685800"/>
              <a:ext cx="33528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71800" y="258498"/>
              <a:ext cx="3276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8" name="Picture 17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9" name="Rounded Rectangle 18"/>
            <p:cNvSpPr/>
            <p:nvPr/>
          </p:nvSpPr>
          <p:spPr>
            <a:xfrm>
              <a:off x="2743200" y="914400"/>
              <a:ext cx="34290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0" name="Flowchart: Alternate Process 19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685800"/>
          </a:xfrm>
        </p:spPr>
        <p:txBody>
          <a:bodyPr>
            <a:normAutofit/>
          </a:bodyPr>
          <a:lstStyle>
            <a:lvl1pPr>
              <a:defRPr sz="3200" b="1" i="0" baseline="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>
            <a:lvl1pPr>
              <a:defRPr baseline="0">
                <a:solidFill>
                  <a:srgbClr val="0000CC"/>
                </a:solidFill>
              </a:defRPr>
            </a:lvl1pPr>
            <a:lvl2pPr>
              <a:defRPr baseline="0">
                <a:solidFill>
                  <a:srgbClr val="0000CC"/>
                </a:solidFill>
              </a:defRPr>
            </a:lvl2pPr>
            <a:lvl3pPr>
              <a:defRPr baseline="0">
                <a:solidFill>
                  <a:srgbClr val="0000CC"/>
                </a:solidFill>
              </a:defRPr>
            </a:lvl3pPr>
            <a:lvl4pPr>
              <a:defRPr baseline="0">
                <a:solidFill>
                  <a:srgbClr val="0000CC"/>
                </a:solidFill>
              </a:defRPr>
            </a:lvl4pPr>
            <a:lvl5pPr>
              <a:defRPr baseline="0">
                <a:solidFill>
                  <a:srgbClr val="0000C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 Second level</a:t>
            </a:r>
          </a:p>
          <a:p>
            <a:pPr lvl="2"/>
            <a:r>
              <a:rPr lang="en-US" dirty="0" smtClean="0"/>
              <a:t>  Third level</a:t>
            </a:r>
          </a:p>
          <a:p>
            <a:pPr lvl="3"/>
            <a:r>
              <a:rPr lang="en-US" dirty="0" smtClean="0"/>
              <a:t>  Fourth level</a:t>
            </a:r>
          </a:p>
          <a:p>
            <a:pPr lvl="4"/>
            <a:r>
              <a:rPr lang="en-US" dirty="0" smtClean="0"/>
              <a:t>  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5" name="Rounded Rectangle 14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" name="Flowchart: Alternate Process 15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8" name="Picture 17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9" name="Rounded Rectangle 18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0" name="Flowchart: Alternate Process 19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 baseline="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 kern="2200" baseline="0">
                <a:solidFill>
                  <a:srgbClr val="0000C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5" name="Rounded Rectangle 14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" name="Flowchart: Alternate Process 15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8" name="Picture 17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9" name="Rounded Rectangle 18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0" name="Flowchart: Alternate Process 19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aseline="0">
                <a:solidFill>
                  <a:srgbClr val="0000CC"/>
                </a:solidFill>
              </a:defRPr>
            </a:lvl1pPr>
            <a:lvl2pPr>
              <a:defRPr sz="2400" baseline="0">
                <a:solidFill>
                  <a:srgbClr val="0000CC"/>
                </a:solidFill>
              </a:defRPr>
            </a:lvl2pPr>
            <a:lvl3pPr>
              <a:defRPr sz="2000" baseline="0">
                <a:solidFill>
                  <a:srgbClr val="0000CC"/>
                </a:solidFill>
              </a:defRPr>
            </a:lvl3pPr>
            <a:lvl4pPr>
              <a:defRPr sz="1800" baseline="0">
                <a:solidFill>
                  <a:srgbClr val="0000CC"/>
                </a:solidFill>
              </a:defRPr>
            </a:lvl4pPr>
            <a:lvl5pPr>
              <a:defRPr sz="1800" baseline="0">
                <a:solidFill>
                  <a:srgbClr val="0000C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 Second level</a:t>
            </a:r>
          </a:p>
          <a:p>
            <a:pPr lvl="2"/>
            <a:r>
              <a:rPr lang="en-US" dirty="0" smtClean="0"/>
              <a:t>  Third level</a:t>
            </a:r>
          </a:p>
          <a:p>
            <a:pPr lvl="3"/>
            <a:r>
              <a:rPr lang="en-US" dirty="0" smtClean="0"/>
              <a:t>  Fourth level</a:t>
            </a:r>
          </a:p>
          <a:p>
            <a:pPr lvl="4"/>
            <a:r>
              <a:rPr lang="en-US" dirty="0" smtClean="0"/>
              <a:t>  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aseline="0">
                <a:solidFill>
                  <a:srgbClr val="0000CC"/>
                </a:solidFill>
              </a:defRPr>
            </a:lvl1pPr>
            <a:lvl2pPr>
              <a:defRPr sz="2400" baseline="0">
                <a:solidFill>
                  <a:srgbClr val="0000CC"/>
                </a:solidFill>
              </a:defRPr>
            </a:lvl2pPr>
            <a:lvl3pPr>
              <a:defRPr sz="2000" baseline="0">
                <a:solidFill>
                  <a:srgbClr val="0000CC"/>
                </a:solidFill>
              </a:defRPr>
            </a:lvl3pPr>
            <a:lvl4pPr>
              <a:defRPr sz="1800" baseline="0">
                <a:solidFill>
                  <a:srgbClr val="0000CC"/>
                </a:solidFill>
              </a:defRPr>
            </a:lvl4pPr>
            <a:lvl5pPr>
              <a:defRPr sz="1800" baseline="0">
                <a:solidFill>
                  <a:srgbClr val="0000C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 Second level</a:t>
            </a:r>
          </a:p>
          <a:p>
            <a:pPr lvl="2"/>
            <a:r>
              <a:rPr lang="en-US" dirty="0" smtClean="0"/>
              <a:t>  Third level</a:t>
            </a:r>
          </a:p>
          <a:p>
            <a:pPr lvl="3"/>
            <a:r>
              <a:rPr lang="en-US" dirty="0" smtClean="0"/>
              <a:t>  Fourth level</a:t>
            </a:r>
          </a:p>
          <a:p>
            <a:pPr lvl="4"/>
            <a:r>
              <a:rPr lang="en-US" dirty="0" smtClean="0"/>
              <a:t>  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6" name="Rounded Rectangle 15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" name="Flowchart: Alternate Process 16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" name="Picture 18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1" name="Flowchart: Alternate Process 20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00C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 baseline="0">
                <a:solidFill>
                  <a:srgbClr val="0000CC"/>
                </a:solidFill>
              </a:defRPr>
            </a:lvl1pPr>
            <a:lvl2pPr>
              <a:defRPr sz="2000" baseline="0">
                <a:solidFill>
                  <a:srgbClr val="0000CC"/>
                </a:solidFill>
              </a:defRPr>
            </a:lvl2pPr>
            <a:lvl3pPr>
              <a:defRPr sz="1800" baseline="0">
                <a:solidFill>
                  <a:srgbClr val="0000CC"/>
                </a:solidFill>
              </a:defRPr>
            </a:lvl3pPr>
            <a:lvl4pPr>
              <a:defRPr sz="1600" baseline="0">
                <a:solidFill>
                  <a:srgbClr val="0000CC"/>
                </a:solidFill>
              </a:defRPr>
            </a:lvl4pPr>
            <a:lvl5pPr>
              <a:defRPr sz="1600" baseline="0">
                <a:solidFill>
                  <a:srgbClr val="0000C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1" kern="1200" baseline="0" dirty="0" smtClean="0">
                <a:solidFill>
                  <a:srgbClr val="0000C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 baseline="0">
                <a:solidFill>
                  <a:srgbClr val="0000CC"/>
                </a:solidFill>
              </a:defRPr>
            </a:lvl1pPr>
            <a:lvl2pPr>
              <a:defRPr sz="2000" baseline="0">
                <a:solidFill>
                  <a:srgbClr val="0000CC"/>
                </a:solidFill>
              </a:defRPr>
            </a:lvl2pPr>
            <a:lvl3pPr>
              <a:defRPr sz="1800" baseline="0">
                <a:solidFill>
                  <a:srgbClr val="0000CC"/>
                </a:solidFill>
              </a:defRPr>
            </a:lvl3pPr>
            <a:lvl4pPr>
              <a:defRPr sz="1600" baseline="0">
                <a:solidFill>
                  <a:srgbClr val="0000CC"/>
                </a:solidFill>
              </a:defRPr>
            </a:lvl4pPr>
            <a:lvl5pPr>
              <a:defRPr sz="1600" baseline="0">
                <a:solidFill>
                  <a:srgbClr val="0000C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8" name="Rounded Rectangle 17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9" name="Flowchart: Alternate Process 18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1" name="Picture 20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22" name="Rounded Rectangle 21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23" name="Flowchart: Alternate Process 22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28600" y="228600"/>
            <a:ext cx="8382000" cy="1161230"/>
            <a:chOff x="152400" y="228600"/>
            <a:chExt cx="8382000" cy="1161230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685800"/>
              <a:ext cx="1524000" cy="304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5" name="Flowchart: Alternate Process 14"/>
            <p:cNvSpPr/>
            <p:nvPr/>
          </p:nvSpPr>
          <p:spPr>
            <a:xfrm>
              <a:off x="2971800" y="685800"/>
              <a:ext cx="5562600" cy="3048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62200" y="228600"/>
              <a:ext cx="609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TOWN OF LONGBOAT KEY</a:t>
              </a:r>
              <a:endParaRPr lang="en-US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7" name="Picture 16" descr="LBK Production 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0" y="228600"/>
              <a:ext cx="897435" cy="1161230"/>
            </a:xfrm>
            <a:prstGeom prst="rect">
              <a:avLst/>
            </a:prstGeom>
          </p:spPr>
        </p:pic>
        <p:sp>
          <p:nvSpPr>
            <p:cNvPr id="18" name="Rounded Rectangle 17"/>
            <p:cNvSpPr/>
            <p:nvPr/>
          </p:nvSpPr>
          <p:spPr>
            <a:xfrm>
              <a:off x="2743200" y="914400"/>
              <a:ext cx="5638800" cy="2286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9" name="Flowchart: Alternate Process 18"/>
            <p:cNvSpPr/>
            <p:nvPr/>
          </p:nvSpPr>
          <p:spPr>
            <a:xfrm>
              <a:off x="304800" y="914400"/>
              <a:ext cx="1524000" cy="228600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 baseline="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 baseline="0">
                <a:solidFill>
                  <a:srgbClr val="0000CC"/>
                </a:solidFill>
              </a:defRPr>
            </a:lvl1pPr>
            <a:lvl2pPr>
              <a:defRPr sz="2800" baseline="0">
                <a:solidFill>
                  <a:srgbClr val="0000CC"/>
                </a:solidFill>
              </a:defRPr>
            </a:lvl2pPr>
            <a:lvl3pPr>
              <a:defRPr sz="2400" baseline="0">
                <a:solidFill>
                  <a:srgbClr val="0000CC"/>
                </a:solidFill>
              </a:defRPr>
            </a:lvl3pPr>
            <a:lvl4pPr>
              <a:defRPr sz="2000" baseline="0">
                <a:solidFill>
                  <a:srgbClr val="0000CC"/>
                </a:solidFill>
              </a:defRPr>
            </a:lvl4pPr>
            <a:lvl5pPr>
              <a:defRPr sz="2000" baseline="0">
                <a:solidFill>
                  <a:srgbClr val="0000C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0000C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 baseline="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0000C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C823C-AB8D-4ED3-B48C-EAB4BF6A8766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6BFA0-ED84-4F9A-BB60-435A447CF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9D33-59D5-436B-B0DA-D01483F61AC3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A60BD-D528-42C7-BE93-6A03B61F49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838200"/>
          </a:xfrm>
        </p:spPr>
        <p:txBody>
          <a:bodyPr/>
          <a:lstStyle/>
          <a:p>
            <a:r>
              <a:rPr lang="en-US" dirty="0" smtClean="0"/>
              <a:t>Village Parking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153400" cy="4191000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Chapter 74, </a:t>
            </a:r>
            <a:r>
              <a:rPr lang="en-US" sz="2800" u="sng" dirty="0" smtClean="0"/>
              <a:t>Parking Schedules</a:t>
            </a:r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SCHEDULE I:  PROHIBITED PARKING</a:t>
            </a:r>
          </a:p>
          <a:p>
            <a:endParaRPr lang="en-US" dirty="0" smtClean="0"/>
          </a:p>
          <a:p>
            <a:r>
              <a:rPr lang="en-US" dirty="0" smtClean="0"/>
              <a:t>SCHEDULE II:  RESTRICTED PARKING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4040188" cy="4484688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1981200"/>
            <a:ext cx="4041775" cy="4484688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09600" y="12192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SCHEDULE I:  PROHIBITED PARKING</a:t>
            </a:r>
            <a:endParaRPr lang="en-US" b="1" dirty="0">
              <a:solidFill>
                <a:srgbClr val="0000CC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57200" y="1981200"/>
          <a:ext cx="3470196" cy="4495800"/>
        </p:xfrm>
        <a:graphic>
          <a:graphicData uri="http://schemas.openxmlformats.org/presentationml/2006/ole">
            <p:oleObj spid="_x0000_s1027" name="Acrobat Document" r:id="rId3" imgW="5829199" imgH="7543800" progId="Acrobat.Document.11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648200" y="1981200"/>
          <a:ext cx="3470196" cy="4495800"/>
        </p:xfrm>
        <a:graphic>
          <a:graphicData uri="http://schemas.openxmlformats.org/presentationml/2006/ole">
            <p:oleObj spid="_x0000_s1028" name="Acrobat Document" r:id="rId4" imgW="5829199" imgH="7543800" progId="Acrobat.Document.11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34" y="3352800"/>
            <a:ext cx="9084966" cy="158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667000"/>
            <a:ext cx="8605838" cy="339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SCHEDULE II:  RESTRICTED PARKING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153400" cy="4191000"/>
          </a:xfrm>
        </p:spPr>
        <p:txBody>
          <a:bodyPr/>
          <a:lstStyle/>
          <a:p>
            <a:endParaRPr lang="en-US" sz="2800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590800" y="1814609"/>
          <a:ext cx="3657600" cy="4738591"/>
        </p:xfrm>
        <a:graphic>
          <a:graphicData uri="http://schemas.openxmlformats.org/presentationml/2006/ole">
            <p:oleObj spid="_x0000_s2050" name="Acrobat Document" r:id="rId3" imgW="5829199" imgH="7543800" progId="Acrobat.Document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SCHEDULE II:  RESTRICTED PARKING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19400"/>
            <a:ext cx="7924800" cy="2644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32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Custom Design</vt:lpstr>
      <vt:lpstr>Acrobat Document</vt:lpstr>
      <vt:lpstr>Village Parking</vt:lpstr>
      <vt:lpstr>SCHEDULE I:  PROHIBITED PARKING</vt:lpstr>
      <vt:lpstr>Slide 3</vt:lpstr>
      <vt:lpstr>Slide 4</vt:lpstr>
      <vt:lpstr>SCHEDULE II:  RESTRICTED PARKING</vt:lpstr>
      <vt:lpstr>SCHEDULE II:  RESTRICTED PARKING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dspencer</dc:creator>
  <cp:lastModifiedBy>dspencer</cp:lastModifiedBy>
  <cp:revision>14</cp:revision>
  <dcterms:created xsi:type="dcterms:W3CDTF">2012-10-10T14:32:05Z</dcterms:created>
  <dcterms:modified xsi:type="dcterms:W3CDTF">2014-09-23T12:22:42Z</dcterms:modified>
</cp:coreProperties>
</file>