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3"/>
  </p:notesMasterIdLst>
  <p:sldIdLst>
    <p:sldId id="256" r:id="rId3"/>
    <p:sldId id="324" r:id="rId4"/>
    <p:sldId id="257" r:id="rId5"/>
    <p:sldId id="274" r:id="rId6"/>
    <p:sldId id="259" r:id="rId7"/>
    <p:sldId id="277" r:id="rId8"/>
    <p:sldId id="258" r:id="rId9"/>
    <p:sldId id="260" r:id="rId10"/>
    <p:sldId id="278" r:id="rId11"/>
    <p:sldId id="261" r:id="rId12"/>
    <p:sldId id="262" r:id="rId13"/>
    <p:sldId id="279" r:id="rId14"/>
    <p:sldId id="263" r:id="rId15"/>
    <p:sldId id="264" r:id="rId16"/>
    <p:sldId id="280" r:id="rId17"/>
    <p:sldId id="265" r:id="rId18"/>
    <p:sldId id="266" r:id="rId19"/>
    <p:sldId id="281" r:id="rId20"/>
    <p:sldId id="267" r:id="rId21"/>
    <p:sldId id="268" r:id="rId22"/>
    <p:sldId id="282" r:id="rId23"/>
    <p:sldId id="269" r:id="rId24"/>
    <p:sldId id="270" r:id="rId25"/>
    <p:sldId id="283" r:id="rId26"/>
    <p:sldId id="271" r:id="rId27"/>
    <p:sldId id="272" r:id="rId28"/>
    <p:sldId id="273" r:id="rId29"/>
    <p:sldId id="285" r:id="rId30"/>
    <p:sldId id="318" r:id="rId31"/>
    <p:sldId id="319" r:id="rId32"/>
    <p:sldId id="320" r:id="rId33"/>
    <p:sldId id="321" r:id="rId34"/>
    <p:sldId id="32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275" r:id="rId68"/>
    <p:sldId id="322" r:id="rId69"/>
    <p:sldId id="276" r:id="rId70"/>
    <p:sldId id="284" r:id="rId71"/>
    <p:sldId id="323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B9F98-668F-4992-9CBC-316558723179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A64E3-9E63-4ED6-8E57-732BB4898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A64E3-9E63-4ED6-8E57-732BB489814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A64E3-9E63-4ED6-8E57-732BB489814E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371601"/>
            <a:ext cx="7772400" cy="838200"/>
          </a:xfrm>
        </p:spPr>
        <p:txBody>
          <a:bodyPr>
            <a:normAutofit/>
          </a:bodyPr>
          <a:lstStyle>
            <a:lvl1pPr>
              <a:defRPr lang="en-US" sz="3200" b="1" kern="1200" dirty="0">
                <a:solidFill>
                  <a:srgbClr val="0000C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752600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en-US" sz="2400" b="1" kern="1200" dirty="0">
                <a:solidFill>
                  <a:srgbClr val="0000C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indent="0" algn="ctr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lang="en-US" sz="1200" b="1" kern="1200" smtClean="0">
                <a:solidFill>
                  <a:srgbClr val="0000C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A02A5588-F22E-43F3-98A0-A47E23173233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indent="0" algn="ctr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lang="en-US" sz="1200" b="1" kern="1200" dirty="0" smtClean="0">
                <a:solidFill>
                  <a:srgbClr val="0000C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indent="0" algn="ctr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lang="en-US" sz="1200" b="1" kern="1200" smtClean="0">
                <a:solidFill>
                  <a:srgbClr val="0000C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6206BFA0-ED84-4F9A-BB60-435A447CFC3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52400" y="228600"/>
            <a:ext cx="8382000" cy="1161230"/>
            <a:chOff x="152400" y="228600"/>
            <a:chExt cx="8382000" cy="1161230"/>
          </a:xfrm>
        </p:grpSpPr>
        <p:sp>
          <p:nvSpPr>
            <p:cNvPr id="8" name="Rounded Rectangle 7"/>
            <p:cNvSpPr/>
            <p:nvPr/>
          </p:nvSpPr>
          <p:spPr>
            <a:xfrm>
              <a:off x="152400" y="685800"/>
              <a:ext cx="1524000" cy="3048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9" name="Flowchart: Alternate Process 8"/>
            <p:cNvSpPr/>
            <p:nvPr/>
          </p:nvSpPr>
          <p:spPr>
            <a:xfrm>
              <a:off x="2971800" y="685800"/>
              <a:ext cx="5562600" cy="3048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62200" y="228600"/>
              <a:ext cx="609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TOWN OF LONGBOAT KEY</a:t>
              </a:r>
              <a:endPara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" name="Picture 10" descr="LBK Production Logo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8800" y="228600"/>
              <a:ext cx="897435" cy="1161230"/>
            </a:xfrm>
            <a:prstGeom prst="rect">
              <a:avLst/>
            </a:prstGeom>
          </p:spPr>
        </p:pic>
        <p:sp>
          <p:nvSpPr>
            <p:cNvPr id="12" name="Rounded Rectangle 11"/>
            <p:cNvSpPr/>
            <p:nvPr/>
          </p:nvSpPr>
          <p:spPr>
            <a:xfrm>
              <a:off x="2743200" y="914400"/>
              <a:ext cx="5638800" cy="2286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3" name="Flowchart: Alternate Process 12"/>
            <p:cNvSpPr/>
            <p:nvPr/>
          </p:nvSpPr>
          <p:spPr>
            <a:xfrm>
              <a:off x="304800" y="914400"/>
              <a:ext cx="1524000" cy="2286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aseline="0">
                <a:solidFill>
                  <a:srgbClr val="0000CC"/>
                </a:solidFill>
              </a:defRPr>
            </a:lvl1pPr>
            <a:lvl2pPr>
              <a:defRPr baseline="0">
                <a:solidFill>
                  <a:srgbClr val="0000CC"/>
                </a:solidFill>
              </a:defRPr>
            </a:lvl2pPr>
            <a:lvl3pPr>
              <a:defRPr baseline="0">
                <a:solidFill>
                  <a:srgbClr val="0000CC"/>
                </a:solidFill>
              </a:defRPr>
            </a:lvl3pPr>
            <a:lvl4pPr>
              <a:defRPr baseline="0">
                <a:solidFill>
                  <a:srgbClr val="0000CC"/>
                </a:solidFill>
              </a:defRPr>
            </a:lvl4pPr>
            <a:lvl5pPr>
              <a:defRPr baseline="0">
                <a:solidFill>
                  <a:srgbClr val="0000C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5901-F54B-4760-A074-532C577FFBD1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6206BFA0-ED84-4F9A-BB60-435A447CFC3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28600" y="228600"/>
            <a:ext cx="8382000" cy="1161230"/>
            <a:chOff x="152400" y="228600"/>
            <a:chExt cx="8382000" cy="1161230"/>
          </a:xfrm>
        </p:grpSpPr>
        <p:sp>
          <p:nvSpPr>
            <p:cNvPr id="15" name="Rounded Rectangle 14"/>
            <p:cNvSpPr/>
            <p:nvPr/>
          </p:nvSpPr>
          <p:spPr>
            <a:xfrm>
              <a:off x="152400" y="685800"/>
              <a:ext cx="1524000" cy="3048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6" name="Flowchart: Alternate Process 15"/>
            <p:cNvSpPr/>
            <p:nvPr/>
          </p:nvSpPr>
          <p:spPr>
            <a:xfrm>
              <a:off x="2971800" y="685800"/>
              <a:ext cx="5562600" cy="3048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62200" y="228600"/>
              <a:ext cx="609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TOWN OF LONGBOAT KEY</a:t>
              </a:r>
              <a:endPara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8" name="Picture 17" descr="LBK Production Logo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8800" y="228600"/>
              <a:ext cx="897435" cy="1161230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2743200" y="914400"/>
              <a:ext cx="5638800" cy="2286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" name="Flowchart: Alternate Process 19"/>
            <p:cNvSpPr/>
            <p:nvPr/>
          </p:nvSpPr>
          <p:spPr>
            <a:xfrm>
              <a:off x="304800" y="914400"/>
              <a:ext cx="1524000" cy="2286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baseline="0">
                <a:solidFill>
                  <a:srgbClr val="0000CC"/>
                </a:solidFill>
              </a:defRPr>
            </a:lvl1pPr>
            <a:lvl2pPr>
              <a:defRPr baseline="0">
                <a:solidFill>
                  <a:srgbClr val="0000CC"/>
                </a:solidFill>
              </a:defRPr>
            </a:lvl2pPr>
            <a:lvl3pPr>
              <a:defRPr baseline="0">
                <a:solidFill>
                  <a:srgbClr val="0000CC"/>
                </a:solidFill>
              </a:defRPr>
            </a:lvl3pPr>
            <a:lvl4pPr>
              <a:defRPr baseline="0">
                <a:solidFill>
                  <a:srgbClr val="0000CC"/>
                </a:solidFill>
              </a:defRPr>
            </a:lvl4pPr>
            <a:lvl5pPr>
              <a:defRPr baseline="0">
                <a:solidFill>
                  <a:srgbClr val="0000C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3BFA2-D542-4CF3-9DF2-DD42F2421E1B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 rot="5400000">
            <a:off x="5190715" y="2734085"/>
            <a:ext cx="6172200" cy="1161230"/>
            <a:chOff x="152400" y="228600"/>
            <a:chExt cx="6172200" cy="1161230"/>
          </a:xfrm>
        </p:grpSpPr>
        <p:sp>
          <p:nvSpPr>
            <p:cNvPr id="15" name="Rounded Rectangle 14"/>
            <p:cNvSpPr/>
            <p:nvPr/>
          </p:nvSpPr>
          <p:spPr>
            <a:xfrm>
              <a:off x="152400" y="685800"/>
              <a:ext cx="1524000" cy="3048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6" name="Flowchart: Alternate Process 15"/>
            <p:cNvSpPr/>
            <p:nvPr/>
          </p:nvSpPr>
          <p:spPr>
            <a:xfrm>
              <a:off x="2971800" y="685800"/>
              <a:ext cx="3352800" cy="3048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71800" y="258498"/>
              <a:ext cx="3276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TOWN OF LONGBOAT KEY</a:t>
              </a:r>
              <a:endPara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8" name="Picture 17" descr="LBK Production Logo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8800" y="228600"/>
              <a:ext cx="897435" cy="1161230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2743200" y="914400"/>
              <a:ext cx="3429000" cy="2286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" name="Flowchart: Alternate Process 19"/>
            <p:cNvSpPr/>
            <p:nvPr/>
          </p:nvSpPr>
          <p:spPr>
            <a:xfrm>
              <a:off x="304800" y="914400"/>
              <a:ext cx="1524000" cy="2286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3A8E-52EE-47E5-AE33-CC472FCC007E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60BD-D528-42C7-BE93-6A03B61F49F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6779-E603-4A4F-8EF1-E77ED0B48FB6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60BD-D528-42C7-BE93-6A03B61F49F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93EF-4D26-446B-A9E8-572D64D07BE2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60BD-D528-42C7-BE93-6A03B61F49F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7195-1BA8-41B8-B3F9-EFD8CE5FA07D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60BD-D528-42C7-BE93-6A03B61F49F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7C50-3146-42D5-AB1F-65EBEE44C7AD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60BD-D528-42C7-BE93-6A03B61F49F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BF66-149F-4497-BB00-858B12E6DD19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60BD-D528-42C7-BE93-6A03B61F49F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A4B9-51CF-4F18-AA8D-245FC8C26C4A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60BD-D528-42C7-BE93-6A03B61F49F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EAAA9-45E2-451D-9DB4-DC99E96B6289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60BD-D528-42C7-BE93-6A03B61F49F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685800"/>
          </a:xfrm>
        </p:spPr>
        <p:txBody>
          <a:bodyPr>
            <a:normAutofit/>
          </a:bodyPr>
          <a:lstStyle>
            <a:lvl1pPr>
              <a:defRPr sz="3200" b="1" i="0" baseline="0">
                <a:solidFill>
                  <a:srgbClr val="0000C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/>
          <a:lstStyle>
            <a:lvl1pPr>
              <a:defRPr baseline="0">
                <a:solidFill>
                  <a:srgbClr val="0000CC"/>
                </a:solidFill>
              </a:defRPr>
            </a:lvl1pPr>
            <a:lvl2pPr>
              <a:defRPr baseline="0">
                <a:solidFill>
                  <a:srgbClr val="0000CC"/>
                </a:solidFill>
              </a:defRPr>
            </a:lvl2pPr>
            <a:lvl3pPr>
              <a:defRPr baseline="0">
                <a:solidFill>
                  <a:srgbClr val="0000CC"/>
                </a:solidFill>
              </a:defRPr>
            </a:lvl3pPr>
            <a:lvl4pPr>
              <a:defRPr baseline="0">
                <a:solidFill>
                  <a:srgbClr val="0000CC"/>
                </a:solidFill>
              </a:defRPr>
            </a:lvl4pPr>
            <a:lvl5pPr>
              <a:defRPr baseline="0">
                <a:solidFill>
                  <a:srgbClr val="0000C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 Second level</a:t>
            </a:r>
          </a:p>
          <a:p>
            <a:pPr lvl="2"/>
            <a:r>
              <a:rPr lang="en-US" dirty="0" smtClean="0"/>
              <a:t>  Third level</a:t>
            </a:r>
          </a:p>
          <a:p>
            <a:pPr lvl="3"/>
            <a:r>
              <a:rPr lang="en-US" dirty="0" smtClean="0"/>
              <a:t>  Fourth level</a:t>
            </a:r>
          </a:p>
          <a:p>
            <a:pPr lvl="4"/>
            <a:r>
              <a:rPr lang="en-US" dirty="0" smtClean="0"/>
              <a:t>  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A721-3315-451E-8B1B-59F8D899BE82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6206BFA0-ED84-4F9A-BB60-435A447CFC3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28600" y="228600"/>
            <a:ext cx="8382000" cy="1161230"/>
            <a:chOff x="152400" y="228600"/>
            <a:chExt cx="8382000" cy="1161230"/>
          </a:xfrm>
        </p:grpSpPr>
        <p:sp>
          <p:nvSpPr>
            <p:cNvPr id="15" name="Rounded Rectangle 14"/>
            <p:cNvSpPr/>
            <p:nvPr/>
          </p:nvSpPr>
          <p:spPr>
            <a:xfrm>
              <a:off x="152400" y="685800"/>
              <a:ext cx="1524000" cy="3048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6" name="Flowchart: Alternate Process 15"/>
            <p:cNvSpPr/>
            <p:nvPr/>
          </p:nvSpPr>
          <p:spPr>
            <a:xfrm>
              <a:off x="2971800" y="685800"/>
              <a:ext cx="5562600" cy="3048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62200" y="228600"/>
              <a:ext cx="609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TOWN OF LONGBOAT KEY</a:t>
              </a:r>
              <a:endPara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8" name="Picture 17" descr="LBK Production Logo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8800" y="228600"/>
              <a:ext cx="897435" cy="1161230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2743200" y="914400"/>
              <a:ext cx="5638800" cy="2286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" name="Flowchart: Alternate Process 19"/>
            <p:cNvSpPr/>
            <p:nvPr/>
          </p:nvSpPr>
          <p:spPr>
            <a:xfrm>
              <a:off x="304800" y="914400"/>
              <a:ext cx="1524000" cy="2286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1680-5DD6-46D3-ADA4-B1FB6EE7F10B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60BD-D528-42C7-BE93-6A03B61F49F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E051-199E-4019-9A84-B6B98E1B546F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60BD-D528-42C7-BE93-6A03B61F49F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833E-5EF7-46B5-A142-E3FDABF52A96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60BD-D528-42C7-BE93-6A03B61F49F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 baseline="0">
                <a:solidFill>
                  <a:srgbClr val="0000C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200" kern="2200" baseline="0">
                <a:solidFill>
                  <a:srgbClr val="0000C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3027C-FE8C-4F89-964D-66B4DBE03B55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6206BFA0-ED84-4F9A-BB60-435A447CFC3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28600" y="228600"/>
            <a:ext cx="8382000" cy="1161230"/>
            <a:chOff x="152400" y="228600"/>
            <a:chExt cx="8382000" cy="1161230"/>
          </a:xfrm>
        </p:grpSpPr>
        <p:sp>
          <p:nvSpPr>
            <p:cNvPr id="15" name="Rounded Rectangle 14"/>
            <p:cNvSpPr/>
            <p:nvPr/>
          </p:nvSpPr>
          <p:spPr>
            <a:xfrm>
              <a:off x="152400" y="685800"/>
              <a:ext cx="1524000" cy="3048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6" name="Flowchart: Alternate Process 15"/>
            <p:cNvSpPr/>
            <p:nvPr/>
          </p:nvSpPr>
          <p:spPr>
            <a:xfrm>
              <a:off x="2971800" y="685800"/>
              <a:ext cx="5562600" cy="3048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62200" y="228600"/>
              <a:ext cx="609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TOWN OF LONGBOAT KEY</a:t>
              </a:r>
              <a:endPara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8" name="Picture 17" descr="LBK Production Logo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8800" y="228600"/>
              <a:ext cx="897435" cy="1161230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2743200" y="914400"/>
              <a:ext cx="5638800" cy="2286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" name="Flowchart: Alternate Process 19"/>
            <p:cNvSpPr/>
            <p:nvPr/>
          </p:nvSpPr>
          <p:spPr>
            <a:xfrm>
              <a:off x="304800" y="914400"/>
              <a:ext cx="1524000" cy="2286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aseline="0">
                <a:solidFill>
                  <a:srgbClr val="0000CC"/>
                </a:solidFill>
              </a:defRPr>
            </a:lvl1pPr>
            <a:lvl2pPr>
              <a:defRPr sz="2400" baseline="0">
                <a:solidFill>
                  <a:srgbClr val="0000CC"/>
                </a:solidFill>
              </a:defRPr>
            </a:lvl2pPr>
            <a:lvl3pPr>
              <a:defRPr sz="2000" baseline="0">
                <a:solidFill>
                  <a:srgbClr val="0000CC"/>
                </a:solidFill>
              </a:defRPr>
            </a:lvl3pPr>
            <a:lvl4pPr>
              <a:defRPr sz="1800" baseline="0">
                <a:solidFill>
                  <a:srgbClr val="0000CC"/>
                </a:solidFill>
              </a:defRPr>
            </a:lvl4pPr>
            <a:lvl5pPr>
              <a:defRPr sz="1800" baseline="0">
                <a:solidFill>
                  <a:srgbClr val="0000CC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 Second level</a:t>
            </a:r>
          </a:p>
          <a:p>
            <a:pPr lvl="2"/>
            <a:r>
              <a:rPr lang="en-US" dirty="0" smtClean="0"/>
              <a:t>  Third level</a:t>
            </a:r>
          </a:p>
          <a:p>
            <a:pPr lvl="3"/>
            <a:r>
              <a:rPr lang="en-US" dirty="0" smtClean="0"/>
              <a:t>  Fourth level</a:t>
            </a:r>
          </a:p>
          <a:p>
            <a:pPr lvl="4"/>
            <a:r>
              <a:rPr lang="en-US" dirty="0" smtClean="0"/>
              <a:t>  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 baseline="0">
                <a:solidFill>
                  <a:srgbClr val="0000CC"/>
                </a:solidFill>
              </a:defRPr>
            </a:lvl1pPr>
            <a:lvl2pPr>
              <a:defRPr sz="2400" baseline="0">
                <a:solidFill>
                  <a:srgbClr val="0000CC"/>
                </a:solidFill>
              </a:defRPr>
            </a:lvl2pPr>
            <a:lvl3pPr>
              <a:defRPr sz="2000" baseline="0">
                <a:solidFill>
                  <a:srgbClr val="0000CC"/>
                </a:solidFill>
              </a:defRPr>
            </a:lvl3pPr>
            <a:lvl4pPr>
              <a:defRPr sz="1800" baseline="0">
                <a:solidFill>
                  <a:srgbClr val="0000CC"/>
                </a:solidFill>
              </a:defRPr>
            </a:lvl4pPr>
            <a:lvl5pPr>
              <a:defRPr sz="1800" baseline="0">
                <a:solidFill>
                  <a:srgbClr val="0000CC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 Second level</a:t>
            </a:r>
          </a:p>
          <a:p>
            <a:pPr lvl="2"/>
            <a:r>
              <a:rPr lang="en-US" dirty="0" smtClean="0"/>
              <a:t>  Third level</a:t>
            </a:r>
          </a:p>
          <a:p>
            <a:pPr lvl="3"/>
            <a:r>
              <a:rPr lang="en-US" dirty="0" smtClean="0"/>
              <a:t>  Fourth level</a:t>
            </a:r>
          </a:p>
          <a:p>
            <a:pPr lvl="4"/>
            <a:r>
              <a:rPr lang="en-US" dirty="0" smtClean="0"/>
              <a:t>  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6F20E-FBCA-4063-9CA4-99FB93769985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6206BFA0-ED84-4F9A-BB60-435A447CFC3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28600" y="228600"/>
            <a:ext cx="8382000" cy="1161230"/>
            <a:chOff x="152400" y="228600"/>
            <a:chExt cx="8382000" cy="1161230"/>
          </a:xfrm>
        </p:grpSpPr>
        <p:sp>
          <p:nvSpPr>
            <p:cNvPr id="16" name="Rounded Rectangle 15"/>
            <p:cNvSpPr/>
            <p:nvPr/>
          </p:nvSpPr>
          <p:spPr>
            <a:xfrm>
              <a:off x="152400" y="685800"/>
              <a:ext cx="1524000" cy="3048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7" name="Flowchart: Alternate Process 16"/>
            <p:cNvSpPr/>
            <p:nvPr/>
          </p:nvSpPr>
          <p:spPr>
            <a:xfrm>
              <a:off x="2971800" y="685800"/>
              <a:ext cx="5562600" cy="3048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62200" y="228600"/>
              <a:ext cx="609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TOWN OF LONGBOAT KEY</a:t>
              </a:r>
              <a:endPara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" name="Picture 18" descr="LBK Production Logo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8800" y="228600"/>
              <a:ext cx="897435" cy="1161230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2743200" y="914400"/>
              <a:ext cx="5638800" cy="2286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1" name="Flowchart: Alternate Process 20"/>
            <p:cNvSpPr/>
            <p:nvPr/>
          </p:nvSpPr>
          <p:spPr>
            <a:xfrm>
              <a:off x="304800" y="914400"/>
              <a:ext cx="1524000" cy="2286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rgbClr val="0000C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aseline="0">
                <a:solidFill>
                  <a:srgbClr val="0000CC"/>
                </a:solidFill>
              </a:defRPr>
            </a:lvl1pPr>
            <a:lvl2pPr>
              <a:defRPr sz="2000" baseline="0">
                <a:solidFill>
                  <a:srgbClr val="0000CC"/>
                </a:solidFill>
              </a:defRPr>
            </a:lvl2pPr>
            <a:lvl3pPr>
              <a:defRPr sz="1800" baseline="0">
                <a:solidFill>
                  <a:srgbClr val="0000CC"/>
                </a:solidFill>
              </a:defRPr>
            </a:lvl3pPr>
            <a:lvl4pPr>
              <a:defRPr sz="1600" baseline="0">
                <a:solidFill>
                  <a:srgbClr val="0000CC"/>
                </a:solidFill>
              </a:defRPr>
            </a:lvl4pPr>
            <a:lvl5pPr>
              <a:defRPr sz="1600" baseline="0">
                <a:solidFill>
                  <a:srgbClr val="0000C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1" kern="1200" baseline="0" dirty="0" smtClean="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aseline="0">
                <a:solidFill>
                  <a:srgbClr val="0000CC"/>
                </a:solidFill>
              </a:defRPr>
            </a:lvl1pPr>
            <a:lvl2pPr>
              <a:defRPr sz="2000" baseline="0">
                <a:solidFill>
                  <a:srgbClr val="0000CC"/>
                </a:solidFill>
              </a:defRPr>
            </a:lvl2pPr>
            <a:lvl3pPr>
              <a:defRPr sz="1800" baseline="0">
                <a:solidFill>
                  <a:srgbClr val="0000CC"/>
                </a:solidFill>
              </a:defRPr>
            </a:lvl3pPr>
            <a:lvl4pPr>
              <a:defRPr sz="1600" baseline="0">
                <a:solidFill>
                  <a:srgbClr val="0000CC"/>
                </a:solidFill>
              </a:defRPr>
            </a:lvl4pPr>
            <a:lvl5pPr>
              <a:defRPr sz="1600" baseline="0">
                <a:solidFill>
                  <a:srgbClr val="0000C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1120-6138-42FD-BD41-03D12EB2DB75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6206BFA0-ED84-4F9A-BB60-435A447CFC3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28600" y="228600"/>
            <a:ext cx="8382000" cy="1161230"/>
            <a:chOff x="152400" y="228600"/>
            <a:chExt cx="8382000" cy="1161230"/>
          </a:xfrm>
        </p:grpSpPr>
        <p:sp>
          <p:nvSpPr>
            <p:cNvPr id="18" name="Rounded Rectangle 17"/>
            <p:cNvSpPr/>
            <p:nvPr/>
          </p:nvSpPr>
          <p:spPr>
            <a:xfrm>
              <a:off x="152400" y="685800"/>
              <a:ext cx="1524000" cy="3048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9" name="Flowchart: Alternate Process 18"/>
            <p:cNvSpPr/>
            <p:nvPr/>
          </p:nvSpPr>
          <p:spPr>
            <a:xfrm>
              <a:off x="2971800" y="685800"/>
              <a:ext cx="5562600" cy="3048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62200" y="228600"/>
              <a:ext cx="609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TOWN OF LONGBOAT KEY</a:t>
              </a:r>
              <a:endPara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1" name="Picture 20" descr="LBK Production Logo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8800" y="228600"/>
              <a:ext cx="897435" cy="1161230"/>
            </a:xfrm>
            <a:prstGeom prst="rect">
              <a:avLst/>
            </a:prstGeom>
          </p:spPr>
        </p:pic>
        <p:sp>
          <p:nvSpPr>
            <p:cNvPr id="22" name="Rounded Rectangle 21"/>
            <p:cNvSpPr/>
            <p:nvPr/>
          </p:nvSpPr>
          <p:spPr>
            <a:xfrm>
              <a:off x="2743200" y="914400"/>
              <a:ext cx="5638800" cy="2286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3" name="Flowchart: Alternate Process 22"/>
            <p:cNvSpPr/>
            <p:nvPr/>
          </p:nvSpPr>
          <p:spPr>
            <a:xfrm>
              <a:off x="304800" y="914400"/>
              <a:ext cx="1524000" cy="2286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D8471-2C30-4D49-B8C6-64FE716CFD93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6206BFA0-ED84-4F9A-BB60-435A447CFC3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28600" y="228600"/>
            <a:ext cx="8382000" cy="1161230"/>
            <a:chOff x="152400" y="228600"/>
            <a:chExt cx="8382000" cy="1161230"/>
          </a:xfrm>
        </p:grpSpPr>
        <p:sp>
          <p:nvSpPr>
            <p:cNvPr id="14" name="Rounded Rectangle 13"/>
            <p:cNvSpPr/>
            <p:nvPr/>
          </p:nvSpPr>
          <p:spPr>
            <a:xfrm>
              <a:off x="152400" y="685800"/>
              <a:ext cx="1524000" cy="3048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5" name="Flowchart: Alternate Process 14"/>
            <p:cNvSpPr/>
            <p:nvPr/>
          </p:nvSpPr>
          <p:spPr>
            <a:xfrm>
              <a:off x="2971800" y="685800"/>
              <a:ext cx="5562600" cy="3048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62200" y="228600"/>
              <a:ext cx="609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TOWN OF LONGBOAT KEY</a:t>
              </a:r>
              <a:endPara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7" name="Picture 16" descr="LBK Production Logo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8800" y="228600"/>
              <a:ext cx="897435" cy="1161230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2743200" y="914400"/>
              <a:ext cx="5638800" cy="2286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9" name="Flowchart: Alternate Process 18"/>
            <p:cNvSpPr/>
            <p:nvPr/>
          </p:nvSpPr>
          <p:spPr>
            <a:xfrm>
              <a:off x="304800" y="914400"/>
              <a:ext cx="1524000" cy="2286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E540-634E-4E66-91EC-3514CA2AFF97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6206BFA0-ED84-4F9A-BB60-435A447CFC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0000C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aseline="0">
                <a:solidFill>
                  <a:srgbClr val="0000CC"/>
                </a:solidFill>
              </a:defRPr>
            </a:lvl1pPr>
            <a:lvl2pPr>
              <a:defRPr sz="2800" baseline="0">
                <a:solidFill>
                  <a:srgbClr val="0000CC"/>
                </a:solidFill>
              </a:defRPr>
            </a:lvl2pPr>
            <a:lvl3pPr>
              <a:defRPr sz="2400" baseline="0">
                <a:solidFill>
                  <a:srgbClr val="0000CC"/>
                </a:solidFill>
              </a:defRPr>
            </a:lvl3pPr>
            <a:lvl4pPr>
              <a:defRPr sz="2000" baseline="0">
                <a:solidFill>
                  <a:srgbClr val="0000CC"/>
                </a:solidFill>
              </a:defRPr>
            </a:lvl4pPr>
            <a:lvl5pPr>
              <a:defRPr sz="2000" baseline="0">
                <a:solidFill>
                  <a:srgbClr val="0000C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aseline="0">
                <a:solidFill>
                  <a:srgbClr val="0000CC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E5EA-C8D5-4300-A8F0-95B035FD0213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6206BFA0-ED84-4F9A-BB60-435A447CFC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baseline="0">
                <a:solidFill>
                  <a:srgbClr val="0000C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aseline="0">
                <a:solidFill>
                  <a:srgbClr val="0000CC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64BC-15AB-49CE-BD78-46AF9FF97861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6206BFA0-ED84-4F9A-BB60-435A447CFC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D20F4-FC1C-4670-9BEB-137D97CC1A3C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6BFA0-ED84-4F9A-BB60-435A447CFC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512F5-1689-4B76-BA2C-4968ACFC8C6C}" type="datetime1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A60BD-D528-42C7-BE93-6A03B61F49F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600200"/>
            <a:ext cx="7772400" cy="685800"/>
          </a:xfrm>
        </p:spPr>
        <p:txBody>
          <a:bodyPr>
            <a:normAutofit fontScale="90000"/>
          </a:bodyPr>
          <a:lstStyle/>
          <a:p>
            <a:r>
              <a:rPr dirty="0" smtClean="0"/>
              <a:t>Longbeach Village Alleys, Longboat Key Bay Access Inventory and</a:t>
            </a:r>
            <a:br>
              <a:rPr dirty="0" smtClean="0"/>
            </a:br>
            <a:r>
              <a:rPr lang="en-US" dirty="0" smtClean="0"/>
              <a:t>Durante Park Property Line</a:t>
            </a:r>
            <a:r>
              <a:rPr dirty="0" smtClean="0"/>
              <a:t> Report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>
            <a:normAutofit/>
          </a:bodyPr>
          <a:lstStyle/>
          <a:p>
            <a:r>
              <a:rPr sz="2800" dirty="0" smtClean="0"/>
              <a:t>Commission Regular Workshop </a:t>
            </a:r>
          </a:p>
          <a:p>
            <a:endParaRPr sz="2800" dirty="0" smtClean="0"/>
          </a:p>
          <a:p>
            <a:r>
              <a:rPr sz="2800" dirty="0" smtClean="0"/>
              <a:t>December 11, 2013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r>
              <a:rPr dirty="0" smtClean="0"/>
              <a:t>Longbeach Village Alleys </a:t>
            </a:r>
            <a:endParaRPr lang="en-US" dirty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/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Alley #2  Located between Broadway and Linley Street from Longboat Drive South to Lois Avenue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6" descr="C:\Users\mrichard\Pictures\100_08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4" y="3581391"/>
            <a:ext cx="3886205" cy="2730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7200" y="3048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View from Longboat Drive South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00600" y="30480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View from Lois looking West</a:t>
            </a:r>
            <a:endParaRPr lang="en-US" dirty="0"/>
          </a:p>
        </p:txBody>
      </p:sp>
      <p:pic>
        <p:nvPicPr>
          <p:cNvPr id="13" name="Picture 12" descr="C:\Users\mrichard\Pictures\100_07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581400"/>
            <a:ext cx="3733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r>
              <a:rPr dirty="0" smtClean="0"/>
              <a:t>Longbeach Village Alleys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44958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>
              <a:buFont typeface="Arial" pitchFamily="34" charset="0"/>
              <a:buChar char="•"/>
            </a:pPr>
            <a:r>
              <a:rPr dirty="0" smtClean="0"/>
              <a:t>  Partially accessible</a:t>
            </a:r>
          </a:p>
          <a:p>
            <a:pPr algn="l">
              <a:buFont typeface="Arial" pitchFamily="34" charset="0"/>
              <a:buChar char="•"/>
            </a:pPr>
            <a:endParaRPr dirty="0" smtClean="0"/>
          </a:p>
          <a:p>
            <a:pPr algn="l">
              <a:buFont typeface="Arial" pitchFamily="34" charset="0"/>
              <a:buChar char="•"/>
            </a:pPr>
            <a:r>
              <a:rPr dirty="0" smtClean="0"/>
              <a:t>  Approximately 15 ft wide by 720 ft long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dirty="0" smtClean="0"/>
              <a:t>  Portions appear to be used for driveways 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Vegetation prohibits any access in other areas</a:t>
            </a: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/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Alley #3  Located between Linley Street and Cedar Street from Longboat Drive South to Bayside Drive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r>
              <a:rPr dirty="0" smtClean="0"/>
              <a:t>Longbeach Village Alleys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057400"/>
            <a:ext cx="8001000" cy="381000"/>
          </a:xfrm>
        </p:spPr>
        <p:txBody>
          <a:bodyPr>
            <a:normAutofit fontScale="92500" lnSpcReduction="20000"/>
          </a:bodyPr>
          <a:lstStyle/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lang="en-US"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533400" y="1905000"/>
            <a:ext cx="7772400" cy="38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/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Alley #3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 descr="Village Aeri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2209800"/>
            <a:ext cx="8153400" cy="42672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5791200" y="5151116"/>
            <a:ext cx="914400" cy="457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495800" y="6107720"/>
            <a:ext cx="304800" cy="1524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334000" y="5692724"/>
            <a:ext cx="304800" cy="1524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800600" y="5831056"/>
            <a:ext cx="5334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r>
              <a:rPr dirty="0" smtClean="0"/>
              <a:t>Longbeach Village Alleys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81200"/>
            <a:ext cx="8305800" cy="44958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228600" y="2057400"/>
            <a:ext cx="86868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/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Alley #3  Located between Linley Street and Cedar Street from Longboat Drive South to Bayside Drive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 descr="C:\Users\mrichard\Pictures\100_08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505200"/>
            <a:ext cx="3886200" cy="257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mrichard\Pictures\100_08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505200"/>
            <a:ext cx="3733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31242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View from Longboat Drive South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31242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View from Bayside looking West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r>
              <a:rPr dirty="0" smtClean="0"/>
              <a:t>Longbeach Village Alleys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44958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>
              <a:buFont typeface="Arial" pitchFamily="34" charset="0"/>
              <a:buChar char="•"/>
            </a:pPr>
            <a:r>
              <a:rPr dirty="0" smtClean="0"/>
              <a:t>  Inaccessible</a:t>
            </a:r>
          </a:p>
          <a:p>
            <a:pPr algn="l">
              <a:buFont typeface="Arial" pitchFamily="34" charset="0"/>
              <a:buChar char="•"/>
            </a:pPr>
            <a:endParaRPr dirty="0" smtClean="0"/>
          </a:p>
          <a:p>
            <a:pPr algn="l">
              <a:buFont typeface="Arial" pitchFamily="34" charset="0"/>
              <a:buChar char="•"/>
            </a:pPr>
            <a:r>
              <a:rPr dirty="0" smtClean="0"/>
              <a:t>  Approximately 15 ft wide by 530 ft long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dirty="0" smtClean="0"/>
              <a:t>  Portions appear to be used for driveways 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Ordinance 2000-13 attempted to vacate this alley</a:t>
            </a: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/>
            <a:r>
              <a:rPr lang="en-US" sz="2400" b="1" noProof="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Alley #4  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Located between Cedar Street and Hibiscus Way from Longboat Drive South to Poinsetta Avenue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r>
              <a:rPr dirty="0" smtClean="0"/>
              <a:t>Longbeach Village Alleys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5334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lang="en-US"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533400" y="1905000"/>
            <a:ext cx="8305800" cy="38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/>
            <a:r>
              <a:rPr lang="en-US" sz="2400" b="1" noProof="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Alley #4</a:t>
            </a: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 descr="Village Aerial map 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2286000"/>
            <a:ext cx="8229599" cy="41148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3429000" y="4191000"/>
            <a:ext cx="6096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038600" y="4124172"/>
            <a:ext cx="152400" cy="76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124200" y="4462968"/>
            <a:ext cx="381000" cy="1524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343400" y="3895572"/>
            <a:ext cx="3048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648200" y="3757240"/>
            <a:ext cx="304800" cy="1524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r>
              <a:rPr dirty="0" smtClean="0"/>
              <a:t>Longbeach Village Alleys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44958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lang="en-US"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457200" y="2057400"/>
            <a:ext cx="8229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/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Alley #4 Located between Cedar Street and Hibiscus Way from Longboat Drive South to Poinsetta Avenue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 descr="C:\Users\mrichard\Pictures\100_08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505200"/>
            <a:ext cx="3505200" cy="2691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mrichard\AppData\Local\Microsoft\Windows\Temporary Internet Files\Content.Word\100_08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505200"/>
            <a:ext cx="3581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flipH="1">
            <a:off x="762000" y="3048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View from Longboat Drive South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76800" y="3048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View from Poinsetta looking East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r>
              <a:rPr dirty="0" smtClean="0"/>
              <a:t>Longbeach Village Alleys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81200"/>
            <a:ext cx="8305800" cy="44958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>
              <a:buFont typeface="Arial" pitchFamily="34" charset="0"/>
              <a:buChar char="•"/>
            </a:pPr>
            <a:r>
              <a:rPr dirty="0" smtClean="0"/>
              <a:t>  This alley is inaccessible</a:t>
            </a:r>
          </a:p>
          <a:p>
            <a:pPr algn="l">
              <a:buFont typeface="Arial" pitchFamily="34" charset="0"/>
              <a:buChar char="•"/>
            </a:pPr>
            <a:endParaRPr dirty="0" smtClean="0"/>
          </a:p>
          <a:p>
            <a:pPr algn="l">
              <a:buFont typeface="Arial" pitchFamily="34" charset="0"/>
              <a:buChar char="•"/>
            </a:pPr>
            <a:r>
              <a:rPr dirty="0" smtClean="0"/>
              <a:t>  Approximately 15 ft wide by 500 ft long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dirty="0" smtClean="0"/>
              <a:t>  Completely undeveloped (no visible pathway)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Commission Meeting minutes show this alley vacated</a:t>
            </a: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/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Alley #5  Located between Hibiscus and Hughes Street from Jackson Way to Magnolia Road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r>
              <a:rPr dirty="0" smtClean="0"/>
              <a:t>Longbeach Village Alleys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81200"/>
            <a:ext cx="8305800" cy="44958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lang="en-US"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533400" y="1905000"/>
            <a:ext cx="8153400" cy="38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/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Alley #5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 descr="Village Aerial map 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2286000"/>
            <a:ext cx="8229599" cy="41148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4419600"/>
            <a:ext cx="0" cy="10668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r>
              <a:rPr dirty="0" smtClean="0"/>
              <a:t>Longbeach Village Alleys Report</a:t>
            </a:r>
            <a:endParaRPr lang="en-US" dirty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/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Alley #5  Located between Hibiscus and Hughes Street from Jackson Way to Magnolia Road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 descr="C:\Users\mrichard\AppData\Local\Microsoft\Windows\Temporary Internet Files\Content.Word\100_08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733800"/>
            <a:ext cx="35814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mrichard\AppData\Local\Microsoft\Windows\Temporary Internet Files\Content.Word\100_08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733800"/>
            <a:ext cx="358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38200" y="33528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View from Jackson Way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05400" y="3352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View from Magnolia Road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143000"/>
            <a:ext cx="7772400" cy="381000"/>
          </a:xfrm>
        </p:spPr>
        <p:txBody>
          <a:bodyPr>
            <a:normAutofit fontScale="90000"/>
          </a:bodyPr>
          <a:lstStyle/>
          <a:p>
            <a:r>
              <a:rPr dirty="0" smtClean="0"/>
              <a:t>Longbeach Village Alleys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r>
              <a:rPr dirty="0" smtClean="0"/>
              <a:t>Longbeach Village Alleys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44958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>
              <a:buFont typeface="Arial" pitchFamily="34" charset="0"/>
              <a:buChar char="•"/>
            </a:pPr>
            <a:r>
              <a:rPr dirty="0" smtClean="0"/>
              <a:t>  Inaccessible</a:t>
            </a:r>
          </a:p>
          <a:p>
            <a:pPr algn="l">
              <a:buFont typeface="Arial" pitchFamily="34" charset="0"/>
              <a:buChar char="•"/>
            </a:pPr>
            <a:endParaRPr dirty="0" smtClean="0"/>
          </a:p>
          <a:p>
            <a:pPr algn="l">
              <a:buFont typeface="Arial" pitchFamily="34" charset="0"/>
              <a:buChar char="•"/>
            </a:pPr>
            <a:r>
              <a:rPr dirty="0" smtClean="0"/>
              <a:t>  Approximately 15 ft wide by 500 ft long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Vegetation encroaches all areas</a:t>
            </a:r>
            <a:endParaRPr dirty="0" smtClean="0"/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dirty="0" smtClean="0"/>
              <a:t>  Completely undeveloped ( no signs of pathway)</a:t>
            </a:r>
          </a:p>
          <a:p>
            <a:pPr algn="l"/>
            <a:endParaRPr lang="en-US"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/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Alley #6  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Located between Hughes Street and Pine Street from Jackson Way to Magnolia Road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r>
              <a:rPr dirty="0" smtClean="0"/>
              <a:t>Longbeach Village Alleys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44958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lang="en-US"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1828800"/>
            <a:ext cx="8305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/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Alley #6</a:t>
            </a: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7" descr="Village Aerial map 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2286000"/>
            <a:ext cx="8229599" cy="41148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562600" y="4495800"/>
            <a:ext cx="0" cy="990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r>
              <a:rPr dirty="0" smtClean="0"/>
              <a:t>Longbeach Village Alleys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44958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lang="en-US"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/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Alley #6  Located between Hughes Street and Pine Street from Jackson Way to Magnolia Road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 descr="C:\Users\mrichard\Pictures\100_08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581400"/>
            <a:ext cx="3657600" cy="256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mrichard\Pictures\100_08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581400"/>
            <a:ext cx="3657600" cy="2557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5800" y="30480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View from Jackson Way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24400" y="3048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View from Magnolia looking West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r>
              <a:rPr dirty="0" smtClean="0"/>
              <a:t>Longbeach Village Alleys Report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44958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>
              <a:buFont typeface="Arial" pitchFamily="34" charset="0"/>
              <a:buChar char="•"/>
            </a:pPr>
            <a:r>
              <a:rPr dirty="0" smtClean="0"/>
              <a:t>  Inaccessible</a:t>
            </a:r>
          </a:p>
          <a:p>
            <a:pPr algn="l">
              <a:buFont typeface="Arial" pitchFamily="34" charset="0"/>
              <a:buChar char="•"/>
            </a:pPr>
            <a:endParaRPr dirty="0" smtClean="0"/>
          </a:p>
          <a:p>
            <a:pPr algn="l">
              <a:buFont typeface="Arial" pitchFamily="34" charset="0"/>
              <a:buChar char="•"/>
            </a:pPr>
            <a:r>
              <a:rPr dirty="0" smtClean="0"/>
              <a:t>  Approximately 15 ft wide by 510 ft long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Vegetation encroaches all areas</a:t>
            </a:r>
            <a:endParaRPr dirty="0" smtClean="0"/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dirty="0" smtClean="0"/>
              <a:t>  Completely undeveloped ( no signs of pathway)</a:t>
            </a:r>
          </a:p>
          <a:p>
            <a:pPr algn="l"/>
            <a:endParaRPr lang="en-US"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/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Alley #7  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Located between Pine Street and the Sarasota Bay from Jackson Way to Magnolia Road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r>
              <a:rPr dirty="0" smtClean="0"/>
              <a:t>Longbeach Village Alleys Report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44958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lang="en-US"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18288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/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Alley #7  </a:t>
            </a: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6" descr="Village Aerial map 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2286000"/>
            <a:ext cx="8229599" cy="41148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414868" y="4495800"/>
            <a:ext cx="62132" cy="990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r>
              <a:rPr dirty="0" smtClean="0"/>
              <a:t>Longbeach Village Alleys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44958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lang="en-US"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/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Alley #7  Located between Pine Street and the Sarasota Bay from Jackson Way to Magnolia Road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 descr="C:\Users\mrichard\AppData\Local\Microsoft\Windows\Temporary Internet Files\Content.Word\100_08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0"/>
            <a:ext cx="3733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mrichard\AppData\Local\Microsoft\Windows\Temporary Internet Files\Content.Word\100_08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810000"/>
            <a:ext cx="37338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3400" y="3352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View from Jackson Way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76800" y="3352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View from Magnolia Road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838200"/>
          </a:xfrm>
        </p:spPr>
        <p:txBody>
          <a:bodyPr/>
          <a:lstStyle/>
          <a:p>
            <a:r>
              <a:rPr dirty="0" smtClean="0"/>
              <a:t>Longbeach Village Alleys Report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44958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lang="en-US"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" name="Picture 9" descr="Village Aerial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2057400"/>
            <a:ext cx="8153400" cy="4343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2971800" y="4572000"/>
            <a:ext cx="1143000" cy="6096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715000" y="3200400"/>
            <a:ext cx="1219200" cy="6096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267200" y="3886200"/>
            <a:ext cx="1219200" cy="6096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015132" y="4343400"/>
            <a:ext cx="1233268" cy="69986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810000" y="5257800"/>
            <a:ext cx="83820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648200" y="5105400"/>
            <a:ext cx="228600" cy="1524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715000" y="5029200"/>
            <a:ext cx="1066800" cy="5334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495800" y="6019800"/>
            <a:ext cx="304800" cy="1524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257800" y="5638800"/>
            <a:ext cx="304800" cy="1524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800600" y="5791200"/>
            <a:ext cx="457200" cy="228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828800" y="5105400"/>
            <a:ext cx="1066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Alley #1</a:t>
            </a:r>
            <a:endParaRPr lang="en-US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2743200" y="5715000"/>
            <a:ext cx="1066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Alley #2</a:t>
            </a:r>
            <a:endParaRPr 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3429000" y="6172200"/>
            <a:ext cx="1066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Alley #3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09600" y="17526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Yellow: accessible alleys, Red: inaccessible alleys, Blue: vacated alleys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685800"/>
          </a:xfrm>
        </p:spPr>
        <p:txBody>
          <a:bodyPr/>
          <a:lstStyle/>
          <a:p>
            <a:r>
              <a:rPr dirty="0" smtClean="0"/>
              <a:t>Longbeach Village Alleys Report</a:t>
            </a:r>
            <a:endParaRPr lang="en-US" dirty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209800"/>
            <a:ext cx="86106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 descr="Village Aerial map 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2133600"/>
            <a:ext cx="8229599" cy="42672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400800" y="4419600"/>
            <a:ext cx="0" cy="1066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62600" y="4419600"/>
            <a:ext cx="0" cy="1066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8200" y="4343400"/>
            <a:ext cx="0" cy="10668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429000" y="4114800"/>
            <a:ext cx="6096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05200" y="5943600"/>
            <a:ext cx="1066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Alley #5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096000" y="5943600"/>
            <a:ext cx="1066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Alley #7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724400" y="5943600"/>
            <a:ext cx="1066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Alley #6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4876800"/>
            <a:ext cx="1066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Alley #4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3124200" y="4419600"/>
            <a:ext cx="304800" cy="1524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038600" y="4038600"/>
            <a:ext cx="152400" cy="76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419600" y="3810000"/>
            <a:ext cx="3048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724400" y="3657600"/>
            <a:ext cx="304800" cy="1524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7200" y="17526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Yellow: accessible alleys, Red: inaccessible alleys, Blue: vacated alleys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44958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lang="en-US"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There are Sixteen Bay Accesses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Accessible w/ Parking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Accessible w/o Parking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Inaccessible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81200"/>
            <a:ext cx="8382000" cy="5334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Map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6096000"/>
            <a:ext cx="594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Emergency Services Map created by PZB Department 2000</a:t>
            </a:r>
            <a:endParaRPr lang="en-US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981200"/>
            <a:ext cx="7010400" cy="410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r>
              <a:rPr dirty="0" smtClean="0"/>
              <a:t>Longbeach Village Alleys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86000"/>
            <a:ext cx="7315200" cy="3886200"/>
          </a:xfrm>
        </p:spPr>
        <p:txBody>
          <a:bodyPr>
            <a:normAutofit fontScale="85000" lnSpcReduction="20000"/>
          </a:bodyPr>
          <a:lstStyle/>
          <a:p>
            <a:pPr algn="l"/>
            <a:endParaRPr dirty="0" smtClean="0"/>
          </a:p>
          <a:p>
            <a:r>
              <a:rPr sz="4000" dirty="0" smtClean="0"/>
              <a:t>There are Seven Platted Alleys Located 	in Village</a:t>
            </a:r>
          </a:p>
          <a:p>
            <a:pPr algn="l"/>
            <a:endParaRPr sz="4000" dirty="0" smtClean="0"/>
          </a:p>
          <a:p>
            <a:pPr algn="l">
              <a:buFont typeface="Arial" pitchFamily="34" charset="0"/>
              <a:buChar char="•"/>
            </a:pPr>
            <a:r>
              <a:rPr sz="4000" dirty="0" smtClean="0"/>
              <a:t>  Fully Accessible</a:t>
            </a:r>
          </a:p>
          <a:p>
            <a:pPr algn="l"/>
            <a:endParaRPr sz="4000" dirty="0" smtClean="0"/>
          </a:p>
          <a:p>
            <a:pPr algn="l">
              <a:buFont typeface="Arial" pitchFamily="34" charset="0"/>
              <a:buChar char="•"/>
            </a:pPr>
            <a:r>
              <a:rPr sz="4000" dirty="0" smtClean="0"/>
              <a:t>  Partially Accessible</a:t>
            </a:r>
          </a:p>
          <a:p>
            <a:pPr algn="l">
              <a:buFont typeface="Arial" pitchFamily="34" charset="0"/>
              <a:buChar char="•"/>
            </a:pPr>
            <a:endParaRPr sz="4000" dirty="0" smtClean="0"/>
          </a:p>
          <a:p>
            <a:pPr algn="l">
              <a:buFont typeface="Arial" pitchFamily="34" charset="0"/>
              <a:buChar char="•"/>
            </a:pPr>
            <a:r>
              <a:rPr sz="4000" dirty="0" smtClean="0"/>
              <a:t>  Inaccessible</a:t>
            </a:r>
          </a:p>
          <a:p>
            <a:pPr algn="l"/>
            <a:endParaRPr sz="4000" dirty="0" smtClean="0"/>
          </a:p>
          <a:p>
            <a:pPr algn="l"/>
            <a:endParaRPr dirty="0" smtClean="0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81200"/>
            <a:ext cx="8382000" cy="5334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Map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05000"/>
            <a:ext cx="7010400" cy="4355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00" y="6096000"/>
            <a:ext cx="594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Emergency Services Map created by PZB Department 2000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81200"/>
            <a:ext cx="8382000" cy="5334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Map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1" y="1981200"/>
            <a:ext cx="7335965" cy="445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47800" y="6324600"/>
            <a:ext cx="594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Emergency Services Map created by PZB Department 2000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05000"/>
            <a:ext cx="7374255" cy="450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00" y="6324600"/>
            <a:ext cx="594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Emergency Services Map created by PZB Department 2000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6324600"/>
            <a:ext cx="594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Emergency Services Map created by PZB Department 2000</a:t>
            </a:r>
            <a:endParaRPr lang="en-US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1"/>
            <a:ext cx="78295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#1 Located at 800 Russell Street</a:t>
            </a:r>
          </a:p>
          <a:p>
            <a:pPr algn="l"/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Excellent Access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No Parking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Approximately 50 ft wide by 50 ft long</a:t>
            </a:r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4572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#1 Located at 800 Russell Street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 descr="C:\Users\mrichard\Pictures\2012-12-26\800 Russel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667001"/>
            <a:ext cx="6324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#2 Located at 899 Broadway Street</a:t>
            </a:r>
          </a:p>
          <a:p>
            <a:pPr algn="l"/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Limited Access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Limited Parking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Approximately 50 ft wide by 15 ft long</a:t>
            </a:r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5334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#2 Located at 899 Broadway Street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 descr="C:\Users\mrichard\Pictures\2012-12-26\0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514600"/>
            <a:ext cx="6629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#3 Located at 755 Linley Street</a:t>
            </a:r>
          </a:p>
          <a:p>
            <a:pPr algn="l"/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Excellent Access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Limited Parking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Approximately 15 ft wide by 10 ft long</a:t>
            </a:r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5334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#3 Located at 755 Linley Street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 descr="C:\Users\mrichard\Pictures\2012-12-26\0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667000"/>
            <a:ext cx="62007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r>
              <a:rPr dirty="0" smtClean="0"/>
              <a:t>Longbeach Village Alleys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14600"/>
            <a:ext cx="7315200" cy="38862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/>
            <a:endParaRPr sz="4000" dirty="0" smtClean="0"/>
          </a:p>
          <a:p>
            <a:pPr algn="l"/>
            <a:endParaRPr dirty="0" smtClean="0"/>
          </a:p>
          <a:p>
            <a:pPr algn="l"/>
            <a:endParaRPr lang="en-US" dirty="0"/>
          </a:p>
        </p:txBody>
      </p:sp>
      <p:pic>
        <p:nvPicPr>
          <p:cNvPr id="4" name="Picture 3" descr="Village 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2438400"/>
            <a:ext cx="8077199" cy="3962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667000" y="4114800"/>
            <a:ext cx="3048000" cy="20574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800600" y="2971800"/>
            <a:ext cx="2667000" cy="17526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667000" y="2971800"/>
            <a:ext cx="2133600" cy="1143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715000" y="4724400"/>
            <a:ext cx="1752600" cy="14478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9600" y="18288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Study area is bounded by Longboat Court to the North, Gulf of Mexico to the West, Jackson Way to the South and Sarasota Bay to the East.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352800" y="3505200"/>
            <a:ext cx="1905000" cy="9144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114800" y="4038600"/>
            <a:ext cx="838200" cy="457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495800" y="4343400"/>
            <a:ext cx="685800" cy="3048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800600" y="4800600"/>
            <a:ext cx="152400" cy="76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562600" y="5029200"/>
            <a:ext cx="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943600" y="5029200"/>
            <a:ext cx="33996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105400" y="5029200"/>
            <a:ext cx="0" cy="4572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181600" y="4648200"/>
            <a:ext cx="152400" cy="762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4572000" y="4882660"/>
            <a:ext cx="2286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3810000" y="4495800"/>
            <a:ext cx="3048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4191000" y="4634132"/>
            <a:ext cx="304800" cy="1664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5029200" y="4724400"/>
            <a:ext cx="1524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343400" y="4972928"/>
            <a:ext cx="228600" cy="76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4038600" y="4800600"/>
            <a:ext cx="152400" cy="76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#4 Located at 6930 Bayside Drive</a:t>
            </a:r>
          </a:p>
          <a:p>
            <a:pPr algn="l"/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Excellent Access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No Parking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Approximately 50 ft wide by 20 ft long</a:t>
            </a:r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4572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#4 Located at 6930 Bayside Drive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 descr="C:\Users\mrichard\Pictures\2012-12-26\0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590800"/>
            <a:ext cx="6477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#5 Located at 700 Cedar Street</a:t>
            </a:r>
          </a:p>
          <a:p>
            <a:pPr algn="l"/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No Access (mangroves)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No Parking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Approximately 50 ft wide by 20 ft long</a:t>
            </a:r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4572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#5 Located at 700 Cedar Street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 descr="C:\Users\mrichard\Pictures\2012-12-26\0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514600"/>
            <a:ext cx="598169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#6 Located at 695 Hibiscus Way</a:t>
            </a:r>
          </a:p>
          <a:p>
            <a:pPr algn="l"/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No Access (mangroves, Brazilian peppers, palms)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No Parking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Approximately 50 ft wide by 378 ft long</a:t>
            </a:r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4572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#6 Located at 695 Hibiscus Way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4572000"/>
            <a:ext cx="3072384" cy="204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514600"/>
            <a:ext cx="3072384" cy="204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572000"/>
            <a:ext cx="3072384" cy="204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514600"/>
            <a:ext cx="3072384" cy="204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#7 Located at 6800 Longboat Drive South</a:t>
            </a:r>
          </a:p>
          <a:p>
            <a:pPr algn="l"/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Minimal Access due to mangroves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No Parking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Approximately 50 ft wide by 8 ft long</a:t>
            </a:r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5334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#7 Located at 6800 Longboat Drive South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 descr="C:\Users\mrichard\Pictures\Village Bay Accesses\Lonboat Driv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667000"/>
            <a:ext cx="6219824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#8 Located at 755 Magnolia Road</a:t>
            </a:r>
          </a:p>
          <a:p>
            <a:pPr algn="l"/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Excellent Access 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Minimal Parking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Approximately 50 ft wide by 290 ft long</a:t>
            </a:r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5334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#8 Located at 755 Magnolia Road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 descr="C:\Users\mrichard\Pictures\2012-12-26\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438400"/>
            <a:ext cx="6477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r>
              <a:rPr dirty="0" smtClean="0"/>
              <a:t>Longbeach Village Alleys Report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057400"/>
            <a:ext cx="8610600" cy="44958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>
              <a:buFont typeface="Arial" pitchFamily="34" charset="0"/>
              <a:buChar char="•"/>
            </a:pPr>
            <a:r>
              <a:rPr dirty="0" smtClean="0"/>
              <a:t>  Fully accessible</a:t>
            </a:r>
          </a:p>
          <a:p>
            <a:pPr algn="l">
              <a:buFont typeface="Arial" pitchFamily="34" charset="0"/>
              <a:buChar char="•"/>
            </a:pPr>
            <a:endParaRPr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Approximately 17.5 ft wide by 1,400 ft long </a:t>
            </a:r>
          </a:p>
          <a:p>
            <a:pPr algn="l">
              <a:buFont typeface="Arial" pitchFamily="34" charset="0"/>
              <a:buChar char="•"/>
            </a:pPr>
            <a:endParaRPr dirty="0" smtClean="0"/>
          </a:p>
          <a:p>
            <a:pPr algn="l">
              <a:buFont typeface="Arial" pitchFamily="34" charset="0"/>
              <a:buChar char="•"/>
            </a:pPr>
            <a:r>
              <a:rPr dirty="0" smtClean="0"/>
              <a:t>  Utilized by Waste Management for Waste Collection</a:t>
            </a:r>
          </a:p>
          <a:p>
            <a:pPr algn="l">
              <a:buFont typeface="Arial" pitchFamily="34" charset="0"/>
              <a:buChar char="•"/>
            </a:pPr>
            <a:endParaRPr dirty="0" smtClean="0"/>
          </a:p>
          <a:p>
            <a:pPr algn="l">
              <a:buFont typeface="Arial" pitchFamily="34" charset="0"/>
              <a:buChar char="•"/>
            </a:pPr>
            <a:r>
              <a:rPr dirty="0" smtClean="0"/>
              <a:t>  Encroachment by vegetation and fences from   </a:t>
            </a:r>
          </a:p>
          <a:p>
            <a:pPr algn="l"/>
            <a:r>
              <a:rPr dirty="0" smtClean="0"/>
              <a:t>    neighboring properties is evident.</a:t>
            </a:r>
          </a:p>
          <a:p>
            <a:pPr algn="l"/>
            <a:endParaRPr lang="en-US" dirty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Alley#1  Located between Broadway and Russell Street 	 from Longboat Drive North to Bayside Drive.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#9 Located at 755 Jackson Way</a:t>
            </a:r>
          </a:p>
          <a:p>
            <a:pPr algn="l"/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Excellent Access 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No Parking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Approximately 50 ft wide by 470 ft long</a:t>
            </a:r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5334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#9 Located at 755 Jackson Way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 descr="C:\Users\mrichard\AppData\Local\Microsoft\Windows\Temporary Internet Files\Content.Word\100_082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14600"/>
            <a:ext cx="3352800" cy="204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mrichard\AppData\Local\Microsoft\Windows\Temporary Internet Files\Content.Word\100_082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514600"/>
            <a:ext cx="3454631" cy="204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mrichard\AppData\Local\Microsoft\Windows\Temporary Internet Files\Content.Word\100_083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648200"/>
            <a:ext cx="3429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mrichard\AppData\Local\Microsoft\Windows\Temporary Internet Files\Content.Word\100_083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648200"/>
            <a:ext cx="3454631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#10 Located at 505 Lyons Lane</a:t>
            </a:r>
          </a:p>
          <a:p>
            <a:pPr algn="l"/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No Access (mangroves)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No Parking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Approximately 3000 ft wide by 2150 ft long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Mitigation Bank Agreement/Ritz Carlton Hotel</a:t>
            </a:r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4572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#10 Located at 505 Lyons Lane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 descr="C:\Users\mrichard\Pictures\2012-12-26\8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514600"/>
            <a:ext cx="60674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#11 Located at 821 Binnacle Point Drive</a:t>
            </a:r>
          </a:p>
          <a:p>
            <a:pPr algn="l"/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No Access (mangroves)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No Parking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Approximately 50 ft wide by 40 ft long</a:t>
            </a:r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4572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#11 Located at 821 Binnacle Point Drive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 descr="C:\Users\mrichard\Pictures\BeachBayAccess\07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819400"/>
            <a:ext cx="6705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#12 Located at 5550 Gulf of Mexico Drive</a:t>
            </a:r>
          </a:p>
          <a:p>
            <a:pPr algn="l"/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Excellent Access (Durante Park)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Parking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Three accesses located within Park</a:t>
            </a:r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5334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#12 Located at 5550 Gulf of Mexico Drive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 descr="C:\Users\mrichard\Pictures\BeachBayAccess\0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438401"/>
            <a:ext cx="61245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mrichard\Pictures\2012-12-26\0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733801"/>
            <a:ext cx="61245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mrichard\Pictures\2012-12-26\0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5029201"/>
            <a:ext cx="6124575" cy="13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#13 Located at 4052 Gulf of Mexico Drive</a:t>
            </a:r>
          </a:p>
          <a:p>
            <a:pPr algn="l"/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Excellent Access (</a:t>
            </a:r>
            <a:r>
              <a:rPr lang="en-US" dirty="0" err="1" smtClean="0"/>
              <a:t>Bayfront</a:t>
            </a:r>
            <a:r>
              <a:rPr lang="en-US" dirty="0" smtClean="0"/>
              <a:t> Park)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Parking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Floatable Dock</a:t>
            </a:r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5334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#13 Located at 4052 Gulf of Mexico Drive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 descr="C:\Users\mrichard\Pictures\BeachBayAccess\07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514600"/>
            <a:ext cx="7315200" cy="374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r>
              <a:rPr dirty="0" smtClean="0"/>
              <a:t>Longbeach Village Alleys Report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057400"/>
            <a:ext cx="8610600" cy="4572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lang="en-US" dirty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04800" y="1905000"/>
            <a:ext cx="8610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Alley#1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Village Aerial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2362200"/>
            <a:ext cx="8153400" cy="406908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2971800" y="4724400"/>
            <a:ext cx="1143000" cy="5334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267200" y="4114800"/>
            <a:ext cx="1219200" cy="5334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638800" y="3429000"/>
            <a:ext cx="1219200" cy="6096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#14  Located at 3490 Gulf of Mexico Drive</a:t>
            </a:r>
          </a:p>
          <a:p>
            <a:pPr algn="l"/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Excellent Access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Parking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Approximately 50 ft wide by 160 ft long</a:t>
            </a:r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5334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#14  Located at 3490 Gulf of Mexico Drive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 descr="C:\Users\mrichard\Pictures\2012-12-26\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514600"/>
            <a:ext cx="71628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81200"/>
            <a:ext cx="83820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#15  Located at 3410 Gulf of Mexico Drive</a:t>
            </a:r>
          </a:p>
          <a:p>
            <a:pPr algn="l"/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No Access (mangroves, Brazilian peppers, Australian </a:t>
            </a:r>
          </a:p>
          <a:p>
            <a:pPr algn="l"/>
            <a:r>
              <a:rPr lang="en-US" dirty="0" smtClean="0"/>
              <a:t>   pines)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No Parking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Approximately 50 ft wide by 270 ft long</a:t>
            </a:r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81200"/>
            <a:ext cx="8382000" cy="4572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#15  Located at 3410 Gulf of Mexico Drive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 descr="C:\Users\mrichard\Pictures\BeachBayAccess\0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590800"/>
            <a:ext cx="762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81200"/>
            <a:ext cx="83820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#16  Located at 3180 Gulf of Mexico Drive</a:t>
            </a:r>
          </a:p>
          <a:p>
            <a:pPr algn="l"/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No Access (mangroves, Brazilian peppers, Australian </a:t>
            </a:r>
          </a:p>
          <a:p>
            <a:pPr algn="l"/>
            <a:r>
              <a:rPr lang="en-US" dirty="0" smtClean="0"/>
              <a:t>   pines)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No Parking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Approximately 50 ft wide by 350 ft long</a:t>
            </a:r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/>
          </a:bodyPr>
          <a:lstStyle/>
          <a:p>
            <a:r>
              <a:rPr dirty="0" smtClean="0"/>
              <a:t>Longboat Key Bay Access Inventory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81200"/>
            <a:ext cx="8382000" cy="533400"/>
          </a:xfrm>
        </p:spPr>
        <p:txBody>
          <a:bodyPr>
            <a:normAutofit/>
          </a:bodyPr>
          <a:lstStyle/>
          <a:p>
            <a:r>
              <a:rPr lang="en-US" dirty="0" smtClean="0"/>
              <a:t>Bay Access #16  Located at 3180 Gulf of Mexico Drive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24384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 descr="C:\Users\mrichard\Pictures\BeachBayAccess\06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667000"/>
            <a:ext cx="7467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 fontScale="90000"/>
          </a:bodyPr>
          <a:lstStyle/>
          <a:p>
            <a:r>
              <a:rPr dirty="0" smtClean="0"/>
              <a:t>Durante Park Property Line Adjacent to St. </a:t>
            </a:r>
            <a:r>
              <a:rPr dirty="0" err="1" smtClean="0"/>
              <a:t>Judes</a:t>
            </a:r>
            <a:r>
              <a:rPr dirty="0" smtClean="0"/>
              <a:t> Drive South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44958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Adjacent to St. Judes Drive South (private road)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 Property Owners Storing and Parking Trailers</a:t>
            </a:r>
          </a:p>
          <a:p>
            <a:pPr algn="l"/>
            <a:endParaRPr lang="en-US"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lang="en-US"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66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>
            <a:normAutofit fontScale="90000"/>
          </a:bodyPr>
          <a:lstStyle/>
          <a:p>
            <a:r>
              <a:rPr dirty="0" smtClean="0"/>
              <a:t>Durante Park Property Line Adjacent to St. </a:t>
            </a:r>
            <a:r>
              <a:rPr dirty="0" err="1" smtClean="0"/>
              <a:t>Judes</a:t>
            </a:r>
            <a:r>
              <a:rPr dirty="0" smtClean="0"/>
              <a:t> Drive South</a:t>
            </a:r>
            <a:endParaRPr lang="en-US" dirty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057400"/>
            <a:ext cx="6336928" cy="433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4419600" y="3838136"/>
            <a:ext cx="381000" cy="30480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86200" y="5181600"/>
            <a:ext cx="14478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Durante Park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pPr algn="l"/>
            <a:r>
              <a:rPr dirty="0" smtClean="0"/>
              <a:t>	Durante Park Property 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44958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lang="en-US"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6" descr="20131010_104958_resiz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2362200"/>
            <a:ext cx="3429000" cy="38862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2286000" y="4267200"/>
            <a:ext cx="76200" cy="1981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62200"/>
            <a:ext cx="379171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Connector 10"/>
          <p:cNvCxnSpPr/>
          <p:nvPr/>
        </p:nvCxnSpPr>
        <p:spPr>
          <a:xfrm flipH="1">
            <a:off x="5867400" y="4343400"/>
            <a:ext cx="2057400" cy="1828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pPr algn="l"/>
            <a:r>
              <a:rPr dirty="0" smtClean="0"/>
              <a:t>	Durante Park Property 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44958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lang="en-US"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 descr="20131028_130957_resiz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2362200"/>
            <a:ext cx="3429000" cy="388620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609600" y="4343400"/>
            <a:ext cx="3429000" cy="762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362200"/>
            <a:ext cx="363931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r>
              <a:rPr dirty="0" smtClean="0"/>
              <a:t>Longbeach Village Alleys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19200" y="2057400"/>
            <a:ext cx="6400800" cy="83820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dirty="0" smtClean="0"/>
              <a:t>Alley #1  Located between Broadway and Russell Street from Longboat Drive North to Bayside Drive</a:t>
            </a:r>
          </a:p>
          <a:p>
            <a:endParaRPr lang="en-US" dirty="0"/>
          </a:p>
        </p:txBody>
      </p:sp>
      <p:pic>
        <p:nvPicPr>
          <p:cNvPr id="5" name="Picture 4" descr="C:\Users\mrichard\Pictures\100_078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581400"/>
            <a:ext cx="3859184" cy="291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mrichard\Pictures\100_079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1" y="3581400"/>
            <a:ext cx="3886199" cy="289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00456" y="3059352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View from Longboat Drive North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24400" y="30480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View from Bayside looking West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pPr algn="l"/>
            <a:r>
              <a:rPr dirty="0" smtClean="0"/>
              <a:t>	Durante Park Property 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8001000" cy="44958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lang="en-US"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362200"/>
            <a:ext cx="3733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362200"/>
            <a:ext cx="409651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r>
              <a:rPr dirty="0" smtClean="0"/>
              <a:t>Longbeach Village Alleys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81200"/>
            <a:ext cx="8458200" cy="44958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  <a:p>
            <a:pPr algn="l">
              <a:buFont typeface="Arial" pitchFamily="34" charset="0"/>
              <a:buChar char="•"/>
            </a:pPr>
            <a:r>
              <a:rPr dirty="0" smtClean="0"/>
              <a:t>  Partially accessible</a:t>
            </a:r>
          </a:p>
          <a:p>
            <a:pPr algn="l">
              <a:buFont typeface="Arial" pitchFamily="34" charset="0"/>
              <a:buChar char="•"/>
            </a:pPr>
            <a:endParaRPr dirty="0" smtClean="0"/>
          </a:p>
          <a:p>
            <a:pPr algn="l">
              <a:buFont typeface="Arial" pitchFamily="34" charset="0"/>
              <a:buChar char="•"/>
            </a:pPr>
            <a:r>
              <a:rPr dirty="0" smtClean="0"/>
              <a:t>  Approximately 15 ft wide by 870 ft long</a:t>
            </a:r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dirty="0" smtClean="0"/>
              <a:t>  From Longboat Drive South, vegetation prohibits any </a:t>
            </a:r>
          </a:p>
          <a:p>
            <a:pPr algn="l"/>
            <a:r>
              <a:rPr lang="en-US" dirty="0" smtClean="0"/>
              <a:t>    </a:t>
            </a:r>
            <a:r>
              <a:rPr dirty="0" smtClean="0"/>
              <a:t>access and is completely undeveloped </a:t>
            </a:r>
            <a:endParaRPr lang="en-US" dirty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81000" y="2057400"/>
            <a:ext cx="861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/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Alley #2  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Located between Broadway and Linley Street from Longboat Drive South to Lois Avenue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838200"/>
          </a:xfrm>
        </p:spPr>
        <p:txBody>
          <a:bodyPr/>
          <a:lstStyle/>
          <a:p>
            <a:r>
              <a:rPr dirty="0" smtClean="0"/>
              <a:t>Longbeach Village Alleys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81200"/>
            <a:ext cx="8458200" cy="4495800"/>
          </a:xfrm>
        </p:spPr>
        <p:txBody>
          <a:bodyPr>
            <a:normAutofit/>
          </a:bodyPr>
          <a:lstStyle/>
          <a:p>
            <a:pPr algn="l"/>
            <a:endParaRPr dirty="0" smtClean="0"/>
          </a:p>
          <a:p>
            <a:pPr algn="l"/>
            <a:endParaRPr dirty="0" smtClean="0"/>
          </a:p>
          <a:p>
            <a:pPr algn="l"/>
            <a:endParaRPr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533400" y="1828800"/>
            <a:ext cx="8001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/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Alley #2</a:t>
            </a: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BFA0-ED84-4F9A-BB60-435A447CFC3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 descr="Village Aerial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2286000"/>
            <a:ext cx="8153400" cy="41148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3733800" y="5345720"/>
            <a:ext cx="838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572000" y="5193320"/>
            <a:ext cx="304800" cy="1524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029200" y="4495800"/>
            <a:ext cx="1219200" cy="6096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1649</Words>
  <Application>Microsoft Office PowerPoint</Application>
  <PresentationFormat>On-screen Show (4:3)</PresentationFormat>
  <Paragraphs>509</Paragraphs>
  <Slides>70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2" baseType="lpstr">
      <vt:lpstr>Office Theme</vt:lpstr>
      <vt:lpstr>Custom Design</vt:lpstr>
      <vt:lpstr>Longbeach Village Alleys, Longboat Key Bay Access Inventory and Durante Park Property Line Report</vt:lpstr>
      <vt:lpstr>Longbeach Village Alleys </vt:lpstr>
      <vt:lpstr>Longbeach Village Alleys </vt:lpstr>
      <vt:lpstr>Longbeach Village Alleys </vt:lpstr>
      <vt:lpstr>Longbeach Village Alleys Report</vt:lpstr>
      <vt:lpstr>Longbeach Village Alleys Report</vt:lpstr>
      <vt:lpstr>Longbeach Village Alleys </vt:lpstr>
      <vt:lpstr>Longbeach Village Alleys </vt:lpstr>
      <vt:lpstr>Longbeach Village Alleys </vt:lpstr>
      <vt:lpstr>Longbeach Village Alleys </vt:lpstr>
      <vt:lpstr>Longbeach Village Alleys </vt:lpstr>
      <vt:lpstr>Longbeach Village Alleys </vt:lpstr>
      <vt:lpstr>Longbeach Village Alleys </vt:lpstr>
      <vt:lpstr>Longbeach Village Alleys </vt:lpstr>
      <vt:lpstr>Longbeach Village Alleys </vt:lpstr>
      <vt:lpstr>Longbeach Village Alleys </vt:lpstr>
      <vt:lpstr>Longbeach Village Alleys </vt:lpstr>
      <vt:lpstr>Longbeach Village Alleys </vt:lpstr>
      <vt:lpstr>Longbeach Village Alleys Report</vt:lpstr>
      <vt:lpstr>Longbeach Village Alleys </vt:lpstr>
      <vt:lpstr>Longbeach Village Alleys </vt:lpstr>
      <vt:lpstr>Longbeach Village Alleys </vt:lpstr>
      <vt:lpstr>Longbeach Village Alleys Report</vt:lpstr>
      <vt:lpstr>Longbeach Village Alleys Report</vt:lpstr>
      <vt:lpstr>Longbeach Village Alleys </vt:lpstr>
      <vt:lpstr>Longbeach Village Alleys Report</vt:lpstr>
      <vt:lpstr>Longbeach Village Alleys Report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Longboat Key Bay Access Inventory</vt:lpstr>
      <vt:lpstr>Durante Park Property Line Adjacent to St. Judes Drive South</vt:lpstr>
      <vt:lpstr>Durante Park Property Line Adjacent to St. Judes Drive South</vt:lpstr>
      <vt:lpstr> Durante Park Property Line</vt:lpstr>
      <vt:lpstr> Durante Park Property Line</vt:lpstr>
      <vt:lpstr> Durante Park Property Line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dspencer</dc:creator>
  <cp:lastModifiedBy>mrichard</cp:lastModifiedBy>
  <cp:revision>105</cp:revision>
  <dcterms:created xsi:type="dcterms:W3CDTF">2012-10-10T14:32:05Z</dcterms:created>
  <dcterms:modified xsi:type="dcterms:W3CDTF">2013-12-04T13:16:18Z</dcterms:modified>
</cp:coreProperties>
</file>