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7" r:id="rId2"/>
    <p:sldId id="465" r:id="rId3"/>
    <p:sldId id="264" r:id="rId4"/>
    <p:sldId id="466" r:id="rId5"/>
    <p:sldId id="467" r:id="rId6"/>
    <p:sldId id="464" r:id="rId7"/>
    <p:sldId id="336" r:id="rId8"/>
    <p:sldId id="337" r:id="rId9"/>
    <p:sldId id="468" r:id="rId10"/>
    <p:sldId id="469" r:id="rId11"/>
    <p:sldId id="335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9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B2221F-B8A5-4B96-BC95-2B7EC7E60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AB482-E73C-43FA-86B9-EB1FB28E3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37EAEE-AD91-41D9-8FEE-3B37CC3E6FD2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EDE1-C512-4F35-A034-452D77690A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2E24-C652-47DC-A740-E4119AE5B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10472E-B61F-492F-B87B-31C360B0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6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E0DA78-0B52-4FAD-A645-9993E69B1D7E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C4FCB8-7C8A-467B-A850-6B672A4E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584EF-3833-4C86-B526-29E356695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8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0BF4-193D-4C1E-B9EC-6FE47F53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2DB-FE40-4796-95BF-75BB1B9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AC16-875D-4619-AA62-2C8BEC7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D357-9329-49F2-859E-87D84117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5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773-5968-4943-81C8-A32922DC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25937"/>
            <a:ext cx="7316788" cy="653777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2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11268" y="0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D44D7-20A1-03B8-8873-B784326EB00B}"/>
              </a:ext>
            </a:extLst>
          </p:cNvPr>
          <p:cNvSpPr/>
          <p:nvPr/>
        </p:nvSpPr>
        <p:spPr>
          <a:xfrm>
            <a:off x="354105" y="2872984"/>
            <a:ext cx="3349687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kern="1200" cap="none" spc="0" dirty="0">
                <a:ln w="0"/>
                <a:solidFill>
                  <a:srgbClr val="FFFFFF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Welcome!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BDCD6-7957-F58B-1E6F-BA127C403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948" y="853717"/>
            <a:ext cx="5015082" cy="5168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78528-EC7F-33E8-A5E5-C78536C1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430" y="6088645"/>
            <a:ext cx="1981200" cy="702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A425DD-EED7-A2B0-7861-D6B230C0B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830" y="6131522"/>
            <a:ext cx="689264" cy="65993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88606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2E00A-A172-01C2-A51E-966071091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738E66F-DBDB-FE6D-C56A-5A204D8606C0}"/>
              </a:ext>
            </a:extLst>
          </p:cNvPr>
          <p:cNvSpPr txBox="1"/>
          <p:nvPr/>
        </p:nvSpPr>
        <p:spPr>
          <a:xfrm>
            <a:off x="491759" y="1460597"/>
            <a:ext cx="10707284" cy="514051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r>
              <a:rPr lang="en-US" b="1" u="sng" dirty="0"/>
              <a:t>Project Phase, Progress and Milestones: </a:t>
            </a:r>
            <a:endParaRPr lang="en-US" dirty="0"/>
          </a:p>
          <a:p>
            <a:pPr lvl="0"/>
            <a:r>
              <a:rPr lang="en-US" dirty="0"/>
              <a:t>Project is currently in Design Development Phase, including:</a:t>
            </a:r>
          </a:p>
          <a:p>
            <a:pPr lvl="0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Building system engineering and envelope specifications.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Interior design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Preliminary renderings for Indoor Community Room and Outdoor Terrace (subject to change)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Design Development (60%) is due late February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b="1" u="sng" dirty="0"/>
              <a:t>Overall County Project Schedule:</a:t>
            </a:r>
            <a:endParaRPr lang="en-US" dirty="0"/>
          </a:p>
          <a:p>
            <a:pPr lvl="0"/>
            <a:r>
              <a:rPr lang="en-US" dirty="0"/>
              <a:t>Permitting (PUD Amendment &amp; Site Development):  	February 2026 through August 2026</a:t>
            </a:r>
          </a:p>
          <a:p>
            <a:pPr lvl="0"/>
            <a:r>
              <a:rPr lang="en-US" dirty="0"/>
              <a:t>Construction Documents for Bidding/Building Permit:  	September 2026</a:t>
            </a:r>
          </a:p>
          <a:p>
            <a:pPr lvl="0"/>
            <a:r>
              <a:rPr lang="en-US" dirty="0"/>
              <a:t>Permitting (Building) / Bidding / GMP Amendment:  	March 2027</a:t>
            </a:r>
          </a:p>
          <a:p>
            <a:pPr lvl="0"/>
            <a:r>
              <a:rPr lang="en-US" dirty="0"/>
              <a:t>Construction:  					March 2027 – May 2028</a:t>
            </a:r>
          </a:p>
          <a:p>
            <a:r>
              <a:rPr lang="en-US" dirty="0"/>
              <a:t> </a:t>
            </a:r>
          </a:p>
          <a:p>
            <a:r>
              <a:rPr lang="en-US" i="1" dirty="0"/>
              <a:t>Work with county to accelerate milestones and conduct ceremonial “Soft Groundbreaking” </a:t>
            </a:r>
            <a:br>
              <a:rPr lang="en-US" i="1" dirty="0"/>
            </a:br>
            <a:r>
              <a:rPr lang="en-US" i="1" dirty="0"/>
              <a:t>Fall / Winter 2026.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D1F8BED-4430-4FB0-E58D-5FFB3979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Status and Schedule</a:t>
            </a:r>
          </a:p>
        </p:txBody>
      </p:sp>
    </p:spTree>
    <p:extLst>
      <p:ext uri="{BB962C8B-B14F-4D97-AF65-F5344CB8AC3E}">
        <p14:creationId xmlns:p14="http://schemas.microsoft.com/office/powerpoint/2010/main" val="380550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9E7A-D2A4-94E6-BCF0-96709481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E7F697D-642F-5DBA-7AE5-3272D48298D5}"/>
              </a:ext>
            </a:extLst>
          </p:cNvPr>
          <p:cNvSpPr txBox="1"/>
          <p:nvPr/>
        </p:nvSpPr>
        <p:spPr>
          <a:xfrm>
            <a:off x="225932" y="1376566"/>
            <a:ext cx="5105400" cy="1847301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i="1" dirty="0">
                <a:cs typeface="Arial" panose="020B0604020202020204" pitchFamily="34" charset="0"/>
              </a:rPr>
              <a:t>	THANK YOU!!</a:t>
            </a:r>
            <a:endParaRPr lang="en-US" sz="2000" b="1" i="1" dirty="0"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sky, indoor, building&#10;&#10;AI-generated content may be incorrect.">
            <a:extLst>
              <a:ext uri="{FF2B5EF4-FFF2-40B4-BE49-F238E27FC236}">
                <a16:creationId xmlns:a16="http://schemas.microsoft.com/office/drawing/2014/main" id="{519A324A-E4B1-40E9-7852-158B400E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948" y="149069"/>
            <a:ext cx="7125069" cy="286304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" name="Picture 9" descr="A picture containing building&#10;&#10;AI-generated content may be incorrect.">
            <a:extLst>
              <a:ext uri="{FF2B5EF4-FFF2-40B4-BE49-F238E27FC236}">
                <a16:creationId xmlns:a16="http://schemas.microsoft.com/office/drawing/2014/main" id="{BE05D756-08C4-F6CF-A7D9-08016D98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086" y="3464010"/>
            <a:ext cx="5606914" cy="25115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2" name="Picture 11" descr="A picture containing indoor, ceiling, wall, window&#10;&#10;AI-generated content may be incorrect.">
            <a:extLst>
              <a:ext uri="{FF2B5EF4-FFF2-40B4-BE49-F238E27FC236}">
                <a16:creationId xmlns:a16="http://schemas.microsoft.com/office/drawing/2014/main" id="{C6A1D832-D56A-F466-5936-82CE9F8C2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54" y="3092116"/>
            <a:ext cx="6338497" cy="288341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1138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F7ABC-B5E3-FA20-C5F6-46CCD3231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A9E0-8124-2FAB-BD62-6257AB3C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/>
          <a:p>
            <a:r>
              <a:rPr lang="en-US" dirty="0"/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3B2B4-1884-FD41-A4D2-E90127F6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75" y="1199461"/>
            <a:ext cx="7653016" cy="565853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2E039-1F17-5AB6-5F01-AE60918F6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7938" y="1563815"/>
            <a:ext cx="3715346" cy="4266879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Town bought:</a:t>
            </a:r>
          </a:p>
          <a:p>
            <a:r>
              <a:rPr lang="en-US" sz="1400" dirty="0"/>
              <a:t>Bay Isles Enclave Acquisition, LLC</a:t>
            </a:r>
            <a:br>
              <a:rPr lang="en-US" sz="1400" dirty="0"/>
            </a:br>
            <a:r>
              <a:rPr lang="en-US" sz="1400" dirty="0"/>
              <a:t>May 5, 2014 (2.80-acres)</a:t>
            </a:r>
          </a:p>
          <a:p>
            <a:r>
              <a:rPr lang="en-US" sz="1400" dirty="0"/>
              <a:t>W. Howard Rooks</a:t>
            </a:r>
            <a:br>
              <a:rPr lang="en-US" sz="1400" dirty="0"/>
            </a:br>
            <a:r>
              <a:rPr lang="en-US" sz="1400" dirty="0"/>
              <a:t>March 31, 2017 (1.65-acres)</a:t>
            </a:r>
          </a:p>
          <a:p>
            <a:r>
              <a:rPr lang="en-US" sz="1400" dirty="0"/>
              <a:t>Cavalier Investments I, Inc.</a:t>
            </a:r>
            <a:br>
              <a:rPr lang="en-US" sz="1400" dirty="0"/>
            </a:br>
            <a:r>
              <a:rPr lang="en-US" sz="1400" dirty="0"/>
              <a:t>March 31, 2017 (0.36-acres)</a:t>
            </a:r>
          </a:p>
          <a:p>
            <a:pPr marL="0" indent="0">
              <a:buNone/>
            </a:pPr>
            <a:r>
              <a:rPr lang="en-US" sz="1800" b="1" dirty="0"/>
              <a:t>Total site area: 	4.81 acres</a:t>
            </a:r>
          </a:p>
          <a:p>
            <a:pPr marL="0" indent="0">
              <a:buNone/>
            </a:pPr>
            <a:r>
              <a:rPr lang="en-US" sz="1800" b="1" dirty="0"/>
              <a:t>Land investment:  $3.7M</a:t>
            </a:r>
            <a:endParaRPr lang="en-US" sz="1600" b="1" u="sng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50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6775-607F-C09A-FCD4-16172E6E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Plan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E87088-0228-9C39-77D4-4F9A4A8235D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201849"/>
              </p:ext>
            </p:extLst>
          </p:nvPr>
        </p:nvGraphicFramePr>
        <p:xfrm>
          <a:off x="780330" y="1376313"/>
          <a:ext cx="9745222" cy="548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513" imgH="7543568" progId="AcroExch.Document.DC">
                  <p:embed/>
                </p:oleObj>
              </mc:Choice>
              <mc:Fallback>
                <p:oleObj name="Acrobat Document" r:id="rId3" imgW="11658513" imgH="7543568" progId="AcroExch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64E87088-0228-9C39-77D4-4F9A4A8235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0330" y="1376313"/>
                        <a:ext cx="9745222" cy="548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154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9D756-322B-C45D-CF53-68EE07CB0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C612DA9-921E-1EB2-19B7-8E63267F303C}"/>
              </a:ext>
            </a:extLst>
          </p:cNvPr>
          <p:cNvSpPr txBox="1"/>
          <p:nvPr/>
        </p:nvSpPr>
        <p:spPr>
          <a:xfrm>
            <a:off x="172039" y="1371600"/>
            <a:ext cx="5658794" cy="4986622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Actively developed…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Phase 1:  2020 for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$854,000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Demolition of abandoned restaurant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Raise site and initial grading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Sarasota County grant of $400,000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Phase 2:  2023 for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$2.3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Elevate Site, Add Master Stormwater,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Event ‘Green’, Oval walkway,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Donor-funded Outdoor Performance stage: 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Karon Family Pavilion $800,000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Town Site &amp; Park Enhancements: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$1.5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CBC9790-29D5-1BC7-635A-A722A0861B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5800" y="294399"/>
            <a:ext cx="7239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5" dirty="0"/>
              <a:t>“Community Gathering Space”</a:t>
            </a:r>
            <a:endParaRPr sz="32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091496-8894-86A6-5345-96CC04CC6DC9}"/>
              </a:ext>
            </a:extLst>
          </p:cNvPr>
          <p:cNvGrpSpPr/>
          <p:nvPr/>
        </p:nvGrpSpPr>
        <p:grpSpPr>
          <a:xfrm>
            <a:off x="5590093" y="1035504"/>
            <a:ext cx="6242095" cy="3254981"/>
            <a:chOff x="36074" y="95241"/>
            <a:chExt cx="3510798" cy="1802842"/>
          </a:xfrm>
        </p:grpSpPr>
        <p:pic>
          <p:nvPicPr>
            <p:cNvPr id="28" name="Picture 27" descr="A pile of debris and debris&#10;&#10;AI-generated content may be incorrect.">
              <a:extLst>
                <a:ext uri="{FF2B5EF4-FFF2-40B4-BE49-F238E27FC236}">
                  <a16:creationId xmlns:a16="http://schemas.microsoft.com/office/drawing/2014/main" id="{C4B0D9C6-A265-4E78-1391-953DB928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4" y="95241"/>
              <a:ext cx="1672294" cy="130961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9" name="Picture 28" descr="A construction site with several vehicles&#10;&#10;AI-generated content may be incorrect.">
              <a:extLst>
                <a:ext uri="{FF2B5EF4-FFF2-40B4-BE49-F238E27FC236}">
                  <a16:creationId xmlns:a16="http://schemas.microsoft.com/office/drawing/2014/main" id="{4F488514-D2FA-8789-F9C9-5E526CFA4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80" y="532251"/>
              <a:ext cx="1821892" cy="1365832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92B2D6-0579-0894-A0EF-36899B729E61}"/>
              </a:ext>
            </a:extLst>
          </p:cNvPr>
          <p:cNvGrpSpPr/>
          <p:nvPr/>
        </p:nvGrpSpPr>
        <p:grpSpPr>
          <a:xfrm>
            <a:off x="5421503" y="3401785"/>
            <a:ext cx="6427990" cy="3282330"/>
            <a:chOff x="-351339" y="224821"/>
            <a:chExt cx="4883189" cy="2530825"/>
          </a:xfrm>
        </p:grpSpPr>
        <p:pic>
          <p:nvPicPr>
            <p:cNvPr id="31" name="Picture 30" descr="A building with a flag on the side&#10;&#10;AI-generated content may be incorrect.">
              <a:extLst>
                <a:ext uri="{FF2B5EF4-FFF2-40B4-BE49-F238E27FC236}">
                  <a16:creationId xmlns:a16="http://schemas.microsoft.com/office/drawing/2014/main" id="{845FC3BA-CD28-1669-60DB-B82627ED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054" y="910049"/>
              <a:ext cx="2460796" cy="184559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2" name="Picture 31" descr="A building with a roof and grass field&#10;&#10;AI-generated content may be incorrect.">
              <a:extLst>
                <a:ext uri="{FF2B5EF4-FFF2-40B4-BE49-F238E27FC236}">
                  <a16:creationId xmlns:a16="http://schemas.microsoft.com/office/drawing/2014/main" id="{7034F66F-E11C-BE14-8D97-D1C41CD6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1339" y="224821"/>
              <a:ext cx="2386812" cy="1788788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308262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F348E-86F3-2A7B-48AD-43A705C9B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6C5582-2A52-3711-F15B-ACFC6596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Successful Events</a:t>
            </a:r>
          </a:p>
        </p:txBody>
      </p:sp>
      <p:pic>
        <p:nvPicPr>
          <p:cNvPr id="11" name="4F9D2F42-753B-41E1-9546-DAD694689C96" descr="4F9D2F42-753B-41E1-9546-DAD694689C96">
            <a:extLst>
              <a:ext uri="{FF2B5EF4-FFF2-40B4-BE49-F238E27FC236}">
                <a16:creationId xmlns:a16="http://schemas.microsoft.com/office/drawing/2014/main" id="{A85658F9-A2D9-1516-6D79-4D7E071AC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818"/>
            <a:ext cx="3750590" cy="28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1BC2CB8-15F7-4131-8149-459AA7A6E691" descr="81BC2CB8-15F7-4131-8149-459AA7A6E691">
            <a:extLst>
              <a:ext uri="{FF2B5EF4-FFF2-40B4-BE49-F238E27FC236}">
                <a16:creationId xmlns:a16="http://schemas.microsoft.com/office/drawing/2014/main" id="{71F8C7FD-101F-291C-5633-2909261A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83" y="1334646"/>
            <a:ext cx="3750589" cy="28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0C90278-2ED9-4178-846F-183332C5E1EB" descr="D0C90278-2ED9-4178-846F-183332C5E1EB">
            <a:extLst>
              <a:ext uri="{FF2B5EF4-FFF2-40B4-BE49-F238E27FC236}">
                <a16:creationId xmlns:a16="http://schemas.microsoft.com/office/drawing/2014/main" id="{CEBF6B41-BF7B-C282-B3C1-91613CDC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44" y="1326203"/>
            <a:ext cx="3667237" cy="284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047F6A19-AD90-45EE-B5B5-4373F7C488E2" descr="047F6A19-AD90-45EE-B5B5-4373F7C488E2">
            <a:extLst>
              <a:ext uri="{FF2B5EF4-FFF2-40B4-BE49-F238E27FC236}">
                <a16:creationId xmlns:a16="http://schemas.microsoft.com/office/drawing/2014/main" id="{9863210C-4D94-04A4-FA03-5D0A4752D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311" y="1334646"/>
            <a:ext cx="3494868" cy="267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6BCBFE61-E897-4EEF-9309-ED04F0180B5D" descr="6BCBFE61-E897-4EEF-9309-ED04F0180B5D">
            <a:extLst>
              <a:ext uri="{FF2B5EF4-FFF2-40B4-BE49-F238E27FC236}">
                <a16:creationId xmlns:a16="http://schemas.microsoft.com/office/drawing/2014/main" id="{DBD33F6D-C2DD-114D-0A3E-C98BA010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6545"/>
            <a:ext cx="4220705" cy="32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6F6AA008-1FCC-47DE-86CA-D6CB16845C51" descr="6F6AA008-1FCC-47DE-86CA-D6CB16845C51">
            <a:extLst>
              <a:ext uri="{FF2B5EF4-FFF2-40B4-BE49-F238E27FC236}">
                <a16:creationId xmlns:a16="http://schemas.microsoft.com/office/drawing/2014/main" id="{25C2333D-D439-591A-6AF2-14EDAF52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05" y="4006314"/>
            <a:ext cx="4196884" cy="28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0FAC0053-6763-4766-B8ED-B3675FED15EE" descr="0FAC0053-6763-4766-B8ED-B3675FED15EE">
            <a:extLst>
              <a:ext uri="{FF2B5EF4-FFF2-40B4-BE49-F238E27FC236}">
                <a16:creationId xmlns:a16="http://schemas.microsoft.com/office/drawing/2014/main" id="{A81A01E1-F6E6-E360-8A41-126579CB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62" y="3969497"/>
            <a:ext cx="3853438" cy="28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60EA59-224F-4EF3-5787-DAFA0E6DCA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8860" y="3087117"/>
            <a:ext cx="989163" cy="914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FA6066-8215-5F32-205E-D213156C0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008" y="6232164"/>
            <a:ext cx="1494604" cy="550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E1866E-A685-7A79-0E8C-E1C1913A46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656" y="5908715"/>
            <a:ext cx="895905" cy="9678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AAAEFE-47F6-8AAA-16BF-805B39C89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88" y="3354164"/>
            <a:ext cx="1415875" cy="9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2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26C5B1-75A8-4B4E-AE13-F7CE2AFE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“Not-so-Successful”</a:t>
            </a:r>
          </a:p>
        </p:txBody>
      </p:sp>
      <p:pic>
        <p:nvPicPr>
          <p:cNvPr id="6" name="Picture 5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1B740AB0-FFCA-67C8-48FE-DEEC5F336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0" y="1469479"/>
            <a:ext cx="6156284" cy="3497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F7656B-6389-B923-78DE-B7E46334C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00" y="1469479"/>
            <a:ext cx="4040843" cy="4138213"/>
          </a:xfrm>
          <a:prstGeom prst="rect">
            <a:avLst/>
          </a:prstGeom>
        </p:spPr>
      </p:pic>
      <p:pic>
        <p:nvPicPr>
          <p:cNvPr id="23" name="Picture 22" descr="A person with red hair and sunglasses holding the hands up&#10;&#10;AI-generated content may be incorrect.">
            <a:extLst>
              <a:ext uri="{FF2B5EF4-FFF2-40B4-BE49-F238E27FC236}">
                <a16:creationId xmlns:a16="http://schemas.microsoft.com/office/drawing/2014/main" id="{61835B38-1654-5BB7-BF81-4E3F73657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377" y="5065229"/>
            <a:ext cx="1767610" cy="179277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23778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D4D9F-5915-2DD6-8A70-B930F1D2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3B4500A8-A37F-70A5-DC5E-B1669A8BF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5800" y="294399"/>
            <a:ext cx="7239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5" dirty="0"/>
              <a:t>Partnership</a:t>
            </a:r>
            <a:endParaRPr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1AAB3A-FC54-1E98-DD5A-89DA93D6F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34" y="6096000"/>
            <a:ext cx="1981200" cy="702811"/>
          </a:xfrm>
          <a:prstGeom prst="rect">
            <a:avLst/>
          </a:prstGeom>
        </p:spPr>
      </p:pic>
      <p:pic>
        <p:nvPicPr>
          <p:cNvPr id="15" name="Picture 14" descr="A picture containing road, outdoor, empty&#10;&#10;AI-generated content may be incorrect.">
            <a:extLst>
              <a:ext uri="{FF2B5EF4-FFF2-40B4-BE49-F238E27FC236}">
                <a16:creationId xmlns:a16="http://schemas.microsoft.com/office/drawing/2014/main" id="{AC102E5F-FA1B-AD9D-6B38-733C52E8C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34" y="1420839"/>
            <a:ext cx="4605867" cy="2590800"/>
          </a:xfrm>
          <a:prstGeom prst="rect">
            <a:avLst/>
          </a:prstGeom>
        </p:spPr>
      </p:pic>
      <p:pic>
        <p:nvPicPr>
          <p:cNvPr id="17" name="Picture 16" descr="A picture containing outdoor, sky, building&#10;&#10;AI-generated content may be incorrect.">
            <a:extLst>
              <a:ext uri="{FF2B5EF4-FFF2-40B4-BE49-F238E27FC236}">
                <a16:creationId xmlns:a16="http://schemas.microsoft.com/office/drawing/2014/main" id="{6E85F912-B075-37ED-7501-2878670EA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110453"/>
            <a:ext cx="4334933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489A7-2F63-BEEB-D676-12577A02E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899121"/>
            <a:ext cx="2181529" cy="2248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B36FA-31EC-718C-CC58-D6B4029CA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934" y="6138877"/>
            <a:ext cx="689264" cy="65993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291F6415-0228-3EC0-FBFF-48651EF9789F}"/>
              </a:ext>
            </a:extLst>
          </p:cNvPr>
          <p:cNvSpPr txBox="1"/>
          <p:nvPr/>
        </p:nvSpPr>
        <p:spPr>
          <a:xfrm>
            <a:off x="169603" y="1295400"/>
            <a:ext cx="5011997" cy="2462854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Town and Sarasota County: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County commits $11 million towards new Longboat Key Library, plus operating.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Community desires to expand space, marketed as “Community Hall” spaces both indoor and outdoor.</a:t>
            </a:r>
          </a:p>
        </p:txBody>
      </p:sp>
      <p:pic>
        <p:nvPicPr>
          <p:cNvPr id="6" name="Picture 5" descr="A picture containing text, grass&#10;&#10;AI-generated content may be incorrect.">
            <a:extLst>
              <a:ext uri="{FF2B5EF4-FFF2-40B4-BE49-F238E27FC236}">
                <a16:creationId xmlns:a16="http://schemas.microsoft.com/office/drawing/2014/main" id="{201AA6F8-01B0-451E-865D-D685B671C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3" y="4598445"/>
            <a:ext cx="3558778" cy="220036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0986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2FC77-1940-7012-0600-1F0FE79B2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9B84123-8B59-66CC-9D6B-B47F7BC14A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5800" y="294399"/>
            <a:ext cx="7239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5" dirty="0"/>
              <a:t>Town Donors</a:t>
            </a:r>
            <a:endParaRPr sz="3200" dirty="0"/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A283787E-1AE1-83CF-EC13-168A42C1A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49" y="1233898"/>
            <a:ext cx="4214451" cy="2726998"/>
          </a:xfrm>
          <a:prstGeom prst="rect">
            <a:avLst/>
          </a:prstGeom>
        </p:spPr>
      </p:pic>
      <p:pic>
        <p:nvPicPr>
          <p:cNvPr id="7" name="Picture 6" descr="A person walking on a bridge&#10;&#10;AI-generated content may be incorrect.">
            <a:extLst>
              <a:ext uri="{FF2B5EF4-FFF2-40B4-BE49-F238E27FC236}">
                <a16:creationId xmlns:a16="http://schemas.microsoft.com/office/drawing/2014/main" id="{6FDB3860-E83B-A670-8E1D-71CF9373A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18" y="4332261"/>
            <a:ext cx="3928533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A7435-8433-FB1C-915A-D04B80270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890065"/>
            <a:ext cx="3386667" cy="190500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0799F854-2F34-2183-9AA0-AE2F14955436}"/>
              </a:ext>
            </a:extLst>
          </p:cNvPr>
          <p:cNvSpPr txBox="1"/>
          <p:nvPr/>
        </p:nvSpPr>
        <p:spPr>
          <a:xfrm>
            <a:off x="285158" y="1413462"/>
            <a:ext cx="5105403" cy="5048177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Original Budget Estimate for Base Library: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$11 Million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“Complete the Green”: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Town Donors have achieved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$4 Million!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Remarkable considering most donations pledged AFTER the 2024 storm season impacts and during recovery.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Naming rights in various spaces for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$1,000,000 and $500,000, respectively.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33C75-6AAF-741D-0601-6D03E5528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899121"/>
            <a:ext cx="2181529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5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B3739-30BF-28D0-2B77-B1FA134B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79856B3-5588-6342-A6F7-98F4AEF45D55}"/>
              </a:ext>
            </a:extLst>
          </p:cNvPr>
          <p:cNvSpPr txBox="1"/>
          <p:nvPr/>
        </p:nvSpPr>
        <p:spPr>
          <a:xfrm>
            <a:off x="794206" y="1639707"/>
            <a:ext cx="9245340" cy="5171287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Renee’ DiPilato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Sarasota County Libraries &amp; Historical Resources</a:t>
            </a:r>
          </a:p>
          <a:p>
            <a:r>
              <a:rPr lang="en-US" i="1" dirty="0"/>
              <a:t>“Provide opportunities for lifelong learning, vibrant cultural experiences, and enriching activities for all ages.”</a:t>
            </a:r>
            <a:b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Alisa Mitchell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Library Foundation for Sarasota County</a:t>
            </a:r>
          </a:p>
          <a:p>
            <a:r>
              <a:rPr lang="en-US" i="1" dirty="0"/>
              <a:t>“Libraries…serve as community gathering places, social support centers and creativity labs, where education is accessible for every member of our community.”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, company name&#10;&#10;AI-generated content may be incorrect.">
            <a:extLst>
              <a:ext uri="{FF2B5EF4-FFF2-40B4-BE49-F238E27FC236}">
                <a16:creationId xmlns:a16="http://schemas.microsoft.com/office/drawing/2014/main" id="{8739E558-448E-64AE-7710-DC90BB6F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82" y="2957446"/>
            <a:ext cx="4182059" cy="9431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7AC8C8E-0BC5-9206-35D0-801A7141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Partners</a:t>
            </a:r>
          </a:p>
        </p:txBody>
      </p:sp>
      <p:pic>
        <p:nvPicPr>
          <p:cNvPr id="12" name="Picture 11" descr="A picture containing text&#10;&#10;AI-generated content may be incorrect.">
            <a:extLst>
              <a:ext uri="{FF2B5EF4-FFF2-40B4-BE49-F238E27FC236}">
                <a16:creationId xmlns:a16="http://schemas.microsoft.com/office/drawing/2014/main" id="{EDC2C403-B418-0F97-10C3-765770BB8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752" y="5509125"/>
            <a:ext cx="2979889" cy="12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23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2913</TotalTime>
  <Words>432</Words>
  <Application>Microsoft Office PowerPoint</Application>
  <PresentationFormat>Widescreen</PresentationFormat>
  <Paragraphs>71</Paragraphs>
  <Slides>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Custom Design</vt:lpstr>
      <vt:lpstr>Acrobat Document</vt:lpstr>
      <vt:lpstr>PowerPoint Presentation</vt:lpstr>
      <vt:lpstr>Background</vt:lpstr>
      <vt:lpstr>Concept Plan</vt:lpstr>
      <vt:lpstr>“Community Gathering Space”</vt:lpstr>
      <vt:lpstr>Successful Events</vt:lpstr>
      <vt:lpstr>“Not-so-Successful”</vt:lpstr>
      <vt:lpstr>Partnership</vt:lpstr>
      <vt:lpstr>Town Donors</vt:lpstr>
      <vt:lpstr>Partners</vt:lpstr>
      <vt:lpstr>Status and Schedule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Brown</dc:creator>
  <cp:lastModifiedBy>Isaac Brownman</cp:lastModifiedBy>
  <cp:revision>73</cp:revision>
  <cp:lastPrinted>2025-02-03T15:35:18Z</cp:lastPrinted>
  <dcterms:created xsi:type="dcterms:W3CDTF">2020-02-05T17:30:53Z</dcterms:created>
  <dcterms:modified xsi:type="dcterms:W3CDTF">2026-02-18T21:33:37Z</dcterms:modified>
</cp:coreProperties>
</file>