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aret" panose="020B0604020202020204" charset="0"/>
      <p:regular r:id="rId17"/>
    </p:embeddedFont>
    <p:embeddedFont>
      <p:font typeface="Garet Bold" panose="020B0604020202020204" charset="0"/>
      <p:regular r:id="rId18"/>
    </p:embeddedFont>
    <p:embeddedFont>
      <p:font typeface="Garet Ultra-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22" autoAdjust="0"/>
  </p:normalViewPr>
  <p:slideViewPr>
    <p:cSldViewPr>
      <p:cViewPr varScale="1">
        <p:scale>
          <a:sx n="73" d="100"/>
          <a:sy n="73" d="100"/>
        </p:scale>
        <p:origin x="55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22702" y="8441690"/>
            <a:ext cx="5402176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6675451"/>
            <a:chOff x="0" y="0"/>
            <a:chExt cx="24384000" cy="890060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16980" b="16980"/>
            <a:stretch>
              <a:fillRect/>
            </a:stretch>
          </p:blipFill>
          <p:spPr>
            <a:xfrm>
              <a:off x="0" y="0"/>
              <a:ext cx="24384000" cy="890060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06893" y="8685228"/>
            <a:ext cx="1146144" cy="114614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18" r="-3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63352" y="8988108"/>
            <a:ext cx="9432029" cy="52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Howard Tipton, Town Manager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6893" y="7158997"/>
            <a:ext cx="17674214" cy="908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6899" b="1">
                <a:solidFill>
                  <a:srgbClr val="FFFFF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2025 Disaster Preparedness Seminar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3442" y="5143500"/>
            <a:ext cx="9744558" cy="5246370"/>
            <a:chOff x="0" y="0"/>
            <a:chExt cx="150968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09687" cy="812800"/>
            </a:xfrm>
            <a:custGeom>
              <a:avLst/>
              <a:gdLst/>
              <a:ahLst/>
              <a:cxnLst/>
              <a:rect l="l" t="t" r="r" b="b"/>
              <a:pathLst>
                <a:path w="1509687" h="812800">
                  <a:moveTo>
                    <a:pt x="0" y="0"/>
                  </a:moveTo>
                  <a:lnTo>
                    <a:pt x="1509687" y="0"/>
                  </a:lnTo>
                  <a:lnTo>
                    <a:pt x="1509687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9652" b="-196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8731239" cy="10287000"/>
            <a:chOff x="0" y="0"/>
            <a:chExt cx="11641652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855" b="21326"/>
            <a:stretch>
              <a:fillRect/>
            </a:stretch>
          </p:blipFill>
          <p:spPr>
            <a:xfrm>
              <a:off x="0" y="0"/>
              <a:ext cx="11641652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1369" b="10717"/>
            <a:stretch>
              <a:fillRect/>
            </a:stretch>
          </p:blipFill>
          <p:spPr>
            <a:xfrm>
              <a:off x="0" y="6921500"/>
              <a:ext cx="11641652" cy="6794500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9601813" y="3006289"/>
            <a:ext cx="762781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601813" y="2043461"/>
            <a:ext cx="8223339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0"/>
              </a:lnSpc>
            </a:pPr>
            <a:r>
              <a:rPr lang="en-US" sz="460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Permitting the Recovery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91752" y="1648437"/>
            <a:ext cx="12904497" cy="5258224"/>
            <a:chOff x="0" y="0"/>
            <a:chExt cx="17205996" cy="70109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3694" b="25745"/>
            <a:stretch>
              <a:fillRect/>
            </a:stretch>
          </p:blipFill>
          <p:spPr>
            <a:xfrm>
              <a:off x="0" y="0"/>
              <a:ext cx="17205996" cy="7010965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729073" y="7881853"/>
            <a:ext cx="10829854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6599" b="1">
                <a:solidFill>
                  <a:srgbClr val="FFFFF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763" b="1763"/>
            <a:stretch>
              <a:fillRect/>
            </a:stretch>
          </p:blipFill>
          <p:spPr>
            <a:xfrm>
              <a:off x="0" y="0"/>
              <a:ext cx="121920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5587" b="6194"/>
            <a:stretch>
              <a:fillRect/>
            </a:stretch>
          </p:blipFill>
          <p:spPr>
            <a:xfrm>
              <a:off x="0" y="6921500"/>
              <a:ext cx="12192000" cy="6794500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10718450" y="4124309"/>
            <a:ext cx="5278354" cy="0"/>
          </a:xfrm>
          <a:prstGeom prst="line">
            <a:avLst/>
          </a:prstGeom>
          <a:ln w="47625" cap="flat">
            <a:solidFill>
              <a:srgbClr val="2D3E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890680" y="4300379"/>
            <a:ext cx="5878440" cy="386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68096" lvl="1" indent="-734048" algn="l">
              <a:lnSpc>
                <a:spcPts val="9179"/>
              </a:lnSpc>
              <a:buFont typeface="Arial"/>
              <a:buChar char="•"/>
            </a:pPr>
            <a:r>
              <a:rPr lang="en-US" sz="6799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Debby</a:t>
            </a:r>
          </a:p>
          <a:p>
            <a:pPr marL="1468096" lvl="1" indent="-734048" algn="l">
              <a:lnSpc>
                <a:spcPts val="9179"/>
              </a:lnSpc>
              <a:buFont typeface="Arial"/>
              <a:buChar char="•"/>
            </a:pPr>
            <a:r>
              <a:rPr lang="en-US" sz="6799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Helene</a:t>
            </a:r>
          </a:p>
          <a:p>
            <a:pPr marL="1468096" lvl="1" indent="-734048" algn="l">
              <a:lnSpc>
                <a:spcPts val="9179"/>
              </a:lnSpc>
              <a:buFont typeface="Arial"/>
              <a:buChar char="•"/>
            </a:pPr>
            <a:r>
              <a:rPr lang="en-US" sz="6799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Milton</a:t>
            </a:r>
          </a:p>
          <a:p>
            <a:pPr algn="l">
              <a:lnSpc>
                <a:spcPts val="2970"/>
              </a:lnSpc>
            </a:pPr>
            <a:endParaRPr lang="en-US" sz="6799">
              <a:solidFill>
                <a:srgbClr val="10101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718450" y="2805097"/>
            <a:ext cx="622290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79"/>
              </a:lnSpc>
              <a:spcBef>
                <a:spcPct val="0"/>
              </a:spcBef>
            </a:pPr>
            <a:r>
              <a:rPr lang="en-US" sz="6899" b="1">
                <a:solidFill>
                  <a:srgbClr val="2D3E96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2024 Storms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46321"/>
            <a:ext cx="18288000" cy="10553700"/>
            <a:chOff x="0" y="0"/>
            <a:chExt cx="17255553" cy="94870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069" b="1069"/>
            <a:stretch>
              <a:fillRect/>
            </a:stretch>
          </p:blipFill>
          <p:spPr>
            <a:xfrm>
              <a:off x="0" y="0"/>
              <a:ext cx="17255553" cy="9487098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768869" y="9060268"/>
            <a:ext cx="10750261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Hurricane Helene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007429" y="8428074"/>
            <a:ext cx="4273142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4599" b="1" dirty="0">
                <a:solidFill>
                  <a:srgbClr val="FFFFF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Town Hall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6825" b="33668"/>
            <a:stretch>
              <a:fillRect/>
            </a:stretch>
          </p:blipFill>
          <p:spPr>
            <a:xfrm>
              <a:off x="0" y="0"/>
              <a:ext cx="243840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1423" b="31423"/>
            <a:stretch>
              <a:fillRect/>
            </a:stretch>
          </p:blipFill>
          <p:spPr>
            <a:xfrm>
              <a:off x="0" y="6921500"/>
              <a:ext cx="24384000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8158" b="7147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2652" b="12652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4700" b="20604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2652" b="12652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40" b="240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40" b="240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38019" b="12480"/>
            <a:stretch>
              <a:fillRect/>
            </a:stretch>
          </p:blipFill>
          <p:spPr>
            <a:xfrm>
              <a:off x="0" y="6921500"/>
              <a:ext cx="24384000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04784" y="0"/>
            <a:ext cx="9983216" cy="10287000"/>
            <a:chOff x="0" y="0"/>
            <a:chExt cx="1331095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5569" b="26338"/>
            <a:stretch>
              <a:fillRect/>
            </a:stretch>
          </p:blipFill>
          <p:spPr>
            <a:xfrm>
              <a:off x="0" y="0"/>
              <a:ext cx="13310955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9771" b="7825"/>
            <a:stretch>
              <a:fillRect/>
            </a:stretch>
          </p:blipFill>
          <p:spPr>
            <a:xfrm>
              <a:off x="0" y="6921500"/>
              <a:ext cx="13310955" cy="67945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5143500"/>
            <a:ext cx="8304784" cy="5143500"/>
            <a:chOff x="0" y="0"/>
            <a:chExt cx="11073045" cy="6858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8710" b="8710"/>
            <a:stretch>
              <a:fillRect/>
            </a:stretch>
          </p:blipFill>
          <p:spPr>
            <a:xfrm>
              <a:off x="0" y="0"/>
              <a:ext cx="11073045" cy="6858000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0" y="3474043"/>
            <a:ext cx="4626637" cy="0"/>
          </a:xfrm>
          <a:prstGeom prst="line">
            <a:avLst/>
          </a:prstGeom>
          <a:ln w="47625" cap="flat">
            <a:solidFill>
              <a:srgbClr val="2D3E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28600" y="2547937"/>
            <a:ext cx="5498029" cy="73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9"/>
              </a:lnSpc>
            </a:pPr>
            <a:r>
              <a:rPr lang="en-US" sz="5400" b="1" dirty="0">
                <a:solidFill>
                  <a:srgbClr val="2D3E96"/>
                </a:solidFill>
                <a:latin typeface="Garet Bold"/>
                <a:ea typeface="Garet Bold"/>
                <a:cs typeface="Garet Bold"/>
                <a:sym typeface="Garet Bold"/>
              </a:rPr>
              <a:t>Operations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0" y="2305531"/>
            <a:ext cx="5824538" cy="0"/>
          </a:xfrm>
          <a:prstGeom prst="line">
            <a:avLst/>
          </a:prstGeom>
          <a:ln w="47625" cap="flat">
            <a:solidFill>
              <a:srgbClr val="2D3E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328633" y="0"/>
            <a:ext cx="10959367" cy="10287000"/>
            <a:chOff x="0" y="0"/>
            <a:chExt cx="1461249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7046" r="3050"/>
            <a:stretch>
              <a:fillRect/>
            </a:stretch>
          </p:blipFill>
          <p:spPr>
            <a:xfrm>
              <a:off x="0" y="0"/>
              <a:ext cx="14612490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673973" y="2710344"/>
            <a:ext cx="6836989" cy="588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3" lvl="1" indent="-388622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Teamwork</a:t>
            </a:r>
          </a:p>
          <a:p>
            <a:pPr marL="777243" lvl="1" indent="-388622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Review Insurance</a:t>
            </a:r>
          </a:p>
          <a:p>
            <a:pPr marL="777243" lvl="1" indent="-388622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County and City Relationships</a:t>
            </a:r>
          </a:p>
          <a:p>
            <a:pPr marL="777243" lvl="1" indent="-388622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Asking for Assistance Early</a:t>
            </a:r>
          </a:p>
          <a:p>
            <a:pPr marL="777243" lvl="1" indent="-388622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Reserves</a:t>
            </a:r>
          </a:p>
          <a:p>
            <a:pPr marL="777243" lvl="1" indent="-388622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Communications</a:t>
            </a:r>
          </a:p>
          <a:p>
            <a:pPr marL="777243" lvl="1" indent="-388622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Evacuation Orders</a:t>
            </a:r>
          </a:p>
          <a:p>
            <a:pPr algn="l">
              <a:lnSpc>
                <a:spcPts val="4680"/>
              </a:lnSpc>
            </a:pPr>
            <a:endParaRPr lang="en-US" sz="3600">
              <a:solidFill>
                <a:srgbClr val="10101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4800" y="1501279"/>
            <a:ext cx="5685825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9"/>
              </a:lnSpc>
            </a:pPr>
            <a:r>
              <a:rPr lang="en-US" sz="4599" b="1" dirty="0">
                <a:solidFill>
                  <a:srgbClr val="2D3E96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Lessons Learned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9932" y="1288494"/>
            <a:ext cx="7017192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9"/>
              </a:lnSpc>
            </a:pPr>
            <a:r>
              <a:rPr lang="en-US" sz="4599" b="1" dirty="0">
                <a:solidFill>
                  <a:srgbClr val="2D3E96"/>
                </a:solidFill>
                <a:latin typeface="Garet Bold"/>
                <a:ea typeface="Garet Bold"/>
                <a:cs typeface="Garet Bold"/>
                <a:sym typeface="Garet Bold"/>
              </a:rPr>
              <a:t>Re-entry and Curfew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2095500"/>
            <a:ext cx="7139143" cy="43100"/>
          </a:xfrm>
          <a:prstGeom prst="line">
            <a:avLst/>
          </a:prstGeom>
          <a:ln w="47625" cap="flat">
            <a:solidFill>
              <a:srgbClr val="2D3E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8309348" y="0"/>
            <a:ext cx="9978652" cy="10287000"/>
            <a:chOff x="0" y="0"/>
            <a:chExt cx="13304869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11341" b="11341"/>
            <a:stretch>
              <a:fillRect/>
            </a:stretch>
          </p:blipFill>
          <p:spPr>
            <a:xfrm>
              <a:off x="0" y="0"/>
              <a:ext cx="13304869" cy="137160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369932" y="2524363"/>
            <a:ext cx="6769211" cy="741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9776" lvl="1" indent="-374888" algn="l">
              <a:lnSpc>
                <a:spcPts val="4514"/>
              </a:lnSpc>
              <a:buFont typeface="Arial"/>
              <a:buChar char="•"/>
            </a:pPr>
            <a:r>
              <a:rPr lang="en-US" sz="3472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Tier 1: Emergency Responders to ensure the island is safe to access</a:t>
            </a:r>
          </a:p>
          <a:p>
            <a:pPr algn="l">
              <a:lnSpc>
                <a:spcPts val="4514"/>
              </a:lnSpc>
            </a:pPr>
            <a:endParaRPr lang="en-US" sz="3472">
              <a:solidFill>
                <a:srgbClr val="101010"/>
              </a:solidFill>
              <a:latin typeface="Garet"/>
              <a:ea typeface="Garet"/>
              <a:cs typeface="Garet"/>
              <a:sym typeface="Garet"/>
            </a:endParaRPr>
          </a:p>
          <a:p>
            <a:pPr marL="749776" lvl="1" indent="-374888" algn="l">
              <a:lnSpc>
                <a:spcPts val="4514"/>
              </a:lnSpc>
              <a:buFont typeface="Arial"/>
              <a:buChar char="•"/>
            </a:pPr>
            <a:r>
              <a:rPr lang="en-US" sz="3472">
                <a:solidFill>
                  <a:srgbClr val="FF3131"/>
                </a:solidFill>
                <a:latin typeface="Garet"/>
                <a:ea typeface="Garet"/>
                <a:cs typeface="Garet"/>
                <a:sym typeface="Garet"/>
              </a:rPr>
              <a:t>Tier 2: Individuals from the public and private sectors who support the restoration of critical infrastructure to facilitate the re-entry of the public</a:t>
            </a:r>
          </a:p>
          <a:p>
            <a:pPr algn="l">
              <a:lnSpc>
                <a:spcPts val="4514"/>
              </a:lnSpc>
            </a:pPr>
            <a:endParaRPr lang="en-US" sz="3472">
              <a:solidFill>
                <a:srgbClr val="FF3131"/>
              </a:solidFill>
              <a:latin typeface="Garet"/>
              <a:ea typeface="Garet"/>
              <a:cs typeface="Garet"/>
              <a:sym typeface="Garet"/>
            </a:endParaRPr>
          </a:p>
          <a:p>
            <a:pPr marL="749776" lvl="1" indent="-374888" algn="l">
              <a:lnSpc>
                <a:spcPts val="4514"/>
              </a:lnSpc>
              <a:buFont typeface="Arial"/>
              <a:buChar char="•"/>
            </a:pPr>
            <a:r>
              <a:rPr lang="en-US" sz="3472">
                <a:solidFill>
                  <a:srgbClr val="156B41"/>
                </a:solidFill>
                <a:latin typeface="Garet"/>
                <a:ea typeface="Garet"/>
                <a:cs typeface="Garet"/>
                <a:sym typeface="Garet"/>
              </a:rPr>
              <a:t>Tier 3: Town Residents and Business Owners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7281</TotalTime>
  <Words>89</Words>
  <Application>Microsoft Office PowerPoint</Application>
  <PresentationFormat>Custom</PresentationFormat>
  <Paragraphs>25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Garet Ultra-Bold</vt:lpstr>
      <vt:lpstr>Garet Bold</vt:lpstr>
      <vt:lpstr>Garet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Thunderstorms, Hurricanes, and Tornados Science Presentation in Navy Grey Photographic Style</dc:title>
  <dc:creator>Savannah Cobb</dc:creator>
  <cp:lastModifiedBy>Howard Tipton</cp:lastModifiedBy>
  <cp:revision>8</cp:revision>
  <dcterms:created xsi:type="dcterms:W3CDTF">2006-08-16T00:00:00Z</dcterms:created>
  <dcterms:modified xsi:type="dcterms:W3CDTF">2025-04-08T13:16:54Z</dcterms:modified>
  <dc:identifier>DAGiYrrlX6g</dc:identifier>
</cp:coreProperties>
</file>